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76" r:id="rId5"/>
    <p:sldId id="284" r:id="rId6"/>
    <p:sldId id="285" r:id="rId7"/>
    <p:sldId id="28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3" r:id="rId17"/>
    <p:sldId id="302" r:id="rId18"/>
    <p:sldId id="303" r:id="rId19"/>
    <p:sldId id="304" r:id="rId20"/>
    <p:sldId id="305" r:id="rId21"/>
    <p:sldId id="301" r:id="rId22"/>
    <p:sldId id="309" r:id="rId23"/>
    <p:sldId id="310" r:id="rId24"/>
    <p:sldId id="311" r:id="rId25"/>
    <p:sldId id="306" r:id="rId26"/>
    <p:sldId id="312" r:id="rId27"/>
    <p:sldId id="313" r:id="rId28"/>
    <p:sldId id="314" r:id="rId29"/>
    <p:sldId id="315" r:id="rId30"/>
    <p:sldId id="307" r:id="rId31"/>
    <p:sldId id="316" r:id="rId32"/>
    <p:sldId id="317" r:id="rId33"/>
    <p:sldId id="318" r:id="rId34"/>
    <p:sldId id="308" r:id="rId35"/>
    <p:sldId id="319" r:id="rId36"/>
    <p:sldId id="320" r:id="rId37"/>
    <p:sldId id="277" r:id="rId38"/>
    <p:sldId id="322" r:id="rId39"/>
    <p:sldId id="323" r:id="rId40"/>
    <p:sldId id="328" r:id="rId41"/>
    <p:sldId id="321" r:id="rId42"/>
    <p:sldId id="324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43" r:id="rId53"/>
    <p:sldId id="327" r:id="rId54"/>
    <p:sldId id="339" r:id="rId55"/>
    <p:sldId id="340" r:id="rId56"/>
    <p:sldId id="341" r:id="rId57"/>
    <p:sldId id="342" r:id="rId58"/>
    <p:sldId id="338" r:id="rId59"/>
    <p:sldId id="344" r:id="rId60"/>
    <p:sldId id="345" r:id="rId61"/>
    <p:sldId id="280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281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282" r:id="rId78"/>
    <p:sldId id="360" r:id="rId79"/>
    <p:sldId id="257" r:id="rId8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74"/>
  </p:normalViewPr>
  <p:slideViewPr>
    <p:cSldViewPr>
      <p:cViewPr varScale="1">
        <p:scale>
          <a:sx n="124" d="100"/>
          <a:sy n="124" d="100"/>
        </p:scale>
        <p:origin x="8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30.05.2022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830580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SQL. </a:t>
            </a:r>
            <a:r>
              <a:rPr lang="ru-RU" sz="54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Втор</a:t>
            </a: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ое занятие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96671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852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2);</a:t>
            </a:r>
            <a:r>
              <a:rPr lang="en" sz="1600" dirty="0">
                <a:sym typeface="Wingdings" pitchFamily="2" charset="2"/>
              </a:rPr>
              <a:t>  123.41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53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2);</a:t>
            </a:r>
            <a:r>
              <a:rPr lang="en" sz="1600" dirty="0">
                <a:sym typeface="Wingdings" pitchFamily="2" charset="2"/>
              </a:rPr>
              <a:t>  123.41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-1); </a:t>
            </a:r>
            <a:r>
              <a:rPr lang="en" sz="1600" dirty="0">
                <a:sym typeface="Wingdings" pitchFamily="2" charset="2"/>
              </a:rPr>
              <a:t> 120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909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22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(123.415); </a:t>
            </a:r>
            <a:r>
              <a:rPr lang="en" sz="1600" dirty="0">
                <a:sym typeface="Wingdings" pitchFamily="2" charset="2"/>
              </a:rPr>
              <a:t> 123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2);</a:t>
            </a:r>
            <a:r>
              <a:rPr lang="en" sz="1600" dirty="0">
                <a:sym typeface="Wingdings" pitchFamily="2" charset="2"/>
              </a:rPr>
              <a:t>  123.41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-1); </a:t>
            </a:r>
            <a:r>
              <a:rPr lang="en" sz="1600" dirty="0">
                <a:sym typeface="Wingdings" pitchFamily="2" charset="2"/>
              </a:rPr>
              <a:t> 120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trunc</a:t>
            </a:r>
            <a:r>
              <a:rPr lang="en" sz="1600" dirty="0"/>
              <a:t>(123.415, -2); </a:t>
            </a:r>
            <a:r>
              <a:rPr lang="en" sz="1600" dirty="0">
                <a:sym typeface="Wingdings" pitchFamily="2" charset="2"/>
              </a:rPr>
              <a:t> 100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93139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4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755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sign(12.3);</a:t>
            </a:r>
            <a:r>
              <a:rPr lang="en" sz="1600" dirty="0">
                <a:sym typeface="Wingdings" pitchFamily="2" charset="2"/>
              </a:rPr>
              <a:t>  1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167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sign(12.3);</a:t>
            </a:r>
            <a:r>
              <a:rPr lang="en" sz="1600" dirty="0">
                <a:sym typeface="Wingdings" pitchFamily="2" charset="2"/>
              </a:rPr>
              <a:t>  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sign(0);</a:t>
            </a:r>
            <a:r>
              <a:rPr lang="en" sz="1600" dirty="0">
                <a:sym typeface="Wingdings" pitchFamily="2" charset="2"/>
              </a:rPr>
              <a:t>  0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632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ABS, SIGN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abs(-12.3); </a:t>
            </a:r>
            <a:r>
              <a:rPr lang="en" sz="1600" dirty="0">
                <a:sym typeface="Wingdings" pitchFamily="2" charset="2"/>
              </a:rPr>
              <a:t> 12.3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sign(12.3);</a:t>
            </a:r>
            <a:r>
              <a:rPr lang="en" sz="1600" dirty="0">
                <a:sym typeface="Wingdings" pitchFamily="2" charset="2"/>
              </a:rPr>
              <a:t>  1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sign(0);</a:t>
            </a:r>
            <a:r>
              <a:rPr lang="en" sz="1600" dirty="0">
                <a:sym typeface="Wingdings" pitchFamily="2" charset="2"/>
              </a:rPr>
              <a:t>  0</a:t>
            </a:r>
          </a:p>
          <a:p>
            <a:pPr marL="0" indent="0">
              <a:buNone/>
            </a:pPr>
            <a:r>
              <a:rPr lang="en" sz="1600" dirty="0"/>
              <a:t>SELECT sign(-12.3);</a:t>
            </a:r>
            <a:r>
              <a:rPr lang="en" sz="1600" dirty="0">
                <a:sym typeface="Wingdings" pitchFamily="2" charset="2"/>
              </a:rPr>
              <a:t>  -1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78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 dirty="0"/>
              <a:t>1.</a:t>
            </a:r>
            <a:r>
              <a:rPr lang="en-US" sz="1600" dirty="0"/>
              <a:t> </a:t>
            </a:r>
            <a:r>
              <a:rPr lang="ru-RU" sz="1600" dirty="0"/>
              <a:t>Дополнительные математические функции</a:t>
            </a:r>
            <a:endParaRPr lang="en-US" sz="1600" dirty="0"/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2.</a:t>
            </a:r>
            <a:r>
              <a:rPr lang="en" sz="1600" dirty="0"/>
              <a:t> </a:t>
            </a:r>
            <a:r>
              <a:rPr lang="ru-RU" sz="1600" dirty="0"/>
              <a:t>Функции для работы с текстом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3.</a:t>
            </a:r>
            <a:r>
              <a:rPr lang="ru-RU" sz="1600" dirty="0"/>
              <a:t> Функции для работы с датами</a:t>
            </a:r>
            <a:endParaRPr lang="en-US" sz="1600" dirty="0"/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4.</a:t>
            </a:r>
            <a:r>
              <a:rPr lang="ru-RU" sz="1600" dirty="0"/>
              <a:t> Преобразование типов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5.</a:t>
            </a:r>
            <a:r>
              <a:rPr lang="ru-RU" sz="1600" dirty="0"/>
              <a:t> Оконные функции</a:t>
            </a:r>
            <a:endParaRPr lang="en-US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8305800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</a:rPr>
              <a:t>План занятия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139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LOG(100.0); </a:t>
            </a:r>
            <a:r>
              <a:rPr lang="en" sz="1600" dirty="0">
                <a:sym typeface="Wingdings" pitchFamily="2" charset="2"/>
              </a:rPr>
              <a:t> 2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6524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LOG(100.0); </a:t>
            </a:r>
            <a:r>
              <a:rPr lang="en" sz="1600" dirty="0">
                <a:sym typeface="Wingdings" pitchFamily="2" charset="2"/>
              </a:rPr>
              <a:t> 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LOG(2.0, 8); </a:t>
            </a:r>
            <a:r>
              <a:rPr lang="en" sz="1600" dirty="0">
                <a:sym typeface="Wingdings" pitchFamily="2" charset="2"/>
              </a:rPr>
              <a:t> 3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921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LOG, LN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LOG(100.0); </a:t>
            </a:r>
            <a:r>
              <a:rPr lang="en" sz="1600" dirty="0">
                <a:sym typeface="Wingdings" pitchFamily="2" charset="2"/>
              </a:rPr>
              <a:t> 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LOG(2.0, 8); </a:t>
            </a:r>
            <a:r>
              <a:rPr lang="en" sz="1600" dirty="0">
                <a:sym typeface="Wingdings" pitchFamily="2" charset="2"/>
              </a:rPr>
              <a:t> 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LN(3);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264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787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806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power(3, 2); </a:t>
            </a:r>
            <a:r>
              <a:rPr lang="en" sz="1600" dirty="0">
                <a:sym typeface="Wingdings" pitchFamily="2" charset="2"/>
              </a:rPr>
              <a:t> 9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6663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power(3, 2); </a:t>
            </a:r>
            <a:r>
              <a:rPr lang="en" sz="1600" dirty="0">
                <a:sym typeface="Wingdings" pitchFamily="2" charset="2"/>
              </a:rPr>
              <a:t> 9</a:t>
            </a:r>
          </a:p>
          <a:p>
            <a:pPr marL="0" indent="0">
              <a:buNone/>
            </a:pPr>
            <a:r>
              <a:rPr lang="en" sz="1600" dirty="0"/>
              <a:t>SELECT exp(1); </a:t>
            </a:r>
            <a:r>
              <a:rPr lang="en" sz="1600" dirty="0">
                <a:sym typeface="Wingdings" pitchFamily="2" charset="2"/>
              </a:rPr>
              <a:t> 2.718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9345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SQRT, POWER, EXP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sqrt(4);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power(3, 2); </a:t>
            </a:r>
            <a:r>
              <a:rPr lang="en" sz="1600" dirty="0">
                <a:sym typeface="Wingdings" pitchFamily="2" charset="2"/>
              </a:rPr>
              <a:t> 9</a:t>
            </a:r>
          </a:p>
          <a:p>
            <a:pPr marL="0" indent="0">
              <a:buNone/>
            </a:pPr>
            <a:r>
              <a:rPr lang="en" sz="1600" dirty="0"/>
              <a:t>SELECT exp(1); </a:t>
            </a:r>
            <a:r>
              <a:rPr lang="en" sz="1600" dirty="0">
                <a:sym typeface="Wingdings" pitchFamily="2" charset="2"/>
              </a:rPr>
              <a:t> 2.718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cbrt</a:t>
            </a:r>
            <a:r>
              <a:rPr lang="en" sz="1600" dirty="0"/>
              <a:t>(8); </a:t>
            </a:r>
            <a:r>
              <a:rPr lang="en" sz="1600" dirty="0">
                <a:sym typeface="Wingdings" pitchFamily="2" charset="2"/>
              </a:rPr>
              <a:t> 2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23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2187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591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sin(0);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779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sin(0);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r>
              <a:rPr lang="en" sz="1600" dirty="0"/>
              <a:t>SELECT cos(0); </a:t>
            </a:r>
            <a:r>
              <a:rPr lang="en" sz="1600" dirty="0">
                <a:sym typeface="Wingdings" pitchFamily="2" charset="2"/>
              </a:rPr>
              <a:t> 1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5356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SIN, COS, TAN, ASIN, ACOS, ATAN, </a:t>
            </a:r>
            <a:endParaRPr lang="ru-RU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sin(0);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r>
              <a:rPr lang="en" sz="1600" dirty="0"/>
              <a:t>SELECT cos(0); </a:t>
            </a:r>
            <a:r>
              <a:rPr lang="en" sz="1600" dirty="0">
                <a:sym typeface="Wingdings" pitchFamily="2" charset="2"/>
              </a:rPr>
              <a:t> 1</a:t>
            </a:r>
          </a:p>
          <a:p>
            <a:pPr marL="0" indent="0">
              <a:buNone/>
            </a:pPr>
            <a:r>
              <a:rPr lang="en" sz="1600" dirty="0"/>
              <a:t>SELECT tan(0); </a:t>
            </a:r>
            <a:r>
              <a:rPr lang="en" sz="1600" dirty="0">
                <a:sym typeface="Wingdings" pitchFamily="2" charset="2"/>
              </a:rPr>
              <a:t> 0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097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MOD, DIV</a:t>
            </a:r>
          </a:p>
          <a:p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4974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MOD, DIV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mod(12, 5); </a:t>
            </a:r>
            <a:r>
              <a:rPr lang="en" sz="1600" dirty="0">
                <a:sym typeface="Wingdings" pitchFamily="2" charset="2"/>
              </a:rPr>
              <a:t> 2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813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MOD, DIV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mod(12, 5); </a:t>
            </a:r>
            <a:r>
              <a:rPr lang="en" sz="1600" dirty="0">
                <a:sym typeface="Wingdings" pitchFamily="2" charset="2"/>
              </a:rPr>
              <a:t> 2</a:t>
            </a:r>
          </a:p>
          <a:p>
            <a:pPr marL="0" indent="0">
              <a:buNone/>
            </a:pPr>
            <a:r>
              <a:rPr lang="en" sz="1600" dirty="0"/>
              <a:t>SELECT div(7, 2); </a:t>
            </a:r>
            <a:r>
              <a:rPr lang="en" sz="1600" dirty="0">
                <a:sym typeface="Wingdings" pitchFamily="2" charset="2"/>
              </a:rPr>
              <a:t> 3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57206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UPPER LOWER</a:t>
            </a:r>
          </a:p>
          <a:p>
            <a:pPr marL="0" indent="0">
              <a:buNone/>
            </a:pPr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154769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UPPER LOWER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upper('Hello World'); </a:t>
            </a:r>
            <a:r>
              <a:rPr lang="en" sz="1600" dirty="0">
                <a:sym typeface="Wingdings" pitchFamily="2" charset="2"/>
              </a:rPr>
              <a:t> HELLO WORLD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177131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UPPER LOWER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upper('Hello World'); </a:t>
            </a:r>
            <a:r>
              <a:rPr lang="en" sz="1600" dirty="0">
                <a:sym typeface="Wingdings" pitchFamily="2" charset="2"/>
              </a:rPr>
              <a:t> HELLO WORLD</a:t>
            </a:r>
          </a:p>
          <a:p>
            <a:pPr marL="0" indent="0">
              <a:buNone/>
            </a:pP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lower('Hello World');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665846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LENGTH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28104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6012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LENGTH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length('Hello World'); </a:t>
            </a:r>
            <a:r>
              <a:rPr lang="en" sz="1600" dirty="0">
                <a:sym typeface="Wingdings" pitchFamily="2" charset="2"/>
              </a:rPr>
              <a:t> 11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240689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179938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52581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735611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87370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497737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093039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792377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343365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('000123', '0');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48700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104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('000123', '0');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rtrim</a:t>
            </a:r>
            <a:r>
              <a:rPr lang="en" sz="1600" dirty="0"/>
              <a:t>('12Hello12','12'); </a:t>
            </a:r>
            <a:r>
              <a:rPr lang="en" sz="1600" dirty="0">
                <a:sym typeface="Wingdings" pitchFamily="2" charset="2"/>
              </a:rPr>
              <a:t> 12Hello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72837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420888"/>
            <a:ext cx="10793228" cy="403244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SUBSTRING(MID), TRIM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1  for 5);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substring('Hello world' from 2 for 4);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>
                <a:sym typeface="Wingdings" pitchFamily="2" charset="2"/>
              </a:rPr>
              <a:t>ello</a:t>
            </a:r>
            <a:endParaRPr lang="en" sz="1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" sz="1600" dirty="0"/>
              <a:t>SELECT substring('Hello world' from 7); </a:t>
            </a:r>
            <a:r>
              <a:rPr lang="en" sz="1600" dirty="0">
                <a:sym typeface="Wingdings" pitchFamily="2" charset="2"/>
              </a:rPr>
              <a:t>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trim(' Hello 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trim(leading '12' from '12Hello12');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Hello12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ltrim</a:t>
            </a:r>
            <a:r>
              <a:rPr lang="en" sz="1600" dirty="0"/>
              <a:t>('000123', '0');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rtrim</a:t>
            </a:r>
            <a:r>
              <a:rPr lang="en" sz="1600" dirty="0"/>
              <a:t>('12Hello12','12'); </a:t>
            </a:r>
            <a:r>
              <a:rPr lang="en" sz="1600" dirty="0">
                <a:sym typeface="Wingdings" pitchFamily="2" charset="2"/>
              </a:rPr>
              <a:t> 12Hello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btrim</a:t>
            </a:r>
            <a:r>
              <a:rPr lang="en" sz="1600" dirty="0"/>
              <a:t>('12Hello12', '12'); </a:t>
            </a:r>
            <a:r>
              <a:rPr lang="en" sz="1600" dirty="0">
                <a:sym typeface="Wingdings" pitchFamily="2" charset="2"/>
              </a:rPr>
              <a:t> Hello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17788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92103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153932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Hello World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676469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Hello World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translate('Hello World', 'o', 'P');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/>
              <a:t>HellP</a:t>
            </a:r>
            <a:r>
              <a:rPr lang="en" sz="1600" dirty="0"/>
              <a:t> </a:t>
            </a:r>
            <a:r>
              <a:rPr lang="en" sz="1600" dirty="0" err="1"/>
              <a:t>WPrld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45644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REPLACE TRANSLATE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Hi, World</a:t>
            </a:r>
          </a:p>
          <a:p>
            <a:pPr marL="0" indent="0">
              <a:buNone/>
            </a:pPr>
            <a:r>
              <a:rPr lang="en" sz="1600" dirty="0"/>
              <a:t>SELECT replace('Hello World', 'hello', 'Hi,');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Hello World</a:t>
            </a:r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translate('Hello World', 'o', 'P');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/>
              <a:t>HellP</a:t>
            </a:r>
            <a:r>
              <a:rPr lang="en" sz="1600" dirty="0"/>
              <a:t> </a:t>
            </a:r>
            <a:r>
              <a:rPr lang="en" sz="1600" dirty="0" err="1"/>
              <a:t>WPrld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translate('Hello World', '</a:t>
            </a:r>
            <a:r>
              <a:rPr lang="en" sz="1600" dirty="0" err="1"/>
              <a:t>elo</a:t>
            </a:r>
            <a:r>
              <a:rPr lang="en" sz="1600" dirty="0"/>
              <a:t>', '</a:t>
            </a:r>
            <a:r>
              <a:rPr lang="en" sz="1600" dirty="0" err="1"/>
              <a:t>abc</a:t>
            </a:r>
            <a:r>
              <a:rPr lang="en" sz="1600" dirty="0"/>
              <a:t>');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 err="1"/>
              <a:t>Habbc</a:t>
            </a:r>
            <a:r>
              <a:rPr lang="en" sz="1600" dirty="0"/>
              <a:t> </a:t>
            </a:r>
            <a:r>
              <a:rPr lang="en" sz="1600" dirty="0" err="1"/>
              <a:t>Wcrbd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03956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CONCAT, ||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104636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CONCAT, ||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'Hello' || ' ' || 'World';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671193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153128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текстом</a:t>
            </a:r>
            <a:endParaRPr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76E081-3A0A-6444-B3D1-1C3C9E58A921}"/>
              </a:ext>
            </a:extLst>
          </p:cNvPr>
          <p:cNvSpPr>
            <a:spLocks/>
          </p:cNvSpPr>
          <p:nvPr/>
        </p:nvSpPr>
        <p:spPr bwMode="auto">
          <a:xfrm>
            <a:off x="865371" y="28613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CONCAT, ||</a:t>
            </a:r>
          </a:p>
          <a:p>
            <a:endParaRPr lang="en" sz="1600" dirty="0"/>
          </a:p>
          <a:p>
            <a:pPr marL="0" indent="0">
              <a:buNone/>
            </a:pPr>
            <a:r>
              <a:rPr lang="en" sz="1600" dirty="0"/>
              <a:t>SELECT 'Hello' || ' ' || 'World';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concat</a:t>
            </a:r>
            <a:r>
              <a:rPr lang="en" sz="1600" dirty="0"/>
              <a:t>('Hello', ' ', 'World'); </a:t>
            </a:r>
            <a:r>
              <a:rPr lang="en" sz="1600" dirty="0">
                <a:sym typeface="Wingdings" pitchFamily="2" charset="2"/>
              </a:rPr>
              <a:t> Hello World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3910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0262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551217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277249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0142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861963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824818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to_timestamp</a:t>
            </a:r>
            <a:r>
              <a:rPr lang="en" sz="1600" dirty="0"/>
              <a:t>('2022/01/24 20:30:15', 'YYYY/MM/DD HH:MI:SS');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112406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to_timestamp</a:t>
            </a:r>
            <a:r>
              <a:rPr lang="en" sz="1600" dirty="0"/>
              <a:t>('2022/01/24 20:30:15', 'YYYY/MM/DD HH:MI:SS');</a:t>
            </a:r>
          </a:p>
          <a:p>
            <a:pPr marL="0" indent="0">
              <a:buNone/>
            </a:pPr>
            <a:r>
              <a:rPr lang="en" sz="1600" dirty="0"/>
              <a:t>SELECT timestamp '2022-01-24 19:00' + interval '3 hours';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timestamp '2022-01-24 22:00' 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574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9937104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Функции для работы с датами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209-3C16-644D-8D15-8FB5E5CF8312}"/>
              </a:ext>
            </a:extLst>
          </p:cNvPr>
          <p:cNvSpPr>
            <a:spLocks/>
          </p:cNvSpPr>
          <p:nvPr/>
        </p:nvSpPr>
        <p:spPr bwMode="auto">
          <a:xfrm>
            <a:off x="767408" y="2492896"/>
            <a:ext cx="10793228" cy="345638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 </a:t>
            </a:r>
            <a:r>
              <a:rPr lang="en" sz="1600" dirty="0"/>
              <a:t>AGE EXTRACT TO_DATE TO_TIMESTAMP</a:t>
            </a:r>
            <a:endParaRPr lang="ru-RU" sz="1600" dirty="0"/>
          </a:p>
          <a:p>
            <a:pPr marL="0" indent="0">
              <a:buNone/>
            </a:pPr>
            <a:endParaRPr lang="en" sz="1600" dirty="0"/>
          </a:p>
          <a:p>
            <a:pPr marL="0" indent="0">
              <a:buNone/>
            </a:pPr>
            <a:r>
              <a:rPr lang="en" sz="1600" dirty="0"/>
              <a:t>SELECT now();</a:t>
            </a:r>
          </a:p>
          <a:p>
            <a:pPr marL="0" indent="0">
              <a:buNone/>
            </a:pPr>
            <a:r>
              <a:rPr lang="en" sz="1600" dirty="0"/>
              <a:t>SELECT age(timestamp '2022-01-24', timestamp '2022-01-17'); </a:t>
            </a:r>
            <a:r>
              <a:rPr lang="en" sz="1600" dirty="0">
                <a:sym typeface="Wingdings" pitchFamily="2" charset="2"/>
              </a:rPr>
              <a:t> 7 days</a:t>
            </a:r>
          </a:p>
          <a:p>
            <a:pPr marL="0" indent="0">
              <a:buNone/>
            </a:pPr>
            <a:r>
              <a:rPr lang="en" sz="1600" dirty="0"/>
              <a:t>SELECT extract(day from date '2022-01-24'); </a:t>
            </a:r>
            <a:r>
              <a:rPr lang="en" sz="1600" dirty="0">
                <a:sym typeface="Wingdings" pitchFamily="2" charset="2"/>
              </a:rPr>
              <a:t> 24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to_date</a:t>
            </a:r>
            <a:r>
              <a:rPr lang="en" sz="1600" dirty="0"/>
              <a:t>('2022-01-24', 'YYYY-MM-DD');</a:t>
            </a:r>
          </a:p>
          <a:p>
            <a:pPr marL="0" indent="0">
              <a:buNone/>
            </a:pPr>
            <a:r>
              <a:rPr lang="en" sz="1600" dirty="0"/>
              <a:t>SELECT </a:t>
            </a:r>
            <a:r>
              <a:rPr lang="en" sz="1600" dirty="0" err="1"/>
              <a:t>to_timestamp</a:t>
            </a:r>
            <a:r>
              <a:rPr lang="en" sz="1600" dirty="0"/>
              <a:t>('2022/01/24 20:30:15', 'YYYY/MM/DD HH:MI:SS');</a:t>
            </a:r>
          </a:p>
          <a:p>
            <a:pPr marL="0" indent="0">
              <a:buNone/>
            </a:pPr>
            <a:r>
              <a:rPr lang="en" sz="1600" dirty="0"/>
              <a:t>SELECT timestamp '2022-01-24 19:00' + interval '3 hours';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timestamp '2022-01-24 22:00' </a:t>
            </a:r>
          </a:p>
          <a:p>
            <a:pPr marL="0" indent="0">
              <a:buNone/>
            </a:pPr>
            <a:r>
              <a:rPr lang="en" sz="1600" dirty="0"/>
              <a:t>SELECT timestamp '2022-01-24 21:00' - time '03:00'; </a:t>
            </a:r>
            <a:r>
              <a:rPr lang="en" sz="1600" dirty="0">
                <a:sym typeface="Wingdings" pitchFamily="2" charset="2"/>
              </a:rPr>
              <a:t> </a:t>
            </a:r>
            <a:r>
              <a:rPr lang="en" sz="1600" dirty="0"/>
              <a:t>timestamp '2022-01-24 18:00' </a:t>
            </a:r>
          </a:p>
          <a:p>
            <a:pPr marL="0" indent="0">
              <a:buNone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321978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943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07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520204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0696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841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8680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CAST('10' AS INTEGER);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5071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CAST('10' AS INTEGER);</a:t>
            </a:r>
          </a:p>
          <a:p>
            <a:pPr marL="0" indent="0">
              <a:buNone/>
            </a:pPr>
            <a:r>
              <a:rPr lang="en" sz="1600" dirty="0"/>
              <a:t>SELECT TO_NUMBER('123.45', '999.99');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2135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0963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Oracle</a:t>
            </a:r>
          </a:p>
          <a:p>
            <a:pPr marL="0" indent="0">
              <a:buNone/>
            </a:pPr>
            <a:r>
              <a:rPr lang="en" sz="1600" dirty="0"/>
              <a:t>SELECT CAST('10' AS INTEGER) FROM DUAL;</a:t>
            </a:r>
          </a:p>
          <a:p>
            <a:pPr marL="0" indent="0">
              <a:buNone/>
            </a:pPr>
            <a:r>
              <a:rPr lang="en" sz="1600" dirty="0"/>
              <a:t>SELECT TO_NUMBER('123.45') FROM DUAL;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Postgresql</a:t>
            </a:r>
            <a:endParaRPr lang="en-US" sz="1600" dirty="0"/>
          </a:p>
          <a:p>
            <a:pPr marL="0" indent="0">
              <a:buNone/>
            </a:pPr>
            <a:r>
              <a:rPr lang="en" sz="1600" dirty="0"/>
              <a:t>SELECT CAST('10' AS INTEGER);</a:t>
            </a:r>
          </a:p>
          <a:p>
            <a:pPr marL="0" indent="0">
              <a:buNone/>
            </a:pPr>
            <a:r>
              <a:rPr lang="en" sz="1600" dirty="0"/>
              <a:t>SELECT TO_NUMBER('123.45', '999.99');</a:t>
            </a:r>
          </a:p>
          <a:p>
            <a:pPr marL="0" indent="0">
              <a:buNone/>
            </a:pPr>
            <a:r>
              <a:rPr lang="en" sz="1600" dirty="0"/>
              <a:t>SELECT '10'::INTEGER;</a:t>
            </a:r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10225136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Преобразование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4082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8305800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Оконные функции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644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259228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600" dirty="0"/>
              <a:t>OVER, PARTITION BY,</a:t>
            </a:r>
            <a:r>
              <a:rPr lang="ru-RU" sz="1600" dirty="0"/>
              <a:t> </a:t>
            </a:r>
            <a:r>
              <a:rPr lang="en-US" sz="1600" dirty="0"/>
              <a:t>RANK, ORDER BY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1268760"/>
            <a:ext cx="8305800" cy="90601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/>
              <a:t>Оконные функции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42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/>
          </p:cNvSpPr>
          <p:nvPr/>
        </p:nvSpPr>
        <p:spPr bwMode="auto">
          <a:xfrm>
            <a:off x="11784657" y="6409435"/>
            <a:ext cx="89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FFFFFF"/>
                </a:solidFill>
                <a:latin typeface="SBSansDisplay-Light"/>
                <a:cs typeface="SBSansDisplay-Light"/>
              </a:rPr>
              <a:t>1</a:t>
            </a:r>
            <a:endParaRPr sz="1200">
              <a:latin typeface="SBSansDisplay-Light"/>
              <a:cs typeface="SBSansDisplay-Light"/>
            </a:endParaRPr>
          </a:p>
        </p:txBody>
      </p:sp>
      <p:sp>
        <p:nvSpPr>
          <p:cNvPr id="5" name="Заголовок 4"/>
          <p:cNvSpPr>
            <a:spLocks/>
          </p:cNvSpPr>
          <p:nvPr/>
        </p:nvSpPr>
        <p:spPr bwMode="auto">
          <a:xfrm>
            <a:off x="685800" y="2667000"/>
            <a:ext cx="830580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Вопросы</a:t>
            </a:r>
            <a:br>
              <a:rPr lang="ru-RU" sz="5400" dirty="0">
                <a:solidFill>
                  <a:srgbClr val="333F48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831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ABE96DA-D6EB-094E-B29B-9DCB0296D68F}"/>
              </a:ext>
            </a:extLst>
          </p:cNvPr>
          <p:cNvSpPr>
            <a:spLocks/>
          </p:cNvSpPr>
          <p:nvPr/>
        </p:nvSpPr>
        <p:spPr bwMode="auto">
          <a:xfrm>
            <a:off x="712971" y="2708920"/>
            <a:ext cx="10793228" cy="381642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ROUND, FLOOR, CEIL, TRUNCATE</a:t>
            </a:r>
          </a:p>
          <a:p>
            <a:pPr marL="0" indent="0">
              <a:buNone/>
            </a:pPr>
            <a:r>
              <a:rPr lang="en" sz="1600" dirty="0"/>
              <a:t>SELECT round(123.41);  </a:t>
            </a:r>
            <a:r>
              <a:rPr lang="en" sz="1600" dirty="0">
                <a:sym typeface="Wingdings" pitchFamily="2" charset="2"/>
              </a:rPr>
              <a:t> 123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round(123.41, 1); </a:t>
            </a:r>
            <a:r>
              <a:rPr lang="en" sz="1600" dirty="0">
                <a:sym typeface="Wingdings" pitchFamily="2" charset="2"/>
              </a:rPr>
              <a:t> 123.4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SELECT floor(22.75); </a:t>
            </a:r>
            <a:r>
              <a:rPr lang="en" sz="1600" dirty="0">
                <a:sym typeface="Wingdings" pitchFamily="2" charset="2"/>
              </a:rPr>
              <a:t> 22</a:t>
            </a:r>
          </a:p>
          <a:p>
            <a:pPr marL="0" indent="0">
              <a:buNone/>
            </a:pPr>
            <a:r>
              <a:rPr lang="en" sz="1600" dirty="0"/>
              <a:t>SELECT floor(-22.75); </a:t>
            </a:r>
            <a:r>
              <a:rPr lang="en" sz="1600" dirty="0">
                <a:sym typeface="Wingdings" pitchFamily="2" charset="2"/>
              </a:rPr>
              <a:t> -23</a:t>
            </a:r>
            <a:endParaRPr lang="ru-RU" sz="1600" dirty="0"/>
          </a:p>
          <a:p>
            <a:pPr marL="0" indent="0">
              <a:buNone/>
            </a:pPr>
            <a:r>
              <a:rPr lang="en" sz="1600" dirty="0"/>
              <a:t>SELECT ceil(22.75); </a:t>
            </a:r>
            <a:r>
              <a:rPr lang="en" sz="1600" dirty="0">
                <a:sym typeface="Wingdings" pitchFamily="2" charset="2"/>
              </a:rPr>
              <a:t> 23</a:t>
            </a:r>
          </a:p>
          <a:p>
            <a:pPr marL="0" indent="0">
              <a:buNone/>
            </a:pPr>
            <a:r>
              <a:rPr lang="en" sz="1600" dirty="0"/>
              <a:t>SELECT ceil(-22.75); </a:t>
            </a:r>
            <a:r>
              <a:rPr lang="en" sz="1600" dirty="0">
                <a:sym typeface="Wingdings" pitchFamily="2" charset="2"/>
              </a:rPr>
              <a:t> 22</a:t>
            </a:r>
            <a:endParaRPr lang="ru-RU" sz="1600" dirty="0"/>
          </a:p>
        </p:txBody>
      </p:sp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0480A034-4426-5C49-8D35-1DC043A4BC5A}"/>
              </a:ext>
            </a:extLst>
          </p:cNvPr>
          <p:cNvSpPr>
            <a:spLocks/>
          </p:cNvSpPr>
          <p:nvPr/>
        </p:nvSpPr>
        <p:spPr bwMode="auto">
          <a:xfrm>
            <a:off x="839416" y="836712"/>
            <a:ext cx="10297144" cy="133806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>
              <a:defRPr/>
            </a:pPr>
            <a:r>
              <a:rPr lang="ru-RU" sz="5400" dirty="0">
                <a:solidFill>
                  <a:srgbClr val="333F48"/>
                </a:solidFill>
                <a:latin typeface="SB Sans Text Light"/>
                <a:cs typeface="SB Sans Text Light"/>
              </a:rPr>
              <a:t>Дополнительные математические функции</a:t>
            </a:r>
            <a:endParaRPr lang="en-US" sz="54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946796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2698</Words>
  <Application>Microsoft Macintosh PowerPoint</Application>
  <DocSecurity>0</DocSecurity>
  <PresentationFormat>Широкоэкранный</PresentationFormat>
  <Paragraphs>438</Paragraphs>
  <Slides>78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78</vt:i4>
      </vt:variant>
    </vt:vector>
  </HeadingPairs>
  <TitlesOfParts>
    <vt:vector size="88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Microsoft Office User</cp:lastModifiedBy>
  <cp:revision>455</cp:revision>
  <dcterms:created xsi:type="dcterms:W3CDTF">2020-09-16T07:07:55Z</dcterms:created>
  <dcterms:modified xsi:type="dcterms:W3CDTF">2022-05-30T15:09:39Z</dcterms:modified>
  <cp:category/>
  <dc:identifier/>
  <cp:contentStatus/>
  <dc:language/>
  <cp:version/>
</cp:coreProperties>
</file>