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61" r:id="rId6"/>
    <p:sldId id="265" r:id="rId7"/>
    <p:sldId id="268" r:id="rId8"/>
    <p:sldId id="269" r:id="rId9"/>
    <p:sldId id="270" r:id="rId10"/>
    <p:sldId id="273" r:id="rId11"/>
    <p:sldId id="271" r:id="rId12"/>
    <p:sldId id="276" r:id="rId13"/>
    <p:sldId id="274" r:id="rId14"/>
    <p:sldId id="275" r:id="rId15"/>
    <p:sldId id="277" r:id="rId16"/>
    <p:sldId id="279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64" r:id="rId25"/>
    <p:sldId id="26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71" autoAdjust="0"/>
  </p:normalViewPr>
  <p:slideViewPr>
    <p:cSldViewPr snapToGrid="0">
      <p:cViewPr>
        <p:scale>
          <a:sx n="168" d="100"/>
          <a:sy n="168" d="100"/>
        </p:scale>
        <p:origin x="-56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6146" TargetMode="External"/><Relationship Id="rId2" Type="http://schemas.openxmlformats.org/officeDocument/2006/relationships/hyperlink" Target="https://arxiv.org/abs/1802.053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urohive.io/ru/novosti/gpt-2-open-ai/" TargetMode="External"/><Relationship Id="rId4" Type="http://schemas.openxmlformats.org/officeDocument/2006/relationships/hyperlink" Target="https://s3-us-west-2.amazonaws.com/openai-assets/research-covers/language-unsupervised/language_understanding_paper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elVNovikov/DS_april_2022/blob/main/Diplom/diplom2.ipynb" TargetMode="External"/><Relationship Id="rId2" Type="http://schemas.openxmlformats.org/officeDocument/2006/relationships/hyperlink" Target="https://github.com/PavelVNovikov/DS_april_2022/blob/main/Diplom/diplom1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velVNovikov/DS_april_2022/blob/main/Diplom/diplom3_ru.ipynb" TargetMode="External"/><Relationship Id="rId4" Type="http://schemas.openxmlformats.org/officeDocument/2006/relationships/hyperlink" Target="https://github.com/PavelVNovikov/DS_april_2022/blob/main/Diplom/diplom3.ipynb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alraj98/movie-genre-prediction-from-wiki-plot-using-bert" TargetMode="External"/><Relationship Id="rId2" Type="http://schemas.openxmlformats.org/officeDocument/2006/relationships/hyperlink" Target="https://www.kaggle.com/jrobischon/wikipedia-movie-plo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Новиков Павел Владимирович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Фильмы с данными из </a:t>
            </a:r>
            <a:r>
              <a:rPr lang="ru-RU" sz="4000" b="1" dirty="0" err="1" smtClean="0"/>
              <a:t>википедии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Сентябрь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Тот же график с режиссёрами, но без столбца с неизвестными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1804357"/>
            <a:ext cx="10498466" cy="355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14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359" y="5638143"/>
            <a:ext cx="10588021" cy="4377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Из графика мы видим, что самые популярные жанры для фильмов это драмы и комедии.</a:t>
            </a:r>
            <a:endParaRPr lang="ru-RU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79" y="1995055"/>
            <a:ext cx="10572364" cy="343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979264" y="1433919"/>
            <a:ext cx="10588021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Количество фильмов в разрезе жанров.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05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Тот же график с режиссёрами, но без столбца с </a:t>
            </a:r>
            <a:r>
              <a:rPr lang="ru-RU" dirty="0" err="1" smtClean="0"/>
              <a:t>неизсетными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1804357"/>
            <a:ext cx="10498466" cy="355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97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S</a:t>
            </a:r>
            <a:r>
              <a:rPr lang="ru-RU" dirty="0" err="1" smtClean="0"/>
              <a:t>entiment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8848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65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2609" y="1413163"/>
            <a:ext cx="10477816" cy="5021643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BERT</a:t>
            </a:r>
            <a:r>
              <a:rPr lang="ru-RU" dirty="0"/>
              <a:t> – это двунаправленная </a:t>
            </a:r>
            <a:r>
              <a:rPr lang="ru-RU" dirty="0" err="1"/>
              <a:t>мультиязычная</a:t>
            </a:r>
            <a:r>
              <a:rPr lang="ru-RU" dirty="0"/>
              <a:t> модель с </a:t>
            </a:r>
            <a:r>
              <a:rPr lang="ru-RU" dirty="0" err="1" smtClean="0"/>
              <a:t>transformer</a:t>
            </a:r>
            <a:r>
              <a:rPr lang="ru-RU" dirty="0" smtClean="0"/>
              <a:t>-архитектурой, </a:t>
            </a:r>
            <a:r>
              <a:rPr lang="ru-RU" dirty="0"/>
              <a:t>предназначенная для решения конкретных NLP-задач, например, определение эмоциональной окраски (тональности) текста, вопросно-ответные системы, классификация текстов, построение выводов по тексту и т.д. Помимо распознавания речи, классической NLP-задачей является анализ текста, включая извлечение данных, информационный поиск и анализ высказываний. Также к обработке естественного языка относятся генерирование текстов, синтез речи, машинный перевод и автоматическое реферирование, аннотирование и упрощение текстовой информации. Таким образом, цель применения NLP-технологий – это не только распознавание живого языка средствами искусственного интеллекта, но и возможность адекватного с ним взаимодействия. Последнее, фактически, означает понимание AI-инструментом устной или письменной </a:t>
            </a:r>
            <a:r>
              <a:rPr lang="ru-RU" dirty="0" smtClean="0"/>
              <a:t>речи.</a:t>
            </a:r>
            <a:endParaRPr lang="ru-RU" dirty="0"/>
          </a:p>
          <a:p>
            <a:r>
              <a:rPr lang="ru-RU" b="1" dirty="0"/>
              <a:t>BERT</a:t>
            </a:r>
            <a:r>
              <a:rPr lang="ru-RU" dirty="0"/>
              <a:t>-модель предварительно обучена без учителя на 2-х NLP-задачах: моделирование языковых масок и предсказание следующего предложения. В основу работы BERT положены самые последние достижения в области </a:t>
            </a:r>
            <a:r>
              <a:rPr lang="ru-RU" dirty="0" err="1"/>
              <a:t>нейросетей</a:t>
            </a:r>
            <a:r>
              <a:rPr lang="ru-RU" dirty="0"/>
              <a:t> и NLP-технологий, опубликованные в 2018 году (</a:t>
            </a:r>
            <a:r>
              <a:rPr lang="ru-RU" dirty="0" err="1">
                <a:hlinkClick r:id="rId2"/>
              </a:rPr>
              <a:t>ELMo</a:t>
            </a:r>
            <a:r>
              <a:rPr lang="ru-RU" dirty="0"/>
              <a:t>, </a:t>
            </a:r>
            <a:r>
              <a:rPr lang="ru-RU" dirty="0" err="1">
                <a:hlinkClick r:id="rId3"/>
              </a:rPr>
              <a:t>ULMFiT</a:t>
            </a:r>
            <a:r>
              <a:rPr lang="ru-RU" dirty="0">
                <a:hlinkClick r:id="rId3"/>
              </a:rPr>
              <a:t>,</a:t>
            </a:r>
            <a:r>
              <a:rPr lang="ru-RU" dirty="0"/>
              <a:t> </a:t>
            </a:r>
            <a:r>
              <a:rPr lang="ru-RU" dirty="0" err="1">
                <a:hlinkClick r:id="rId4"/>
              </a:rPr>
              <a:t>OpenAI</a:t>
            </a:r>
            <a:r>
              <a:rPr lang="ru-RU" dirty="0">
                <a:hlinkClick r:id="rId4"/>
              </a:rPr>
              <a:t> </a:t>
            </a:r>
            <a:r>
              <a:rPr lang="ru-RU" dirty="0" err="1">
                <a:hlinkClick r:id="rId4"/>
              </a:rPr>
              <a:t>Transformer</a:t>
            </a:r>
            <a:r>
              <a:rPr lang="ru-RU" dirty="0"/>
              <a:t> и </a:t>
            </a:r>
            <a:r>
              <a:rPr lang="ru-RU" dirty="0">
                <a:hlinkClick r:id="rId5"/>
              </a:rPr>
              <a:t>GPT-2</a:t>
            </a:r>
            <a:r>
              <a:rPr lang="ru-RU" dirty="0"/>
              <a:t>), которые позволяют </a:t>
            </a:r>
            <a:r>
              <a:rPr lang="ru-RU" dirty="0" err="1"/>
              <a:t>предобучать</a:t>
            </a:r>
            <a:r>
              <a:rPr lang="ru-RU" dirty="0"/>
              <a:t> языковые модели без учителя на больших корпусах данных и затем подстраивать их под конкретные </a:t>
            </a:r>
            <a:r>
              <a:rPr lang="ru-RU" dirty="0" smtClean="0"/>
              <a:t>проблемы. </a:t>
            </a:r>
            <a:r>
              <a:rPr lang="ru-RU" dirty="0"/>
              <a:t>Благодаря этому с помощью BERT можно разрабатывать эффективные ИИ-программы для обработки естественного языка: отвечать на вопросы, заданные в произвольной форме, создавать чат-ботов, выполнять автоматические переводы, анализировать текст и </a:t>
            </a:r>
            <a:r>
              <a:rPr lang="ru-RU" dirty="0" smtClean="0"/>
              <a:t>пр.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65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978" y="1651813"/>
            <a:ext cx="10588021" cy="1661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Одним из классических NLP-кейсов считается задача классификации текста, которая предполагает, что каждый документ принадлежит одному или нескольким классам (</a:t>
            </a:r>
            <a:r>
              <a:rPr lang="ru-RU" dirty="0" smtClean="0"/>
              <a:t>меткам)</a:t>
            </a:r>
            <a:r>
              <a:rPr lang="en-US" dirty="0" smtClean="0"/>
              <a:t> </a:t>
            </a:r>
            <a:r>
              <a:rPr lang="ru-RU" dirty="0" smtClean="0"/>
              <a:t>например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определение </a:t>
            </a:r>
            <a:r>
              <a:rPr lang="ru-RU" dirty="0"/>
              <a:t>жанра у </a:t>
            </a:r>
            <a:r>
              <a:rPr lang="ru-RU" dirty="0" smtClean="0"/>
              <a:t>фильма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26" name="Picture 2" descr="Рис. 2. Бинарная и мультиклассовая классифик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19" y="3492604"/>
            <a:ext cx="48863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95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643" y="1270182"/>
            <a:ext cx="10588021" cy="210741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4800" dirty="0" smtClean="0"/>
              <a:t>Результаты обучения </a:t>
            </a:r>
            <a:r>
              <a:rPr lang="en-US" sz="4800" dirty="0" smtClean="0"/>
              <a:t>BERT </a:t>
            </a:r>
            <a:r>
              <a:rPr lang="ru-RU" sz="4800" dirty="0" smtClean="0"/>
              <a:t>на </a:t>
            </a:r>
            <a:r>
              <a:rPr lang="ru-RU" sz="4800" dirty="0" err="1" smtClean="0"/>
              <a:t>датасете</a:t>
            </a:r>
            <a:r>
              <a:rPr lang="ru-RU" sz="4800" dirty="0" smtClean="0"/>
              <a:t> </a:t>
            </a:r>
            <a:r>
              <a:rPr lang="en-US" sz="4800" dirty="0"/>
              <a:t>wiki_movie_plots_deduped.csv</a:t>
            </a:r>
            <a:r>
              <a:rPr lang="ru-RU" sz="4800" dirty="0" smtClean="0"/>
              <a:t>:</a:t>
            </a:r>
          </a:p>
          <a:p>
            <a:pPr marL="0" indent="0">
              <a:buNone/>
            </a:pPr>
            <a:r>
              <a:rPr lang="ru-RU" sz="4800" dirty="0" smtClean="0"/>
              <a:t>Подготовка данных:</a:t>
            </a:r>
          </a:p>
          <a:p>
            <a:r>
              <a:rPr lang="ru-RU" sz="4800" dirty="0" smtClean="0"/>
              <a:t>Из общего </a:t>
            </a:r>
            <a:r>
              <a:rPr lang="ru-RU" sz="4800" dirty="0" err="1" smtClean="0"/>
              <a:t>датасета</a:t>
            </a:r>
            <a:r>
              <a:rPr lang="ru-RU" sz="4800" dirty="0" smtClean="0"/>
              <a:t> выбрали столбцы</a:t>
            </a:r>
            <a:r>
              <a:rPr lang="en-US" sz="4800" dirty="0" smtClean="0"/>
              <a:t> </a:t>
            </a:r>
            <a:r>
              <a:rPr lang="ru-RU" sz="4800" dirty="0" smtClean="0"/>
              <a:t>«</a:t>
            </a:r>
            <a:r>
              <a:rPr lang="en-US" sz="4800" dirty="0" smtClean="0"/>
              <a:t>Plot</a:t>
            </a:r>
            <a:r>
              <a:rPr lang="ru-RU" sz="4800" dirty="0" smtClean="0"/>
              <a:t>» и «</a:t>
            </a:r>
            <a:r>
              <a:rPr lang="en-US" sz="4800" dirty="0" smtClean="0"/>
              <a:t>Genre</a:t>
            </a:r>
            <a:r>
              <a:rPr lang="ru-RU" sz="4800" dirty="0" smtClean="0"/>
              <a:t>»</a:t>
            </a:r>
          </a:p>
          <a:p>
            <a:r>
              <a:rPr lang="ru-RU" sz="4800" dirty="0" smtClean="0"/>
              <a:t>Преобразование жанров</a:t>
            </a:r>
            <a:r>
              <a:rPr lang="en-US" sz="4800" dirty="0" smtClean="0"/>
              <a:t>: </a:t>
            </a:r>
            <a:endParaRPr lang="ru-RU" sz="4800" dirty="0" smtClean="0"/>
          </a:p>
          <a:p>
            <a:pPr lvl="1"/>
            <a:r>
              <a:rPr lang="en-US" sz="4400" dirty="0" smtClean="0"/>
              <a:t>1</a:t>
            </a:r>
            <a:r>
              <a:rPr lang="en-US" sz="4400" dirty="0"/>
              <a:t>) </a:t>
            </a:r>
            <a:r>
              <a:rPr lang="ru-RU" sz="4400" dirty="0" smtClean="0"/>
              <a:t>«</a:t>
            </a:r>
            <a:r>
              <a:rPr lang="en-US" sz="4400" dirty="0" smtClean="0"/>
              <a:t>sci-fi</a:t>
            </a:r>
            <a:r>
              <a:rPr lang="ru-RU" sz="4400" dirty="0" smtClean="0"/>
              <a:t>»</a:t>
            </a:r>
            <a:r>
              <a:rPr lang="en-US" sz="4400" dirty="0" smtClean="0"/>
              <a:t> </a:t>
            </a:r>
            <a:r>
              <a:rPr lang="ru-RU" sz="4400" dirty="0" smtClean="0">
                <a:sym typeface="Wingdings" pitchFamily="2" charset="2"/>
              </a:rPr>
              <a:t></a:t>
            </a:r>
            <a:r>
              <a:rPr lang="en-US" sz="4400" dirty="0" smtClean="0"/>
              <a:t> </a:t>
            </a:r>
            <a:r>
              <a:rPr lang="ru-RU" sz="4400" dirty="0" smtClean="0"/>
              <a:t>«</a:t>
            </a:r>
            <a:r>
              <a:rPr lang="en-US" sz="4400" dirty="0" smtClean="0"/>
              <a:t>science fiction</a:t>
            </a:r>
            <a:r>
              <a:rPr lang="ru-RU" sz="4400" dirty="0" smtClean="0"/>
              <a:t>»</a:t>
            </a:r>
          </a:p>
          <a:p>
            <a:pPr lvl="1"/>
            <a:r>
              <a:rPr lang="en-US" sz="4400" dirty="0" smtClean="0"/>
              <a:t>2</a:t>
            </a:r>
            <a:r>
              <a:rPr lang="en-US" sz="4400" dirty="0"/>
              <a:t>) </a:t>
            </a:r>
            <a:r>
              <a:rPr lang="ru-RU" sz="4400" dirty="0" smtClean="0"/>
              <a:t>«</a:t>
            </a:r>
            <a:r>
              <a:rPr lang="en-US" sz="4400" dirty="0" smtClean="0"/>
              <a:t>romantic comedy</a:t>
            </a:r>
            <a:r>
              <a:rPr lang="ru-RU" sz="4400" dirty="0" smtClean="0"/>
              <a:t>»</a:t>
            </a:r>
            <a:r>
              <a:rPr lang="en-US" sz="4400" dirty="0" smtClean="0"/>
              <a:t> </a:t>
            </a:r>
            <a:r>
              <a:rPr lang="en-US" sz="4400" dirty="0" smtClean="0">
                <a:sym typeface="Wingdings" pitchFamily="2" charset="2"/>
              </a:rPr>
              <a:t></a:t>
            </a:r>
            <a:r>
              <a:rPr lang="en-US" sz="4400" dirty="0" smtClean="0"/>
              <a:t> </a:t>
            </a:r>
            <a:r>
              <a:rPr lang="ru-RU" sz="4400" dirty="0" smtClean="0"/>
              <a:t>«</a:t>
            </a:r>
            <a:r>
              <a:rPr lang="en-US" sz="4400" dirty="0" smtClean="0"/>
              <a:t>romance</a:t>
            </a:r>
            <a:r>
              <a:rPr lang="ru-RU" sz="4400" dirty="0" smtClean="0"/>
              <a:t>»</a:t>
            </a:r>
            <a:endParaRPr lang="en-US" sz="4400" dirty="0" smtClean="0"/>
          </a:p>
          <a:p>
            <a:r>
              <a:rPr lang="ru-RU" sz="4800" dirty="0" smtClean="0"/>
              <a:t>Выбрали жанры встречающиеся более 200 раз</a:t>
            </a:r>
          </a:p>
          <a:p>
            <a:r>
              <a:rPr lang="ru-RU" sz="4800" dirty="0" smtClean="0"/>
              <a:t>Выбрали примерно равное </a:t>
            </a:r>
            <a:r>
              <a:rPr lang="ru-RU" sz="4800" dirty="0"/>
              <a:t>количества сюжетов фильмов из разных жанров (чтобы уменьшить проблемы классового </a:t>
            </a:r>
            <a:r>
              <a:rPr lang="ru-RU" sz="4800" dirty="0" smtClean="0"/>
              <a:t>дисбаланса)</a:t>
            </a:r>
          </a:p>
          <a:p>
            <a:r>
              <a:rPr lang="ru-RU" sz="4800" dirty="0" smtClean="0"/>
              <a:t>Добавили с</a:t>
            </a:r>
            <a:r>
              <a:rPr lang="ru-RU" sz="4800" dirty="0"/>
              <a:t>т</a:t>
            </a:r>
            <a:r>
              <a:rPr lang="ru-RU" sz="4800" dirty="0" smtClean="0"/>
              <a:t>олбец с кодом жанра «</a:t>
            </a:r>
            <a:r>
              <a:rPr lang="en-US" sz="4800" dirty="0" err="1" smtClean="0"/>
              <a:t>genre_encoded</a:t>
            </a:r>
            <a:r>
              <a:rPr lang="ru-RU" sz="4800" dirty="0" smtClean="0"/>
              <a:t>»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92" y="3377596"/>
            <a:ext cx="4811083" cy="325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95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8"/>
            <a:ext cx="10588021" cy="48434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Аргументы построения модели</a:t>
            </a:r>
            <a:r>
              <a:rPr lang="en-US" dirty="0"/>
              <a:t> (wiki_movie_plots_deduped.csv)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model_args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  "</a:t>
            </a:r>
            <a:r>
              <a:rPr lang="en-US" dirty="0" err="1" smtClean="0"/>
              <a:t>reprocess_input_data</a:t>
            </a:r>
            <a:r>
              <a:rPr lang="en-US" dirty="0" smtClean="0"/>
              <a:t>": True,</a:t>
            </a:r>
          </a:p>
          <a:p>
            <a:pPr marL="0" indent="0"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overwrite_output_dir</a:t>
            </a:r>
            <a:r>
              <a:rPr lang="en-US" dirty="0" smtClean="0"/>
              <a:t>": True,</a:t>
            </a:r>
          </a:p>
          <a:p>
            <a:pPr marL="0" indent="0"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save_model_every_epoch</a:t>
            </a:r>
            <a:r>
              <a:rPr lang="en-US" dirty="0" smtClean="0"/>
              <a:t>": False,</a:t>
            </a:r>
          </a:p>
          <a:p>
            <a:pPr marL="0" indent="0"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save_eval_checkpoints</a:t>
            </a:r>
            <a:r>
              <a:rPr lang="en-US" dirty="0" smtClean="0"/>
              <a:t>": False,</a:t>
            </a:r>
          </a:p>
          <a:p>
            <a:pPr marL="0" indent="0"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max_seq_length</a:t>
            </a:r>
            <a:r>
              <a:rPr lang="en-US" dirty="0" smtClean="0"/>
              <a:t>": 512,</a:t>
            </a:r>
          </a:p>
          <a:p>
            <a:pPr marL="0" indent="0">
              <a:buNone/>
            </a:pPr>
            <a:r>
              <a:rPr lang="en-US" dirty="0"/>
              <a:t>    "</a:t>
            </a:r>
            <a:r>
              <a:rPr lang="en-US" dirty="0" err="1"/>
              <a:t>train_batch_size</a:t>
            </a:r>
            <a:r>
              <a:rPr lang="en-US" dirty="0"/>
              <a:t>": 16,</a:t>
            </a:r>
          </a:p>
          <a:p>
            <a:pPr marL="0" indent="0">
              <a:buNone/>
            </a:pPr>
            <a:r>
              <a:rPr lang="en-US" dirty="0"/>
              <a:t>    "</a:t>
            </a:r>
            <a:r>
              <a:rPr lang="en-US" dirty="0" err="1"/>
              <a:t>num_train_epochs</a:t>
            </a:r>
            <a:r>
              <a:rPr lang="en-US" dirty="0"/>
              <a:t>": 4,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Определили тестовую выборку равную 30%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95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8"/>
            <a:ext cx="10588021" cy="353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Результаты обучения</a:t>
            </a:r>
            <a:r>
              <a:rPr lang="en-US" dirty="0"/>
              <a:t> (wiki_movie_plots_deduped.csv)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/>
              <a:t>{'mcc': 0.5387296237435334, '</a:t>
            </a:r>
            <a:r>
              <a:rPr lang="en-US" dirty="0" err="1"/>
              <a:t>eval_loss</a:t>
            </a:r>
            <a:r>
              <a:rPr lang="en-US" dirty="0"/>
              <a:t>': 1.3980516397312983}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CPU </a:t>
            </a:r>
            <a:r>
              <a:rPr lang="en-US" dirty="0"/>
              <a:t>times: total: 1d 16h 27min 54s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Wall </a:t>
            </a:r>
            <a:r>
              <a:rPr lang="en-US" dirty="0"/>
              <a:t>time: 7h 7min </a:t>
            </a:r>
            <a:r>
              <a:rPr lang="en-US" dirty="0" smtClean="0"/>
              <a:t>33s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тестовой выборке из 100 случайных элементо</a:t>
            </a:r>
            <a:r>
              <a:rPr lang="ru-RU" dirty="0" smtClean="0"/>
              <a:t>в модель делала верные предсказания в 50-60 случаях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45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6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w</a:t>
            </a:r>
            <a:r>
              <a:rPr lang="en-US" dirty="0"/>
              <a:t>. labels &amp; </a:t>
            </a:r>
            <a:r>
              <a:rPr lang="en-US" dirty="0" smtClean="0"/>
              <a:t>annotations (wiki_movie_plots_deduped.csv)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17" y="1642026"/>
            <a:ext cx="5027247" cy="454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45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Новиков Павел Владимирович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Обнинский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институт Атомной Энергетики, специализация: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инженер-математик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ДИТ КИБ, главный инженер, сопровождение АС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(подразделение, должность, основной функционал, системы/процессы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Город и готовность к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переезду – Москва, переезд готов обсудить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 – моб. +7-985-299-9917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2608" y="1270182"/>
            <a:ext cx="10576056" cy="17979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4800" dirty="0" smtClean="0"/>
              <a:t>Результаты обучения </a:t>
            </a:r>
            <a:r>
              <a:rPr lang="en-US" sz="4800" dirty="0" smtClean="0"/>
              <a:t>BERT </a:t>
            </a:r>
            <a:r>
              <a:rPr lang="ru-RU" sz="4800" dirty="0" smtClean="0"/>
              <a:t>на </a:t>
            </a:r>
            <a:r>
              <a:rPr lang="ru-RU" sz="4800" dirty="0" err="1" smtClean="0"/>
              <a:t>датасете</a:t>
            </a:r>
            <a:r>
              <a:rPr lang="ru-RU" sz="4800" dirty="0" smtClean="0"/>
              <a:t> </a:t>
            </a:r>
            <a:r>
              <a:rPr lang="en-US" sz="4800" dirty="0"/>
              <a:t>kinopoisk-top250.csv</a:t>
            </a:r>
            <a:r>
              <a:rPr lang="ru-RU" sz="4800" dirty="0" smtClean="0"/>
              <a:t>:</a:t>
            </a:r>
          </a:p>
          <a:p>
            <a:pPr marL="0" indent="0">
              <a:buNone/>
            </a:pPr>
            <a:r>
              <a:rPr lang="ru-RU" sz="4800" dirty="0" smtClean="0"/>
              <a:t>Подготовка данных:</a:t>
            </a:r>
          </a:p>
          <a:p>
            <a:r>
              <a:rPr lang="ru-RU" sz="4800" dirty="0" smtClean="0"/>
              <a:t>Из общего </a:t>
            </a:r>
            <a:r>
              <a:rPr lang="ru-RU" sz="4800" dirty="0" err="1" smtClean="0"/>
              <a:t>датасета</a:t>
            </a:r>
            <a:r>
              <a:rPr lang="ru-RU" sz="4800" dirty="0" smtClean="0"/>
              <a:t> столбец</a:t>
            </a:r>
            <a:r>
              <a:rPr lang="en-US" sz="4800" dirty="0" smtClean="0"/>
              <a:t> </a:t>
            </a:r>
            <a:r>
              <a:rPr lang="ru-RU" sz="4800" dirty="0" smtClean="0"/>
              <a:t>«</a:t>
            </a:r>
            <a:r>
              <a:rPr lang="en-US" sz="4800" dirty="0" smtClean="0"/>
              <a:t>Plot</a:t>
            </a:r>
            <a:r>
              <a:rPr lang="ru-RU" sz="4800" dirty="0" smtClean="0"/>
              <a:t>»</a:t>
            </a:r>
          </a:p>
          <a:p>
            <a:r>
              <a:rPr lang="ru-RU" sz="4800" dirty="0" smtClean="0"/>
              <a:t>Добавили столбец «</a:t>
            </a:r>
            <a:r>
              <a:rPr lang="en-US" sz="4800" dirty="0" smtClean="0"/>
              <a:t>Genre</a:t>
            </a:r>
            <a:r>
              <a:rPr lang="ru-RU" sz="4800" dirty="0" smtClean="0"/>
              <a:t>»</a:t>
            </a:r>
          </a:p>
          <a:p>
            <a:r>
              <a:rPr lang="ru-RU" sz="4800" dirty="0" smtClean="0"/>
              <a:t>Выбрали жанры встречающиеся более 2 раз</a:t>
            </a:r>
          </a:p>
          <a:p>
            <a:r>
              <a:rPr lang="ru-RU" sz="4800" dirty="0" smtClean="0"/>
              <a:t>Выбрали примерно равное </a:t>
            </a:r>
            <a:r>
              <a:rPr lang="ru-RU" sz="4800" dirty="0"/>
              <a:t>количества сюжетов фильмов из разных жанров (чтобы уменьшить проблемы классового </a:t>
            </a:r>
            <a:r>
              <a:rPr lang="ru-RU" sz="4800" dirty="0" smtClean="0"/>
              <a:t>дисбаланса)</a:t>
            </a:r>
          </a:p>
          <a:p>
            <a:r>
              <a:rPr lang="ru-RU" sz="4800" dirty="0" smtClean="0"/>
              <a:t>Добавили с</a:t>
            </a:r>
            <a:r>
              <a:rPr lang="ru-RU" sz="4800" dirty="0"/>
              <a:t>т</a:t>
            </a:r>
            <a:r>
              <a:rPr lang="ru-RU" sz="4800" dirty="0" smtClean="0"/>
              <a:t>олбец с кодом жанра «</a:t>
            </a:r>
            <a:r>
              <a:rPr lang="en-US" sz="4800" dirty="0" err="1" smtClean="0"/>
              <a:t>genre_encoded</a:t>
            </a:r>
            <a:r>
              <a:rPr lang="ru-RU" sz="4800" dirty="0" smtClean="0"/>
              <a:t>»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79" y="3200440"/>
            <a:ext cx="5856550" cy="329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974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187" y="1304189"/>
            <a:ext cx="10588021" cy="5036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Аргументы построения модели</a:t>
            </a:r>
            <a:r>
              <a:rPr lang="en-US" dirty="0"/>
              <a:t> (kinopoisk-top250.csv)</a:t>
            </a:r>
            <a:r>
              <a:rPr lang="ru-RU" dirty="0" smtClean="0"/>
              <a:t>:</a:t>
            </a:r>
          </a:p>
          <a:p>
            <a:r>
              <a:rPr lang="en-US" dirty="0" err="1"/>
              <a:t>model_args</a:t>
            </a:r>
            <a:r>
              <a:rPr lang="en-US" dirty="0"/>
              <a:t> = {</a:t>
            </a:r>
          </a:p>
          <a:p>
            <a:r>
              <a:rPr lang="en-US" dirty="0"/>
              <a:t>    "</a:t>
            </a:r>
            <a:r>
              <a:rPr lang="en-US" dirty="0" err="1"/>
              <a:t>reprocess_input_data</a:t>
            </a:r>
            <a:r>
              <a:rPr lang="en-US" dirty="0"/>
              <a:t>": True,</a:t>
            </a:r>
          </a:p>
          <a:p>
            <a:r>
              <a:rPr lang="en-US" dirty="0"/>
              <a:t>    "</a:t>
            </a:r>
            <a:r>
              <a:rPr lang="en-US" dirty="0" err="1"/>
              <a:t>overwrite_output_dir</a:t>
            </a:r>
            <a:r>
              <a:rPr lang="en-US" dirty="0"/>
              <a:t>": True,</a:t>
            </a:r>
          </a:p>
          <a:p>
            <a:r>
              <a:rPr lang="en-US" dirty="0"/>
              <a:t>    "</a:t>
            </a:r>
            <a:r>
              <a:rPr lang="en-US" dirty="0" err="1"/>
              <a:t>save_model_every_epoch</a:t>
            </a:r>
            <a:r>
              <a:rPr lang="en-US" dirty="0"/>
              <a:t>": False,</a:t>
            </a:r>
          </a:p>
          <a:p>
            <a:r>
              <a:rPr lang="en-US" dirty="0"/>
              <a:t>    "</a:t>
            </a:r>
            <a:r>
              <a:rPr lang="en-US" dirty="0" err="1"/>
              <a:t>save_eval_checkpoints</a:t>
            </a:r>
            <a:r>
              <a:rPr lang="en-US" dirty="0"/>
              <a:t>": False,</a:t>
            </a:r>
          </a:p>
          <a:p>
            <a:r>
              <a:rPr lang="en-US" dirty="0"/>
              <a:t>    "</a:t>
            </a:r>
            <a:r>
              <a:rPr lang="en-US" dirty="0" err="1"/>
              <a:t>max_seq_length</a:t>
            </a:r>
            <a:r>
              <a:rPr lang="en-US" dirty="0"/>
              <a:t>": 512,</a:t>
            </a:r>
          </a:p>
          <a:p>
            <a:r>
              <a:rPr lang="en-US" dirty="0"/>
              <a:t>    "</a:t>
            </a:r>
            <a:r>
              <a:rPr lang="en-US" dirty="0" err="1"/>
              <a:t>train_batch_size</a:t>
            </a:r>
            <a:r>
              <a:rPr lang="en-US" dirty="0"/>
              <a:t>": 8,</a:t>
            </a:r>
          </a:p>
          <a:p>
            <a:r>
              <a:rPr lang="en-US" dirty="0"/>
              <a:t>    "</a:t>
            </a:r>
            <a:r>
              <a:rPr lang="en-US" dirty="0" err="1"/>
              <a:t>num_train_epochs</a:t>
            </a:r>
            <a:r>
              <a:rPr lang="en-US" dirty="0"/>
              <a:t>": 10,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Определили тестовую выборку равную 30%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94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8"/>
            <a:ext cx="10588021" cy="353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Результаты обучения</a:t>
            </a:r>
            <a:r>
              <a:rPr lang="en-US" dirty="0"/>
              <a:t> (kinopoisk-top250.csv)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/>
              <a:t>{'mcc': 0.9525174544539858, '</a:t>
            </a:r>
            <a:r>
              <a:rPr lang="en-US" dirty="0" err="1"/>
              <a:t>eval_loss</a:t>
            </a:r>
            <a:r>
              <a:rPr lang="en-US" dirty="0"/>
              <a:t>': 0.29667600492636365}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CPU </a:t>
            </a:r>
            <a:r>
              <a:rPr lang="en-US" dirty="0"/>
              <a:t>times: total: 3h 22min 43s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Wall </a:t>
            </a:r>
            <a:r>
              <a:rPr lang="en-US" dirty="0"/>
              <a:t>time: 37min </a:t>
            </a:r>
            <a:r>
              <a:rPr lang="en-US" dirty="0" smtClean="0"/>
              <a:t>57s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тестовой выборке из 10 случайных элементо</a:t>
            </a:r>
            <a:r>
              <a:rPr lang="ru-RU" dirty="0" smtClean="0"/>
              <a:t>в модель делала верные предсказания в 2-3 случаях.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32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6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w</a:t>
            </a:r>
            <a:r>
              <a:rPr lang="en-US" dirty="0"/>
              <a:t>. labels &amp; </a:t>
            </a:r>
            <a:r>
              <a:rPr lang="en-US" dirty="0" smtClean="0"/>
              <a:t>annotations (</a:t>
            </a:r>
            <a:r>
              <a:rPr lang="en-US" dirty="0"/>
              <a:t>kinopoisk-top250.csv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58" y="1748730"/>
            <a:ext cx="4927180" cy="446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19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</a:t>
            </a:r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://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github.com/PavelVNovikov/DS_april_2022/blob/main/Diplom/diplom1.ipynb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github.com/PavelVNovikov/DS_april_2022/blob/main/Diplom/diplom2.ipynb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github.com/PavelVNovikov/DS_april_2022/blob/main/Diplom/diplom3.ipynb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github.com/PavelVNovikov/DS_april_2022/blob/main/Diplom/diplom3_ru.ipynb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149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Опишите кратко суть проекта и функционал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Приложите ссылку на репозиторий с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кодом</a:t>
            </a:r>
          </a:p>
          <a:p>
            <a:pPr marL="0" indent="0">
              <a:buNone/>
            </a:pPr>
            <a:r>
              <a:rPr lang="ru-RU" dirty="0"/>
              <a:t>Фильмы с данными из </a:t>
            </a:r>
            <a:r>
              <a:rPr lang="ru-RU" dirty="0" err="1"/>
              <a:t>википедии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https</a:t>
            </a:r>
            <a:r>
              <a:rPr lang="ru-RU" dirty="0">
                <a:hlinkClick r:id="rId2"/>
              </a:rPr>
              <a:t>://www.kaggle.com/jrobischon/wikipedia-movie-plots</a:t>
            </a:r>
            <a:r>
              <a:rPr lang="ru-RU" dirty="0"/>
              <a:t> </a:t>
            </a:r>
          </a:p>
          <a:p>
            <a:pPr marL="0" indent="0">
              <a:buNone/>
            </a:pP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fontAlgn="base"/>
            <a:r>
              <a:rPr lang="ru-RU" dirty="0"/>
              <a:t>Подготовьте гистограммы по самым популярным жанрам, режиссерам, нац. принадлежностям фильмов, годам</a:t>
            </a:r>
          </a:p>
          <a:p>
            <a:pPr lvl="0" fontAlgn="base"/>
            <a:r>
              <a:rPr lang="ru-RU" dirty="0"/>
              <a:t>Подготовьте </a:t>
            </a:r>
            <a:r>
              <a:rPr lang="ru-RU" dirty="0" err="1"/>
              <a:t>sentiment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/>
              <a:t> по отзывам (используя  </a:t>
            </a:r>
            <a:r>
              <a:rPr lang="ru-RU" sz="2400" dirty="0" err="1"/>
              <a:t>nltk.classify</a:t>
            </a:r>
            <a:r>
              <a:rPr lang="ru-RU" dirty="0"/>
              <a:t>) и оцените, как распределяется </a:t>
            </a:r>
            <a:r>
              <a:rPr lang="ru-RU" dirty="0" err="1"/>
              <a:t>sentiment</a:t>
            </a:r>
            <a:r>
              <a:rPr lang="ru-RU" dirty="0"/>
              <a:t> по актерам, режиссерам и жанрам</a:t>
            </a:r>
          </a:p>
          <a:p>
            <a:pPr lvl="0" fontAlgn="base"/>
            <a:r>
              <a:rPr lang="ru-RU" dirty="0"/>
              <a:t>Необходимо написать на базе BERT определитель жанра фильма: </a:t>
            </a:r>
          </a:p>
          <a:p>
            <a:pPr lvl="1" fontAlgn="base"/>
            <a:r>
              <a:rPr lang="ru-RU" dirty="0"/>
              <a:t>На вход подается сюжет фильма. На выходе - жанр </a:t>
            </a:r>
            <a:br>
              <a:rPr lang="ru-RU" dirty="0"/>
            </a:br>
            <a:r>
              <a:rPr lang="ru-RU" dirty="0" err="1"/>
              <a:t>sample</a:t>
            </a:r>
            <a:r>
              <a:rPr lang="ru-RU" dirty="0"/>
              <a:t>: </a:t>
            </a:r>
            <a:r>
              <a:rPr lang="ru-RU" u="sng" dirty="0">
                <a:hlinkClick r:id="rId3"/>
              </a:rPr>
              <a:t>https://www.kaggle.com/balraj98/movie-genre-prediction-from-wiki-plot-using-bert</a:t>
            </a:r>
            <a:r>
              <a:rPr lang="ru-RU" dirty="0"/>
              <a:t> 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0622" y="1708493"/>
            <a:ext cx="10463331" cy="8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Общий вид </a:t>
            </a:r>
            <a:r>
              <a:rPr lang="ru-RU" dirty="0" err="1" smtClean="0"/>
              <a:t>датасета</a:t>
            </a:r>
            <a:r>
              <a:rPr lang="ru-RU" dirty="0" smtClean="0"/>
              <a:t>, с добавленным столбцом «</a:t>
            </a:r>
            <a:r>
              <a:rPr lang="en-US" dirty="0" smtClean="0"/>
              <a:t>Country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2" y="2861672"/>
            <a:ext cx="10224051" cy="117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9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24" y="1833643"/>
            <a:ext cx="6812659" cy="434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933" y="5460555"/>
            <a:ext cx="10463331" cy="8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dataset </a:t>
            </a:r>
            <a:r>
              <a:rPr lang="ru-RU" dirty="0" smtClean="0"/>
              <a:t>был добавлен столбец </a:t>
            </a:r>
            <a:r>
              <a:rPr lang="en-US" dirty="0" smtClean="0"/>
              <a:t>Country</a:t>
            </a:r>
            <a:r>
              <a:rPr lang="ru-RU" dirty="0" smtClean="0"/>
              <a:t>, для объединения киностудий одной страны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046" y="1283571"/>
            <a:ext cx="7001733" cy="412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Тепловая карта количества отснятых фильмов за год в разрезе стран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82" y="1719223"/>
            <a:ext cx="6450687" cy="419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903693" y="6043704"/>
            <a:ext cx="10588021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Можно сделать вывод, что в </a:t>
            </a:r>
            <a:r>
              <a:rPr lang="ru-RU" dirty="0"/>
              <a:t>США был спад производства фильмов в период с 1959 по 1985 годы.</a:t>
            </a:r>
          </a:p>
        </p:txBody>
      </p:sp>
    </p:spTree>
    <p:extLst>
      <p:ext uri="{BB962C8B-B14F-4D97-AF65-F5344CB8AC3E}">
        <p14:creationId xmlns:p14="http://schemas.microsoft.com/office/powerpoint/2010/main" val="116322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73465" y="5907678"/>
            <a:ext cx="10511193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Можно сделать вывод, что </a:t>
            </a:r>
            <a:r>
              <a:rPr lang="en-US" dirty="0"/>
              <a:t>Dataset </a:t>
            </a:r>
            <a:r>
              <a:rPr lang="ru-RU" dirty="0"/>
              <a:t>содержит данные по России </a:t>
            </a:r>
            <a:r>
              <a:rPr lang="ru-RU" dirty="0" smtClean="0"/>
              <a:t>только начиная с </a:t>
            </a:r>
            <a:r>
              <a:rPr lang="ru-RU" dirty="0"/>
              <a:t>2000 </a:t>
            </a:r>
            <a:r>
              <a:rPr lang="ru-RU" dirty="0" smtClean="0"/>
              <a:t>года.</a:t>
            </a:r>
          </a:p>
          <a:p>
            <a:pPr marL="0" indent="0">
              <a:buNone/>
            </a:pPr>
            <a:r>
              <a:rPr lang="ru-RU" dirty="0" smtClean="0"/>
              <a:t>Подтвердить предыдущий вывод - в </a:t>
            </a:r>
            <a:r>
              <a:rPr lang="ru-RU" dirty="0"/>
              <a:t>США был спад производства фильмов в период с 1959 по 1985 годы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93" y="1298890"/>
            <a:ext cx="8448812" cy="455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84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Количество фильмов в разрезе </a:t>
            </a:r>
            <a:r>
              <a:rPr lang="ru-RU" dirty="0" smtClean="0"/>
              <a:t>режиссёров.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03693" y="6043704"/>
            <a:ext cx="10588021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Из графика видно большинство описаний отсутствует информация о режиссере.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01" y="1796487"/>
            <a:ext cx="10515929" cy="351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0517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650</Words>
  <Application>Microsoft Office PowerPoint</Application>
  <PresentationFormat>Произвольный</PresentationFormat>
  <Paragraphs>118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Фильмы с данными из википедии</vt:lpstr>
      <vt:lpstr>О себе</vt:lpstr>
      <vt:lpstr>Описание проекта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I – Sentiment analysis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Ссылки на GitHub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Pavel N</cp:lastModifiedBy>
  <cp:revision>34</cp:revision>
  <dcterms:created xsi:type="dcterms:W3CDTF">2021-02-19T10:44:02Z</dcterms:created>
  <dcterms:modified xsi:type="dcterms:W3CDTF">2022-08-29T18:52:46Z</dcterms:modified>
</cp:coreProperties>
</file>