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8" r:id="rId8"/>
    <p:sldId id="269" r:id="rId9"/>
    <p:sldId id="270" r:id="rId10"/>
    <p:sldId id="273" r:id="rId11"/>
    <p:sldId id="271" r:id="rId12"/>
    <p:sldId id="276" r:id="rId13"/>
    <p:sldId id="274" r:id="rId14"/>
    <p:sldId id="293" r:id="rId15"/>
    <p:sldId id="294" r:id="rId16"/>
    <p:sldId id="292" r:id="rId17"/>
    <p:sldId id="290" r:id="rId18"/>
    <p:sldId id="275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4" r:id="rId32"/>
    <p:sldId id="263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71" autoAdjust="0"/>
  </p:normalViewPr>
  <p:slideViewPr>
    <p:cSldViewPr snapToGrid="0">
      <p:cViewPr>
        <p:scale>
          <a:sx n="168" d="100"/>
          <a:sy n="168" d="100"/>
        </p:scale>
        <p:origin x="-5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0%D0%BB%D0%B8%D0%B7_%D1%82%D0%BE%D0%BD%D0%B0%D0%BB%D1%8C%D0%BD%D0%BE%D1%81%D1%82%D0%B8_%D1%82%D0%B5%D0%BA%D1%81%D1%82%D0%B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6146" TargetMode="External"/><Relationship Id="rId2" Type="http://schemas.openxmlformats.org/officeDocument/2006/relationships/hyperlink" Target="https://arxiv.org/abs/1802.053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urohive.io/ru/novosti/gpt-2-open-ai/" TargetMode="External"/><Relationship Id="rId4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lraj98/movie-genre-prediction-from-wiki-plot-using-bert" TargetMode="External"/><Relationship Id="rId2" Type="http://schemas.openxmlformats.org/officeDocument/2006/relationships/hyperlink" Target="https://www.kaggle.com/jrobischon/wikipedia-movie-plo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VNovikov/DS_april_2022/blob/main/Diplom/diplom2.ipynb" TargetMode="External"/><Relationship Id="rId2" Type="http://schemas.openxmlformats.org/officeDocument/2006/relationships/hyperlink" Target="https://github.com/PavelVNovikov/DS_april_2022/blob/main/Diplom/diplom1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velVNovikov/DS_april_2022/blob/main/Diplom/diplom3_ru.ipynb" TargetMode="External"/><Relationship Id="rId4" Type="http://schemas.openxmlformats.org/officeDocument/2006/relationships/hyperlink" Target="https://github.com/PavelVNovikov/DS_april_2022/blob/main/Diplom/diplom3.ipynb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Новиков Павел Владимирович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Фильмы с данными из </a:t>
            </a:r>
            <a:r>
              <a:rPr lang="ru-RU" sz="4000" b="1" dirty="0" err="1" smtClean="0"/>
              <a:t>википедии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неизвестными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359" y="5638143"/>
            <a:ext cx="10588021" cy="437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 графика мы видим, что самые популярные жанры для фильмов это драмы и комедии.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9" y="1995055"/>
            <a:ext cx="10572364" cy="34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979264" y="1433919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Количество фильмов в разрезе жанров.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</a:t>
            </a:r>
            <a:r>
              <a:rPr lang="ru-RU" dirty="0" smtClean="0"/>
              <a:t>неизвестными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9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7"/>
            <a:ext cx="10588021" cy="242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Анализ </a:t>
            </a:r>
            <a:r>
              <a:rPr lang="ru-RU" dirty="0">
                <a:hlinkClick r:id="rId2"/>
              </a:rPr>
              <a:t>тональности</a:t>
            </a:r>
            <a:r>
              <a:rPr lang="ru-RU" dirty="0"/>
              <a:t> (</a:t>
            </a:r>
            <a:r>
              <a:rPr lang="ru-RU" dirty="0" err="1"/>
              <a:t>сентимент</a:t>
            </a:r>
            <a:r>
              <a:rPr lang="ru-RU" dirty="0"/>
              <a:t>-анализ) – инструмент компьютерной лингвистики, оценивающий такую субъективную составляющую текста, как отношение пишущего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Попробуем с его помощью научиться распознавать жанры фильмов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11556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Делаем тренировочный набор данных, из столбцов «</a:t>
            </a:r>
            <a:r>
              <a:rPr lang="en-US" dirty="0" smtClean="0"/>
              <a:t>Plot</a:t>
            </a:r>
            <a:r>
              <a:rPr lang="ru-RU" dirty="0" smtClean="0"/>
              <a:t>» и «</a:t>
            </a:r>
            <a:r>
              <a:rPr lang="en-US" dirty="0" smtClean="0"/>
              <a:t>Genre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 smtClean="0"/>
              <a:t>Из них выбираем строки</a:t>
            </a:r>
            <a:r>
              <a:rPr lang="en-US" dirty="0" smtClean="0"/>
              <a:t> </a:t>
            </a:r>
            <a:r>
              <a:rPr lang="ru-RU" dirty="0" smtClean="0"/>
              <a:t>только с комедиями и драмами.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9" y="2243334"/>
            <a:ext cx="5591976" cy="421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7151" y="6085975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Тенировочный</a:t>
            </a:r>
            <a:r>
              <a:rPr lang="ru-RU" dirty="0" smtClean="0"/>
              <a:t> набор - 7000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2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итоге получаем следующий результат: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8" y="1701852"/>
            <a:ext cx="6423473" cy="484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70" y="3402235"/>
            <a:ext cx="3671433" cy="104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41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18357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Делаем тренировочный набор данных, из столбцов «</a:t>
            </a:r>
            <a:r>
              <a:rPr lang="en-US" dirty="0" smtClean="0"/>
              <a:t>Plot</a:t>
            </a:r>
            <a:r>
              <a:rPr lang="ru-RU" dirty="0" smtClean="0"/>
              <a:t>» и «</a:t>
            </a:r>
            <a:r>
              <a:rPr lang="en-US" dirty="0" smtClean="0"/>
              <a:t>Genre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 smtClean="0"/>
              <a:t>них выбираем строки</a:t>
            </a:r>
            <a:r>
              <a:rPr lang="en-US" dirty="0" smtClean="0"/>
              <a:t> </a:t>
            </a:r>
            <a:r>
              <a:rPr lang="ru-RU" dirty="0" smtClean="0"/>
              <a:t>со следующим списком жанров: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['drama</a:t>
            </a:r>
            <a:r>
              <a:rPr lang="en-US" dirty="0" smtClean="0"/>
              <a:t>',</a:t>
            </a:r>
            <a:r>
              <a:rPr lang="ru-RU" dirty="0" smtClean="0"/>
              <a:t> </a:t>
            </a:r>
            <a:r>
              <a:rPr lang="en-US" dirty="0" smtClean="0"/>
              <a:t>'comedy',</a:t>
            </a:r>
            <a:r>
              <a:rPr lang="ru-RU" dirty="0" smtClean="0"/>
              <a:t> </a:t>
            </a:r>
            <a:r>
              <a:rPr lang="en-US" dirty="0" smtClean="0"/>
              <a:t>'western',</a:t>
            </a:r>
            <a:r>
              <a:rPr lang="ru-RU" dirty="0" smtClean="0"/>
              <a:t> </a:t>
            </a:r>
            <a:r>
              <a:rPr lang="en-US" dirty="0" smtClean="0"/>
              <a:t>'horror',</a:t>
            </a:r>
            <a:r>
              <a:rPr lang="ru-RU" dirty="0" smtClean="0"/>
              <a:t> </a:t>
            </a:r>
            <a:r>
              <a:rPr lang="en-US" dirty="0" smtClean="0"/>
              <a:t>'action',</a:t>
            </a:r>
            <a:r>
              <a:rPr lang="ru-RU" dirty="0" smtClean="0"/>
              <a:t> </a:t>
            </a:r>
            <a:r>
              <a:rPr lang="en-US" dirty="0" smtClean="0"/>
              <a:t>'thriller',</a:t>
            </a:r>
            <a:r>
              <a:rPr lang="ru-RU" dirty="0" smtClean="0"/>
              <a:t> </a:t>
            </a:r>
            <a:r>
              <a:rPr lang="en-US" dirty="0" smtClean="0"/>
              <a:t>'adventure',</a:t>
            </a:r>
            <a:r>
              <a:rPr lang="ru-RU" dirty="0" smtClean="0"/>
              <a:t> </a:t>
            </a:r>
            <a:r>
              <a:rPr lang="en-US" dirty="0" smtClean="0"/>
              <a:t>'crime',</a:t>
            </a:r>
            <a:r>
              <a:rPr lang="ru-RU" dirty="0" smtClean="0"/>
              <a:t> </a:t>
            </a:r>
            <a:r>
              <a:rPr lang="en-US" dirty="0" smtClean="0"/>
              <a:t>'musical</a:t>
            </a:r>
            <a:r>
              <a:rPr lang="en-US" dirty="0"/>
              <a:t>']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6" y="2997227"/>
            <a:ext cx="4224508" cy="323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5161" y="5864186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Тенировочный</a:t>
            </a:r>
            <a:r>
              <a:rPr lang="ru-RU" dirty="0" smtClean="0"/>
              <a:t> набор - 9000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2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итоге получаем следующий результат: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8" y="1830933"/>
            <a:ext cx="6408400" cy="45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47" y="3429000"/>
            <a:ext cx="3881623" cy="115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48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09" y="1413163"/>
            <a:ext cx="10477816" cy="5021643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BERT</a:t>
            </a:r>
            <a:r>
              <a:rPr lang="ru-RU" dirty="0"/>
              <a:t> – это двунаправленная </a:t>
            </a:r>
            <a:r>
              <a:rPr lang="ru-RU" dirty="0" err="1"/>
              <a:t>мультиязычная</a:t>
            </a:r>
            <a:r>
              <a:rPr lang="ru-RU" dirty="0"/>
              <a:t> модель с </a:t>
            </a:r>
            <a:r>
              <a:rPr lang="ru-RU" dirty="0" err="1" smtClean="0"/>
              <a:t>transformer</a:t>
            </a:r>
            <a:r>
              <a:rPr lang="ru-RU" dirty="0" smtClean="0"/>
              <a:t>-архитектурой, </a:t>
            </a:r>
            <a:r>
              <a:rPr lang="ru-RU" dirty="0"/>
              <a:t>предназначенная для решения конкретных NLP-задач, например, определение эмоциональной окраски (тональности) текста, вопросно-ответные системы, классификация текстов, построение выводов по тексту и т.д. Помимо распознавания речи, классической NLP-задачей является анализ текста, включая извлечение данных, информационный поиск и анализ высказываний. Также к обработке естественного языка относятся генерирование текстов, синтез речи, машинный перевод и автоматическое реферирование, аннотирование и упрощение текстовой информации. Таким образом, цель применения NLP-технологий – это не только распознавание живого языка средствами искусственного интеллекта, но и возможность адекватного с ним взаимодействия. Последнее, фактически, означает понимание AI-инструментом устной или письменной </a:t>
            </a:r>
            <a:r>
              <a:rPr lang="ru-RU" dirty="0" smtClean="0"/>
              <a:t>речи.</a:t>
            </a:r>
            <a:endParaRPr lang="ru-RU" dirty="0"/>
          </a:p>
          <a:p>
            <a:r>
              <a:rPr lang="ru-RU" b="1" dirty="0"/>
              <a:t>BERT</a:t>
            </a:r>
            <a:r>
              <a:rPr lang="ru-RU" dirty="0"/>
              <a:t>-модель предварительно обучена без учителя на 2-х NLP-задачах: моделирование языковых масок и предсказание следующего предложения. В основу работы BERT положены самые последние достижения в области </a:t>
            </a:r>
            <a:r>
              <a:rPr lang="ru-RU" dirty="0" err="1"/>
              <a:t>нейросетей</a:t>
            </a:r>
            <a:r>
              <a:rPr lang="ru-RU" dirty="0"/>
              <a:t> и NLP-технологий, опубликованные в 2018 году (</a:t>
            </a:r>
            <a:r>
              <a:rPr lang="ru-RU" dirty="0" err="1">
                <a:hlinkClick r:id="rId2"/>
              </a:rPr>
              <a:t>ELMo</a:t>
            </a:r>
            <a:r>
              <a:rPr lang="ru-RU" dirty="0"/>
              <a:t>, </a:t>
            </a:r>
            <a:r>
              <a:rPr lang="ru-RU" dirty="0" err="1">
                <a:hlinkClick r:id="rId3"/>
              </a:rPr>
              <a:t>ULMFiT</a:t>
            </a:r>
            <a:r>
              <a:rPr lang="ru-RU" dirty="0">
                <a:hlinkClick r:id="rId3"/>
              </a:rPr>
              <a:t>,</a:t>
            </a:r>
            <a:r>
              <a:rPr lang="ru-RU" dirty="0"/>
              <a:t> </a:t>
            </a:r>
            <a:r>
              <a:rPr lang="ru-RU" dirty="0" err="1">
                <a:hlinkClick r:id="rId4"/>
              </a:rPr>
              <a:t>OpenAI</a:t>
            </a:r>
            <a:r>
              <a:rPr lang="ru-RU" dirty="0">
                <a:hlinkClick r:id="rId4"/>
              </a:rPr>
              <a:t> </a:t>
            </a:r>
            <a:r>
              <a:rPr lang="ru-RU" dirty="0" err="1">
                <a:hlinkClick r:id="rId4"/>
              </a:rPr>
              <a:t>Transformer</a:t>
            </a:r>
            <a:r>
              <a:rPr lang="ru-RU" dirty="0"/>
              <a:t> и </a:t>
            </a:r>
            <a:r>
              <a:rPr lang="ru-RU" dirty="0">
                <a:hlinkClick r:id="rId5"/>
              </a:rPr>
              <a:t>GPT-2</a:t>
            </a:r>
            <a:r>
              <a:rPr lang="ru-RU" dirty="0"/>
              <a:t>), которые позволяют </a:t>
            </a:r>
            <a:r>
              <a:rPr lang="ru-RU" dirty="0" err="1"/>
              <a:t>предобучать</a:t>
            </a:r>
            <a:r>
              <a:rPr lang="ru-RU" dirty="0"/>
              <a:t> языковые модели без учителя на больших корпусах данных и затем подстраивать их под конкретные </a:t>
            </a:r>
            <a:r>
              <a:rPr lang="ru-RU" dirty="0" smtClean="0"/>
              <a:t>проблемы. </a:t>
            </a:r>
            <a:r>
              <a:rPr lang="ru-RU" dirty="0"/>
              <a:t>Благодаря этому с помощью BERT можно разрабатывать эффективные ИИ-программы для обработки естественного языка: отвечать на вопросы, заданные в произвольной форме, создавать чат-ботов, выполнять автоматические переводы, анализировать текст и </a:t>
            </a:r>
            <a:r>
              <a:rPr lang="ru-RU" dirty="0" smtClean="0"/>
              <a:t>пр.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978" y="1651813"/>
            <a:ext cx="10588021" cy="1661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Одним из классических NLP-кейсов считается задача классификации текста, которая предполагает, что каждый документ принадлежит одному или нескольким классам (</a:t>
            </a:r>
            <a:r>
              <a:rPr lang="ru-RU" dirty="0" smtClean="0"/>
              <a:t>меткам)</a:t>
            </a:r>
            <a:r>
              <a:rPr lang="en-US" dirty="0" smtClean="0"/>
              <a:t> </a:t>
            </a:r>
            <a:r>
              <a:rPr lang="ru-RU" dirty="0" smtClean="0"/>
              <a:t>например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определение </a:t>
            </a:r>
            <a:r>
              <a:rPr lang="ru-RU" dirty="0"/>
              <a:t>жанра у </a:t>
            </a:r>
            <a:r>
              <a:rPr lang="ru-RU" dirty="0" smtClean="0"/>
              <a:t>фильма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Рис. 2. Бинарная и мультиклассовая классифик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9" y="3492604"/>
            <a:ext cx="4886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Новиков Павел Владимирович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институт Атомной Энергетики, специализация: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инженер-математик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ДИТ КИБ, главный инженер, сопровождение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АС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готовность к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переезду – Москва, переезд готов обсудить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– моб. +7-985-299-9917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43" y="1270182"/>
            <a:ext cx="10588021" cy="21074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Результаты обучения </a:t>
            </a:r>
            <a:r>
              <a:rPr lang="en-US" sz="4800" dirty="0" smtClean="0"/>
              <a:t>BERT </a:t>
            </a:r>
            <a:r>
              <a:rPr lang="ru-RU" sz="4800" dirty="0" smtClean="0"/>
              <a:t>на </a:t>
            </a:r>
            <a:r>
              <a:rPr lang="ru-RU" sz="4800" dirty="0" err="1" smtClean="0"/>
              <a:t>датасете</a:t>
            </a:r>
            <a:r>
              <a:rPr lang="ru-RU" sz="4800" dirty="0" smtClean="0"/>
              <a:t> </a:t>
            </a:r>
            <a:r>
              <a:rPr lang="en-US" sz="4800" dirty="0"/>
              <a:t>wiki_movie_plots_deduped.csv</a:t>
            </a:r>
            <a:r>
              <a:rPr lang="ru-RU" sz="4800" dirty="0" smtClean="0"/>
              <a:t>:</a:t>
            </a:r>
          </a:p>
          <a:p>
            <a:pPr marL="0" indent="0">
              <a:buNone/>
            </a:pPr>
            <a:r>
              <a:rPr lang="ru-RU" sz="4800" dirty="0" smtClean="0"/>
              <a:t>Подготовка данных:</a:t>
            </a:r>
          </a:p>
          <a:p>
            <a:r>
              <a:rPr lang="ru-RU" sz="4800" dirty="0" smtClean="0"/>
              <a:t>Из общего </a:t>
            </a:r>
            <a:r>
              <a:rPr lang="ru-RU" sz="4800" dirty="0" err="1" smtClean="0"/>
              <a:t>датасета</a:t>
            </a:r>
            <a:r>
              <a:rPr lang="ru-RU" sz="4800" dirty="0" smtClean="0"/>
              <a:t> выбрали столбцы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smtClean="0"/>
              <a:t>Plot</a:t>
            </a:r>
            <a:r>
              <a:rPr lang="ru-RU" sz="4800" dirty="0" smtClean="0"/>
              <a:t>» и «</a:t>
            </a:r>
            <a:r>
              <a:rPr lang="en-US" sz="4800" dirty="0" smtClean="0"/>
              <a:t>Genre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Преобразование жанров</a:t>
            </a:r>
            <a:r>
              <a:rPr lang="en-US" sz="4800" dirty="0" smtClean="0"/>
              <a:t>: </a:t>
            </a:r>
            <a:endParaRPr lang="ru-RU" sz="4800" dirty="0" smtClean="0"/>
          </a:p>
          <a:p>
            <a:pPr lvl="1"/>
            <a:r>
              <a:rPr lang="en-US" sz="4400" dirty="0" smtClean="0"/>
              <a:t>1</a:t>
            </a:r>
            <a:r>
              <a:rPr lang="en-US" sz="4400" dirty="0"/>
              <a:t>) </a:t>
            </a:r>
            <a:r>
              <a:rPr lang="ru-RU" sz="4400" dirty="0" smtClean="0"/>
              <a:t>«</a:t>
            </a:r>
            <a:r>
              <a:rPr lang="en-US" sz="4400" dirty="0" smtClean="0"/>
              <a:t>sci-fi</a:t>
            </a:r>
            <a:r>
              <a:rPr lang="ru-RU" sz="4400" dirty="0" smtClean="0"/>
              <a:t>»</a:t>
            </a:r>
            <a:r>
              <a:rPr lang="en-US" sz="4400" dirty="0" smtClean="0"/>
              <a:t> </a:t>
            </a:r>
            <a:r>
              <a:rPr lang="ru-RU" sz="4400" dirty="0" smtClean="0">
                <a:sym typeface="Wingdings" pitchFamily="2" charset="2"/>
              </a:rPr>
              <a:t></a:t>
            </a:r>
            <a:r>
              <a:rPr lang="en-US" sz="4400" dirty="0" smtClean="0"/>
              <a:t> </a:t>
            </a:r>
            <a:r>
              <a:rPr lang="ru-RU" sz="4400" dirty="0" smtClean="0"/>
              <a:t>«</a:t>
            </a:r>
            <a:r>
              <a:rPr lang="en-US" sz="4400" dirty="0" smtClean="0"/>
              <a:t>science fiction</a:t>
            </a:r>
            <a:r>
              <a:rPr lang="ru-RU" sz="4400" dirty="0" smtClean="0"/>
              <a:t>»</a:t>
            </a:r>
          </a:p>
          <a:p>
            <a:pPr lvl="1"/>
            <a:r>
              <a:rPr lang="en-US" sz="4400" dirty="0" smtClean="0"/>
              <a:t>2</a:t>
            </a:r>
            <a:r>
              <a:rPr lang="en-US" sz="4400" dirty="0"/>
              <a:t>) </a:t>
            </a:r>
            <a:r>
              <a:rPr lang="ru-RU" sz="4400" dirty="0" smtClean="0"/>
              <a:t>«</a:t>
            </a:r>
            <a:r>
              <a:rPr lang="en-US" sz="4400" dirty="0" smtClean="0"/>
              <a:t>romantic comedy</a:t>
            </a:r>
            <a:r>
              <a:rPr lang="ru-RU" sz="4400" dirty="0" smtClean="0"/>
              <a:t>»</a:t>
            </a:r>
            <a:r>
              <a:rPr lang="en-US" sz="4400" dirty="0" smtClean="0"/>
              <a:t> </a:t>
            </a:r>
            <a:r>
              <a:rPr lang="en-US" sz="4400" dirty="0" smtClean="0">
                <a:sym typeface="Wingdings" pitchFamily="2" charset="2"/>
              </a:rPr>
              <a:t></a:t>
            </a:r>
            <a:r>
              <a:rPr lang="en-US" sz="4400" dirty="0" smtClean="0"/>
              <a:t> </a:t>
            </a:r>
            <a:r>
              <a:rPr lang="ru-RU" sz="4400" dirty="0" smtClean="0"/>
              <a:t>«</a:t>
            </a:r>
            <a:r>
              <a:rPr lang="en-US" sz="4400" dirty="0" smtClean="0"/>
              <a:t>romance</a:t>
            </a:r>
            <a:r>
              <a:rPr lang="ru-RU" sz="4400" dirty="0" smtClean="0"/>
              <a:t>»</a:t>
            </a:r>
            <a:endParaRPr lang="en-US" sz="4400" dirty="0" smtClean="0"/>
          </a:p>
          <a:p>
            <a:r>
              <a:rPr lang="ru-RU" sz="4800" dirty="0" smtClean="0"/>
              <a:t>Выбрали жанры встречающиеся более 200 раз</a:t>
            </a:r>
          </a:p>
          <a:p>
            <a:r>
              <a:rPr lang="ru-RU" sz="4800" dirty="0" smtClean="0"/>
              <a:t>Выбрали примерно равное </a:t>
            </a:r>
            <a:r>
              <a:rPr lang="ru-RU" sz="4800" dirty="0"/>
              <a:t>количества сюжетов фильмов из разных жанров (чтобы уменьшить проблемы классового </a:t>
            </a:r>
            <a:r>
              <a:rPr lang="ru-RU" sz="4800" dirty="0" smtClean="0"/>
              <a:t>дисбаланса)</a:t>
            </a:r>
          </a:p>
          <a:p>
            <a:r>
              <a:rPr lang="ru-RU" sz="4800" dirty="0" smtClean="0"/>
              <a:t>Добавили с</a:t>
            </a:r>
            <a:r>
              <a:rPr lang="ru-RU" sz="4800" dirty="0"/>
              <a:t>т</a:t>
            </a:r>
            <a:r>
              <a:rPr lang="ru-RU" sz="4800" dirty="0" smtClean="0"/>
              <a:t>олбец с кодом жанра «</a:t>
            </a:r>
            <a:r>
              <a:rPr lang="en-US" sz="4800" dirty="0" err="1" smtClean="0"/>
              <a:t>genre_encoded</a:t>
            </a:r>
            <a:r>
              <a:rPr lang="ru-RU" sz="4800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2" y="3377596"/>
            <a:ext cx="4811083" cy="3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4843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(wiki_movie_plots_deduped.csv)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  "</a:t>
            </a:r>
            <a:r>
              <a:rPr lang="en-US" dirty="0" err="1" smtClean="0"/>
              <a:t>reprocess_input_data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overwrite_output_dir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save_model_every_epoch</a:t>
            </a:r>
            <a:r>
              <a:rPr lang="en-US" dirty="0" smtClean="0"/>
              <a:t>": False,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save_eval_checkpoints</a:t>
            </a:r>
            <a:r>
              <a:rPr lang="en-US" dirty="0" smtClean="0"/>
              <a:t>": False,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max_seq_length</a:t>
            </a:r>
            <a:r>
              <a:rPr lang="en-US" dirty="0" smtClean="0"/>
              <a:t>": 512,</a:t>
            </a:r>
          </a:p>
          <a:p>
            <a:pPr marL="0" indent="0">
              <a:buNone/>
            </a:pPr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16,</a:t>
            </a:r>
          </a:p>
          <a:p>
            <a:pPr marL="0" indent="0">
              <a:buNone/>
            </a:pPr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4,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Определили тестовую выборку равную 30%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(wiki_movie_plots_deduped.csv)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0.5387296237435334, '</a:t>
            </a:r>
            <a:r>
              <a:rPr lang="en-US" dirty="0" err="1"/>
              <a:t>eval_loss</a:t>
            </a:r>
            <a:r>
              <a:rPr lang="en-US" dirty="0"/>
              <a:t>': 1.3980516397312983}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1d 16h 27min 54s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7h 7min </a:t>
            </a:r>
            <a:r>
              <a:rPr lang="en-US" dirty="0" smtClean="0"/>
              <a:t>33s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100 случайных элементов модель делала верные предсказания в 50-60 случаях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4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(wiki_movie_plots_deduped.csv)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7" y="1642026"/>
            <a:ext cx="5027247" cy="454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45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08" y="1270182"/>
            <a:ext cx="10576056" cy="17979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Результаты обучения </a:t>
            </a:r>
            <a:r>
              <a:rPr lang="en-US" sz="4800" dirty="0" smtClean="0"/>
              <a:t>BERT </a:t>
            </a:r>
            <a:r>
              <a:rPr lang="ru-RU" sz="4800" dirty="0" smtClean="0"/>
              <a:t>на </a:t>
            </a:r>
            <a:r>
              <a:rPr lang="ru-RU" sz="4800" dirty="0" err="1" smtClean="0"/>
              <a:t>датасете</a:t>
            </a:r>
            <a:r>
              <a:rPr lang="ru-RU" sz="4800" dirty="0" smtClean="0"/>
              <a:t> </a:t>
            </a:r>
            <a:r>
              <a:rPr lang="en-US" sz="4800" dirty="0"/>
              <a:t>kinopoisk-top250.csv</a:t>
            </a:r>
            <a:r>
              <a:rPr lang="ru-RU" sz="4800" dirty="0" smtClean="0"/>
              <a:t>:</a:t>
            </a:r>
          </a:p>
          <a:p>
            <a:pPr marL="0" indent="0">
              <a:buNone/>
            </a:pPr>
            <a:r>
              <a:rPr lang="ru-RU" sz="4800" dirty="0" smtClean="0"/>
              <a:t>Подготовка данных:</a:t>
            </a:r>
          </a:p>
          <a:p>
            <a:r>
              <a:rPr lang="ru-RU" sz="4800" dirty="0" smtClean="0"/>
              <a:t>Из общего </a:t>
            </a:r>
            <a:r>
              <a:rPr lang="ru-RU" sz="4800" dirty="0" err="1" smtClean="0"/>
              <a:t>датасета</a:t>
            </a:r>
            <a:r>
              <a:rPr lang="ru-RU" sz="4800" dirty="0" smtClean="0"/>
              <a:t> столбец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smtClean="0"/>
              <a:t>Plot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Добавили столбец «</a:t>
            </a:r>
            <a:r>
              <a:rPr lang="en-US" sz="4800" dirty="0" smtClean="0"/>
              <a:t>Genre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Выбрали жанры встречающиеся более 2 раз</a:t>
            </a:r>
          </a:p>
          <a:p>
            <a:r>
              <a:rPr lang="ru-RU" sz="4800" dirty="0" smtClean="0"/>
              <a:t>Выбрали примерно равное </a:t>
            </a:r>
            <a:r>
              <a:rPr lang="ru-RU" sz="4800" dirty="0"/>
              <a:t>количества сюжетов фильмов из разных жанров (чтобы уменьшить проблемы классового </a:t>
            </a:r>
            <a:r>
              <a:rPr lang="ru-RU" sz="4800" dirty="0" smtClean="0"/>
              <a:t>дисбаланса)</a:t>
            </a:r>
          </a:p>
          <a:p>
            <a:r>
              <a:rPr lang="ru-RU" sz="4800" dirty="0" smtClean="0"/>
              <a:t>Добавили с</a:t>
            </a:r>
            <a:r>
              <a:rPr lang="ru-RU" sz="4800" dirty="0"/>
              <a:t>т</a:t>
            </a:r>
            <a:r>
              <a:rPr lang="ru-RU" sz="4800" dirty="0" smtClean="0"/>
              <a:t>олбец с кодом жанра «</a:t>
            </a:r>
            <a:r>
              <a:rPr lang="en-US" sz="4800" dirty="0" err="1" smtClean="0"/>
              <a:t>genre_encoded</a:t>
            </a:r>
            <a:r>
              <a:rPr lang="ru-RU" sz="4800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9" y="3200440"/>
            <a:ext cx="5856550" cy="329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97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187" y="1304189"/>
            <a:ext cx="10588021" cy="5036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r>
              <a:rPr lang="en-US" dirty="0"/>
              <a:t>    "</a:t>
            </a:r>
            <a:r>
              <a:rPr lang="en-US" dirty="0" err="1"/>
              <a:t>reprocess_input_data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overwrite_output_dir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save_model_every_epoch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save_eval_checkpoints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max_seq_length</a:t>
            </a:r>
            <a:r>
              <a:rPr lang="en-US" dirty="0"/>
              <a:t>": 512,</a:t>
            </a:r>
          </a:p>
          <a:p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</a:t>
            </a:r>
            <a:r>
              <a:rPr lang="ru-RU" dirty="0" smtClean="0"/>
              <a:t>16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</a:t>
            </a:r>
            <a:r>
              <a:rPr lang="ru-RU" dirty="0" smtClean="0"/>
              <a:t>4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Определили тестовую выборку равную 30%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948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0.0, '</a:t>
            </a:r>
            <a:r>
              <a:rPr lang="en-US" dirty="0" err="1"/>
              <a:t>eval_loss</a:t>
            </a:r>
            <a:r>
              <a:rPr lang="en-US" dirty="0"/>
              <a:t>': 2.6176433033413358}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1h 22min 37s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16min </a:t>
            </a:r>
            <a:r>
              <a:rPr lang="en-US" dirty="0" smtClean="0"/>
              <a:t>36s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 случайных элементов модель все фильмы определила как драмы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2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</a:t>
            </a:r>
            <a:r>
              <a:rPr lang="en-US" dirty="0"/>
              <a:t>kinopoisk-top250.csv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8" y="1654988"/>
            <a:ext cx="5507832" cy="49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187" y="1304189"/>
            <a:ext cx="10588021" cy="5036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r>
              <a:rPr lang="en-US" dirty="0"/>
              <a:t>    "</a:t>
            </a:r>
            <a:r>
              <a:rPr lang="en-US" dirty="0" err="1"/>
              <a:t>reprocess_input_data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overwrite_output_dir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save_model_every_epoch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save_eval_checkpoints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max_seq_length</a:t>
            </a:r>
            <a:r>
              <a:rPr lang="en-US" dirty="0"/>
              <a:t>": 512,</a:t>
            </a:r>
          </a:p>
          <a:p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</a:t>
            </a:r>
            <a:r>
              <a:rPr lang="en-US" dirty="0" smtClean="0"/>
              <a:t>8,</a:t>
            </a:r>
            <a:endParaRPr lang="en-US" dirty="0"/>
          </a:p>
          <a:p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</a:t>
            </a:r>
            <a:r>
              <a:rPr lang="en-US" dirty="0" smtClean="0"/>
              <a:t>10,</a:t>
            </a:r>
            <a:endParaRPr lang="en-US" dirty="0"/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Определили тестовую выборку равную 30%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90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0.9525174544539858, '</a:t>
            </a:r>
            <a:r>
              <a:rPr lang="en-US" dirty="0" err="1"/>
              <a:t>eval_loss</a:t>
            </a:r>
            <a:r>
              <a:rPr lang="en-US" dirty="0"/>
              <a:t>': 0.29667600492636365}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3h 22min 43s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37min </a:t>
            </a:r>
            <a:r>
              <a:rPr lang="en-US" dirty="0" smtClean="0"/>
              <a:t>57s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 случайных элементов модель делала верные предсказания в 2-3 случаях.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63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Фильмы </a:t>
            </a:r>
            <a:r>
              <a:rPr lang="ru-RU" dirty="0"/>
              <a:t>с данными из </a:t>
            </a:r>
            <a:r>
              <a:rPr lang="ru-RU" dirty="0" err="1"/>
              <a:t>википедии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://www.kaggle.com/jrobischon/wikipedia-movie-plots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fontAlgn="base"/>
            <a:r>
              <a:rPr lang="ru-RU" dirty="0"/>
              <a:t>Подготовьте гистограммы по самым популярным жанрам, режиссерам, нац. принадлежностям фильмов, годам</a:t>
            </a:r>
          </a:p>
          <a:p>
            <a:pPr lvl="0" fontAlgn="base"/>
            <a:r>
              <a:rPr lang="ru-RU" dirty="0"/>
              <a:t>Подготовьте </a:t>
            </a:r>
            <a:r>
              <a:rPr lang="ru-RU" dirty="0" err="1"/>
              <a:t>sentiment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по отзывам (используя  </a:t>
            </a:r>
            <a:r>
              <a:rPr lang="ru-RU" sz="2400" dirty="0" err="1"/>
              <a:t>nltk.classify</a:t>
            </a:r>
            <a:r>
              <a:rPr lang="ru-RU" dirty="0"/>
              <a:t>) и оцените, как распределяется </a:t>
            </a:r>
            <a:r>
              <a:rPr lang="ru-RU" dirty="0" err="1"/>
              <a:t>sentiment</a:t>
            </a:r>
            <a:r>
              <a:rPr lang="ru-RU" dirty="0"/>
              <a:t> по актерам, режиссерам и жанрам</a:t>
            </a:r>
          </a:p>
          <a:p>
            <a:pPr lvl="0" fontAlgn="base"/>
            <a:r>
              <a:rPr lang="ru-RU" dirty="0"/>
              <a:t>Необходимо написать на базе BERT определитель жанра фильма: </a:t>
            </a:r>
          </a:p>
          <a:p>
            <a:pPr lvl="1" fontAlgn="base"/>
            <a:r>
              <a:rPr lang="ru-RU" dirty="0"/>
              <a:t>На вход подается сюжет фильма. На выходе - жанр </a:t>
            </a:r>
            <a:br>
              <a:rPr lang="ru-RU" dirty="0"/>
            </a:br>
            <a:r>
              <a:rPr lang="ru-RU" dirty="0" err="1"/>
              <a:t>sample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https://www.kaggle.com/balraj98/movie-genre-prediction-from-wiki-plot-using-bert</a:t>
            </a:r>
            <a:r>
              <a:rPr lang="ru-RU" dirty="0"/>
              <a:t> 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</a:t>
            </a:r>
            <a:r>
              <a:rPr lang="en-US" dirty="0"/>
              <a:t>kinopoisk-top250.csv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8" y="1748730"/>
            <a:ext cx="4927180" cy="44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63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github.com/PavelVNovikov/DS_april_2022/blob/main/Diplom/diplom1.ipynb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github.com/PavelVNovikov/DS_april_2022/blob/main/Diplom/diplom2.ipynb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github.com/PavelVNovikov/DS_april_2022/blob/main/Diplom/diplom3.ipynb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github.com/PavelVNovikov/DS_april_2022/blob/main/Diplom/diplom3_ru.ipynb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14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0622" y="1708493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вид </a:t>
            </a:r>
            <a:r>
              <a:rPr lang="ru-RU" dirty="0" err="1" smtClean="0"/>
              <a:t>датасета</a:t>
            </a:r>
            <a:r>
              <a:rPr lang="ru-RU" dirty="0" smtClean="0"/>
              <a:t>, с добавленным столбцом «</a:t>
            </a:r>
            <a:r>
              <a:rPr lang="en-US" dirty="0" smtClean="0"/>
              <a:t>Country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2" y="2861672"/>
            <a:ext cx="10224051" cy="117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24" y="1833643"/>
            <a:ext cx="6812659" cy="4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933" y="5460555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dataset </a:t>
            </a:r>
            <a:r>
              <a:rPr lang="ru-RU" dirty="0" smtClean="0"/>
              <a:t>был добавлен столбец </a:t>
            </a:r>
            <a:r>
              <a:rPr lang="en-US" dirty="0" smtClean="0"/>
              <a:t>Country</a:t>
            </a:r>
            <a:r>
              <a:rPr lang="ru-RU" dirty="0" smtClean="0"/>
              <a:t>, для объединения киностудий одной страны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46" y="1283571"/>
            <a:ext cx="7001733" cy="412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Тепловая карта количества отснятых фильмов за год в разрезе стран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82" y="1719223"/>
            <a:ext cx="6450687" cy="419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в </a:t>
            </a:r>
            <a:r>
              <a:rPr lang="ru-RU" dirty="0"/>
              <a:t>США был спад производства фильмов в период с 1959 по 1985 годы.</a:t>
            </a:r>
          </a:p>
        </p:txBody>
      </p:sp>
    </p:spTree>
    <p:extLst>
      <p:ext uri="{BB962C8B-B14F-4D97-AF65-F5344CB8AC3E}">
        <p14:creationId xmlns:p14="http://schemas.microsoft.com/office/powerpoint/2010/main" val="11632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73465" y="5907678"/>
            <a:ext cx="10511193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</a:t>
            </a:r>
            <a:r>
              <a:rPr lang="en-US" dirty="0"/>
              <a:t>Dataset </a:t>
            </a:r>
            <a:r>
              <a:rPr lang="ru-RU" dirty="0"/>
              <a:t>содержит данные по России </a:t>
            </a:r>
            <a:r>
              <a:rPr lang="ru-RU" dirty="0" smtClean="0"/>
              <a:t>только начиная с </a:t>
            </a:r>
            <a:r>
              <a:rPr lang="ru-RU" dirty="0"/>
              <a:t>2000 </a:t>
            </a:r>
            <a:r>
              <a:rPr lang="ru-RU" dirty="0" smtClean="0"/>
              <a:t>года.</a:t>
            </a:r>
          </a:p>
          <a:p>
            <a:pPr marL="0" indent="0">
              <a:buNone/>
            </a:pPr>
            <a:r>
              <a:rPr lang="ru-RU" dirty="0" smtClean="0"/>
              <a:t>Подтвердить предыдущий вывод - в </a:t>
            </a:r>
            <a:r>
              <a:rPr lang="ru-RU" dirty="0"/>
              <a:t>США был спад производства фильмов в период с 1959 по 1985 годы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93" y="1298890"/>
            <a:ext cx="8448812" cy="455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4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Количество фильмов в разрезе </a:t>
            </a:r>
            <a:r>
              <a:rPr lang="ru-RU" dirty="0" smtClean="0"/>
              <a:t>режиссёров.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Из графика видно большинство описаний отсутствует информация о режиссере.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1" y="1796487"/>
            <a:ext cx="10515929" cy="351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826</Words>
  <Application>Microsoft Office PowerPoint</Application>
  <PresentationFormat>Произвольный</PresentationFormat>
  <Paragraphs>153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Фильмы с данными из википедии</vt:lpstr>
      <vt:lpstr>О себе</vt:lpstr>
      <vt:lpstr>Описание проекта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I – Sentiment analysis</vt:lpstr>
      <vt:lpstr>Часть I I – Sentiment analysis</vt:lpstr>
      <vt:lpstr>Часть I I – Sentiment analysis</vt:lpstr>
      <vt:lpstr>Часть I I – Sentiment analysis</vt:lpstr>
      <vt:lpstr>Часть I I – Sentiment analysis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Ссылки на GitHub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Pavel N</cp:lastModifiedBy>
  <cp:revision>41</cp:revision>
  <dcterms:created xsi:type="dcterms:W3CDTF">2021-02-19T10:44:02Z</dcterms:created>
  <dcterms:modified xsi:type="dcterms:W3CDTF">2022-08-29T22:13:40Z</dcterms:modified>
</cp:coreProperties>
</file>