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3" r:id="rId6"/>
    <p:sldId id="262" r:id="rId7"/>
    <p:sldId id="258" r:id="rId8"/>
    <p:sldId id="264" r:id="rId9"/>
    <p:sldId id="269" r:id="rId10"/>
    <p:sldId id="268" r:id="rId11"/>
    <p:sldId id="25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66" r:id="rId24"/>
    <p:sldId id="283" r:id="rId25"/>
    <p:sldId id="267" r:id="rId26"/>
    <p:sldId id="270" r:id="rId27"/>
    <p:sldId id="285" r:id="rId28"/>
    <p:sldId id="284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30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11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987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Compi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0" y="0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0" y="-6526"/>
            <a:ext cx="12192000" cy="6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81087" y="6135142"/>
            <a:ext cx="116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/ 1</a:t>
            </a:r>
            <a:endParaRPr lang="cs-CZ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5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95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63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4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92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2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5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9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37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BB85-74F6-4CD7-8C6B-61E26ECA5A79}" type="datetimeFigureOut">
              <a:rPr lang="cs-CZ" smtClean="0"/>
              <a:t>1. 3. 2014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5C42-6E2E-4865-941A-5F820E8E80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68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7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5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9.xml"/><Relationship Id="rId7" Type="http://schemas.openxmlformats.org/officeDocument/2006/relationships/slide" Target="slide1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11" Type="http://schemas.openxmlformats.org/officeDocument/2006/relationships/slide" Target="slide11.xml"/><Relationship Id="rId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43820" y="6109653"/>
            <a:ext cx="226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3. New Project Wizard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604602" y="6109653"/>
            <a:ext cx="24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1. The LESS Language</a:t>
            </a:r>
            <a:endParaRPr lang="cs-CZ" dirty="0"/>
          </a:p>
        </p:txBody>
      </p:sp>
      <p:sp>
        <p:nvSpPr>
          <p:cNvPr id="5" name="Rectangle 4"/>
          <p:cNvSpPr/>
          <p:nvPr/>
        </p:nvSpPr>
        <p:spPr>
          <a:xfrm>
            <a:off x="3629922" y="6109653"/>
            <a:ext cx="25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2. The </a:t>
            </a:r>
            <a:r>
              <a:rPr lang="en-US" dirty="0">
                <a:hlinkClick r:id="rId4" action="ppaction://hlinksldjump"/>
              </a:rPr>
              <a:t>Ignition </a:t>
            </a:r>
            <a:r>
              <a:rPr lang="en-US" dirty="0" smtClean="0">
                <a:hlinkClick r:id="rId4" action="ppaction://hlinksldjump"/>
              </a:rPr>
              <a:t>Starter Kit</a:t>
            </a: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Ignition </a:t>
            </a:r>
            <a:r>
              <a:rPr lang="en-US" sz="4800" dirty="0" smtClean="0"/>
              <a:t>Styling Guide</a:t>
            </a:r>
            <a:endParaRPr lang="cs-CZ" sz="4800" dirty="0"/>
          </a:p>
        </p:txBody>
      </p:sp>
      <p:sp>
        <p:nvSpPr>
          <p:cNvPr id="7" name="Rectangle 6"/>
          <p:cNvSpPr/>
          <p:nvPr/>
        </p:nvSpPr>
        <p:spPr>
          <a:xfrm>
            <a:off x="9851769" y="6109653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4. Styling Rules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1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3. New Project Wizard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Hello … follow me … okay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077111" cy="248930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1. Check out the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Ignition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from SVN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7" y="8238"/>
            <a:ext cx="5805073" cy="324931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Rename the main file </a:t>
            </a:r>
            <a:r>
              <a:rPr lang="en-US" sz="4800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rename-</a:t>
            </a:r>
            <a:r>
              <a:rPr lang="en-US" sz="48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me.less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and look inside  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5322624" cy="443803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Organize imports by checking all the lines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554984" cy="388939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4. Consider variables</a:t>
            </a: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638220" cy="527242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Consider the grid system. You can use the current one or another else.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521842" cy="433516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6. Chose external libraries and put it into the particular folder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353633" cy="4208920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Check all existing </a:t>
            </a:r>
            <a:r>
              <a:rPr lang="en-US" sz="4800" i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mixins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and consider them on your project.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3780428" cy="248930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Remove unused files</a:t>
            </a: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053212" cy="2598484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9</a:t>
            </a: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 Create a design files for your project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noFill/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4247773" y="3090872"/>
            <a:ext cx="2729553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modal.less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modal-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login.less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modal-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register.less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modal-register-step1.less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modal-register-step2.less</a:t>
            </a: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923406" y="3090872"/>
            <a:ext cx="2150759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page.less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page-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index.less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page-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aboutus.less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itle 5"/>
          <p:cNvSpPr txBox="1">
            <a:spLocks/>
          </p:cNvSpPr>
          <p:nvPr/>
        </p:nvSpPr>
        <p:spPr>
          <a:xfrm>
            <a:off x="7869160" y="3090872"/>
            <a:ext cx="3374411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checkout.less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checkout-1-details.less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checkout-2-billing.less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checkout-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sidebar.less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checkout-sidebar-summary.com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 The LESS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 the nature of wisdom and beauty</a:t>
            </a:r>
            <a:endParaRPr lang="cs-CZ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0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5"/>
          <p:cNvSpPr txBox="1">
            <a:spLocks/>
          </p:cNvSpPr>
          <p:nvPr/>
        </p:nvSpPr>
        <p:spPr>
          <a:xfrm>
            <a:off x="27298" y="8238"/>
            <a:ext cx="4521842" cy="3169302"/>
          </a:xfrm>
          <a:prstGeom prst="rect">
            <a:avLst/>
          </a:prstGeom>
        </p:spPr>
        <p:txBody>
          <a:bodyPr vert="horz" lIns="324000" tIns="25200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10. Compile your CSS file and put all the work into the SVN</a:t>
            </a:r>
            <a:endParaRPr lang="cs-CZ" sz="4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itle 5"/>
          <p:cNvSpPr>
            <a:spLocks noGrp="1"/>
          </p:cNvSpPr>
          <p:nvPr>
            <p:ph type="ctrTitle"/>
          </p:nvPr>
        </p:nvSpPr>
        <p:spPr>
          <a:xfrm>
            <a:off x="11332686" y="6209730"/>
            <a:ext cx="750130" cy="57179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 action="ppaction://hlinksldjump"/>
              </a:rPr>
              <a:t>10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5"/>
          <p:cNvSpPr txBox="1">
            <a:spLocks/>
          </p:cNvSpPr>
          <p:nvPr/>
        </p:nvSpPr>
        <p:spPr>
          <a:xfrm>
            <a:off x="10082597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9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8832508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8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5"/>
          <p:cNvSpPr txBox="1">
            <a:spLocks/>
          </p:cNvSpPr>
          <p:nvPr/>
        </p:nvSpPr>
        <p:spPr>
          <a:xfrm>
            <a:off x="7582419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7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6332330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6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5082241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5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3832152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4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itle 5"/>
          <p:cNvSpPr txBox="1">
            <a:spLocks/>
          </p:cNvSpPr>
          <p:nvPr/>
        </p:nvSpPr>
        <p:spPr>
          <a:xfrm>
            <a:off x="2582063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3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itle 5"/>
          <p:cNvSpPr txBox="1">
            <a:spLocks/>
          </p:cNvSpPr>
          <p:nvPr/>
        </p:nvSpPr>
        <p:spPr>
          <a:xfrm>
            <a:off x="1331974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2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itle 5"/>
          <p:cNvSpPr txBox="1">
            <a:spLocks/>
          </p:cNvSpPr>
          <p:nvPr/>
        </p:nvSpPr>
        <p:spPr>
          <a:xfrm>
            <a:off x="81885" y="6209730"/>
            <a:ext cx="750130" cy="5717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0" tIns="0" rIns="0" bIns="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1</a:t>
            </a:r>
            <a:endParaRPr lang="cs-CZ" sz="28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4.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Let love rule</a:t>
            </a:r>
            <a:endParaRPr lang="cs-CZ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#1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Always use</a:t>
            </a:r>
            <a:r>
              <a:rPr lang="cs-CZ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cs-CZ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bundle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741004" y="3042758"/>
            <a:ext cx="8709991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Ignition Package</a:t>
            </a:r>
            <a:r>
              <a:rPr lang="en-US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+  </a:t>
            </a:r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New project wizard</a:t>
            </a:r>
            <a:endParaRPr lang="cs-CZ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#2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the right </a:t>
            </a:r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LESS 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format</a:t>
            </a:r>
            <a:endParaRPr lang="cs-CZ" sz="7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741004" y="3042758"/>
            <a:ext cx="8709991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Check the demos 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on the lesscss.org</a:t>
            </a:r>
            <a:endParaRPr lang="cs-CZ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6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#3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131247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Write </a:t>
            </a:r>
            <a:r>
              <a:rPr lang="en-US" sz="7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 the same order as the </a:t>
            </a:r>
            <a:r>
              <a:rPr lang="en-US" sz="72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 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984513" y="3393839"/>
            <a:ext cx="4707835" cy="3022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&lt;h1&gt;……&lt;/h1&gt;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&lt;div class=“items”&gt;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&lt;div class=“item”&gt;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&lt;h2 class=“title”&gt;&lt;el&gt;12&lt;/el&gt; ……&lt;/h2&gt;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&lt;p&gt;……&lt;/p&gt;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&lt;div class=“footer”&gt;….&lt;/div&gt;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8382001" y="3393839"/>
            <a:ext cx="1822174" cy="3022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 {}</a:t>
            </a:r>
            <a:b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.items 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.item {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.title 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el { }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}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p {}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}</a:t>
            </a:r>
            <a:endParaRPr lang="en-US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.footer {}</a:t>
            </a:r>
          </a:p>
        </p:txBody>
      </p:sp>
    </p:spTree>
    <p:extLst>
      <p:ext uri="{BB962C8B-B14F-4D97-AF65-F5344CB8AC3E}">
        <p14:creationId xmlns:p14="http://schemas.microsoft.com/office/powerpoint/2010/main" val="18793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#4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Structure your code by files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4462818" y="3042758"/>
            <a:ext cx="2729553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modal.less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modal-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login.less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modal-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register.less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modal-register-step1.less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modal-register-step2.less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138451" y="3042758"/>
            <a:ext cx="2150759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page.less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page-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index.less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page-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aboutus.less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8084205" y="3042758"/>
            <a:ext cx="3374411" cy="229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checkout.less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checkout-1-details.less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checkout-2-billing.less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checkout-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sidebar.less</a:t>
            </a:r>
            <a:endParaRPr lang="en-US" sz="1800" dirty="0" smtClean="0">
              <a:solidFill>
                <a:schemeClr val="bg1"/>
              </a:solidFill>
              <a:ea typeface="+mn-ea"/>
              <a:cs typeface="+mn-cs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checkout-sidebar-summary.com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759524" y="5362876"/>
            <a:ext cx="9526137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(Never keep unused files in your project)</a:t>
            </a:r>
            <a:endParaRPr lang="cs-CZ" sz="24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2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#5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smart identifiers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816020" y="2857870"/>
            <a:ext cx="3253854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1. No duplicities</a:t>
            </a:r>
            <a:endParaRPr lang="cs-CZ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4069874" y="4277377"/>
            <a:ext cx="6379392" cy="85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&lt;div id=“modal-user-</a:t>
            </a:r>
            <a:r>
              <a:rPr lang="en-US" sz="1800" b="1" dirty="0" err="1" smtClean="0">
                <a:solidFill>
                  <a:schemeClr val="bg1"/>
                </a:solidFill>
                <a:ea typeface="+mn-ea"/>
                <a:cs typeface="+mn-cs"/>
              </a:rPr>
              <a:t>lg</a:t>
            </a:r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” class=“</a:t>
            </a:r>
            <a:r>
              <a:rPr lang="en-US" sz="1800" b="1" dirty="0" err="1" smtClean="0">
                <a:solidFill>
                  <a:schemeClr val="bg1"/>
                </a:solidFill>
                <a:ea typeface="+mn-ea"/>
                <a:cs typeface="+mn-cs"/>
              </a:rPr>
              <a:t>userlogin</a:t>
            </a:r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 modal-user </a:t>
            </a:r>
            <a:r>
              <a:rPr lang="en-US" sz="1800" b="1" dirty="0" err="1" smtClean="0">
                <a:solidFill>
                  <a:schemeClr val="bg1"/>
                </a:solidFill>
                <a:ea typeface="+mn-ea"/>
                <a:cs typeface="+mn-cs"/>
              </a:rPr>
              <a:t>userform</a:t>
            </a:r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”&gt;</a:t>
            </a:r>
          </a:p>
          <a:p>
            <a:pPr algn="l"/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&lt;div class=“user-login-modal-title”&gt;…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4526505" y="2857870"/>
            <a:ext cx="3253854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Smart names</a:t>
            </a:r>
            <a:endParaRPr lang="cs-CZ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8236990" y="2857870"/>
            <a:ext cx="3253854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Type + Instance </a:t>
            </a:r>
            <a:endParaRPr lang="cs-CZ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4069874" y="5285263"/>
            <a:ext cx="6379392" cy="82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&lt;div class=“modal modal-login”&gt;</a:t>
            </a:r>
          </a:p>
          <a:p>
            <a:pPr algn="l"/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&lt;div class=“title”&gt;…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1556612" y="4250756"/>
            <a:ext cx="2207327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WRONG:</a:t>
            </a:r>
            <a:endParaRPr lang="cs-CZ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1556612" y="5285263"/>
            <a:ext cx="2207327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RIGHT:</a:t>
            </a:r>
            <a:endParaRPr lang="cs-CZ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2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#6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Always use closures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1392072" y="3042758"/>
            <a:ext cx="9526137" cy="881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Each file needs to be closed by an unique CSS block</a:t>
            </a:r>
            <a:endParaRPr lang="cs-CZ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2593075" y="4435522"/>
            <a:ext cx="7629098" cy="20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modal.less</a:t>
            </a:r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                                             …..   starts with: </a:t>
            </a:r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.modal { . . .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modal-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  <a:cs typeface="+mn-cs"/>
              </a:rPr>
              <a:t>register.less</a:t>
            </a:r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                               </a:t>
            </a:r>
            <a:r>
              <a:rPr lang="en-US" sz="1800" dirty="0" smtClean="0">
                <a:solidFill>
                  <a:schemeClr val="bg1"/>
                </a:solidFill>
              </a:rPr>
              <a:t>…..   starts with: </a:t>
            </a:r>
            <a:r>
              <a:rPr lang="en-US" sz="1800" b="1" dirty="0" smtClean="0">
                <a:solidFill>
                  <a:schemeClr val="bg1"/>
                </a:solidFill>
                <a:ea typeface="+mn-ea"/>
                <a:cs typeface="+mn-cs"/>
              </a:rPr>
              <a:t>.modal-register { . . .</a:t>
            </a:r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	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ea typeface="+mn-ea"/>
                <a:cs typeface="+mn-cs"/>
              </a:rPr>
              <a:t>modal-register-step1.less                    </a:t>
            </a:r>
            <a:r>
              <a:rPr lang="en-US" sz="1800" dirty="0" smtClean="0">
                <a:solidFill>
                  <a:schemeClr val="bg1"/>
                </a:solidFill>
              </a:rPr>
              <a:t>…..   </a:t>
            </a:r>
            <a:r>
              <a:rPr lang="en-US" sz="1800" dirty="0">
                <a:solidFill>
                  <a:schemeClr val="bg1"/>
                </a:solidFill>
              </a:rPr>
              <a:t>starts with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b="1" dirty="0" smtClean="0">
                <a:solidFill>
                  <a:schemeClr val="bg1"/>
                </a:solidFill>
              </a:rPr>
              <a:t>.modal-register .step1 { . . .</a:t>
            </a:r>
            <a:endParaRPr lang="en-US" sz="1800" b="1" dirty="0" smtClean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233647" y="0"/>
            <a:ext cx="2958353" cy="978946"/>
          </a:xfrm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#7</a:t>
            </a:r>
            <a:endParaRPr lang="cs-CZ" sz="4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838200" y="1250518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 pixels (</a:t>
            </a:r>
            <a:r>
              <a:rPr lang="en-US" sz="7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px</a:t>
            </a:r>
            <a:r>
              <a:rPr lang="en-US" sz="7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cs-CZ" sz="7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741004" y="3042757"/>
            <a:ext cx="8709991" cy="2716598"/>
          </a:xfrm>
          <a:prstGeom prst="rect">
            <a:avLst/>
          </a:prstGeom>
        </p:spPr>
        <p:txBody>
          <a:bodyPr vert="horz" lIns="91440" tIns="45720" rIns="91440" bIns="45720" spcCol="2520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Why?</a:t>
            </a:r>
          </a:p>
          <a:p>
            <a:endParaRPr lang="en-US" sz="32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Pixels are relative now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use </a:t>
            </a:r>
            <a:r>
              <a:rPr lang="en-US" sz="33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bg</a:t>
            </a:r>
            <a:r>
              <a:rPr lang="en-US" sz="3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-images and they are in </a:t>
            </a:r>
            <a:r>
              <a:rPr lang="en-US" sz="3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pixels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media-queries are also defined by pixels</a:t>
            </a:r>
            <a:endParaRPr lang="en-US" sz="3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should use just </a:t>
            </a:r>
            <a:r>
              <a:rPr lang="en-US" sz="3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single </a:t>
            </a:r>
            <a:r>
              <a:rPr lang="en-US" sz="3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</a:t>
            </a:r>
            <a:r>
              <a:rPr lang="cs-CZ" sz="33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easurement</a:t>
            </a:r>
            <a:r>
              <a:rPr lang="cs-CZ" sz="3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</a:t>
            </a:r>
            <a:r>
              <a:rPr lang="cs-CZ" sz="33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alues</a:t>
            </a:r>
            <a:endParaRPr lang="cs-CZ" sz="3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33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ADADAD"/>
                </a:solidFill>
              </a:rPr>
              <a:t>Thank You</a:t>
            </a:r>
            <a:endParaRPr lang="cs-CZ" sz="4800" b="1" dirty="0">
              <a:solidFill>
                <a:srgbClr val="ADADAD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88155" y="5691116"/>
            <a:ext cx="4594744" cy="1180532"/>
          </a:xfrm>
          <a:prstGeom prst="rect">
            <a:avLst/>
          </a:prstGeom>
          <a:ln>
            <a:noFill/>
          </a:ln>
        </p:spPr>
        <p:txBody>
          <a:bodyPr vert="horz" lIns="91440" tIns="45720" rIns="180000" bIns="18000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ADADAD"/>
                </a:solidFill>
              </a:rPr>
              <a:t>The </a:t>
            </a:r>
            <a:r>
              <a:rPr lang="en-US" sz="3600" dirty="0" smtClean="0">
                <a:solidFill>
                  <a:srgbClr val="ADADAD"/>
                </a:solidFill>
              </a:rPr>
              <a:t>Ignition </a:t>
            </a:r>
            <a:r>
              <a:rPr lang="en-US" sz="3600" dirty="0" smtClean="0">
                <a:solidFill>
                  <a:srgbClr val="ADADAD"/>
                </a:solidFill>
              </a:rPr>
              <a:t>is here for your look and feel</a:t>
            </a:r>
            <a:endParaRPr lang="cs-CZ" sz="3600" dirty="0"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6260" y="78703"/>
            <a:ext cx="6990215" cy="6694068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15200" tIns="114264" rIns="11520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itstream Vera Sans Mono"/>
              </a:rPr>
              <a:t>// 1. inline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itstream Vera Sans Mono"/>
              </a:rPr>
              <a:t> comments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itstream Vera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itstream Vera Sans Mono"/>
              </a:rPr>
              <a:t>// 2. variables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455445"/>
                </a:solidFill>
                <a:effectLst/>
                <a:latin typeface="Bitstream Vera Sans Mono"/>
              </a:rPr>
              <a:t>@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55445"/>
                </a:solidFill>
                <a:effectLst/>
                <a:latin typeface="Bitstream Vera Sans Mono"/>
              </a:rPr>
              <a:t>sidebar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455445"/>
                </a:solidFill>
                <a:effectLst/>
                <a:latin typeface="Bitstream Vera Sans Mono"/>
              </a:rPr>
              <a:t>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455445"/>
                </a:solidFill>
                <a:effectLst/>
                <a:latin typeface="Bitstream Vera Sans Mono"/>
              </a:rPr>
              <a:t>bg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1F4C7A"/>
                </a:solidFill>
                <a:effectLst/>
                <a:latin typeface="Bitstream Vera Sans Mono"/>
              </a:rPr>
              <a:t>: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6B382E"/>
                </a:solidFill>
                <a:effectLst/>
                <a:latin typeface="Bitstream Vera Sans Mono"/>
              </a:rPr>
              <a:t>#5B83AD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rgbClr val="1F4C7A"/>
                </a:solidFill>
                <a:effectLst/>
                <a:latin typeface="Bitstream Vera Sans Mono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F4C7A"/>
              </a:solidFill>
              <a:effectLst/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B612E"/>
              </a:solidFill>
              <a:effectLst/>
              <a:latin typeface="Bitstream Vera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3. something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like functions -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Mixins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2000" dirty="0" smtClean="0">
                <a:solidFill>
                  <a:schemeClr val="accent5">
                    <a:lumMod val="75000"/>
                  </a:schemeClr>
                </a:solidFill>
                <a:latin typeface="Bitstream Vera Sans Mono"/>
              </a:rPr>
              <a:t>.</a:t>
            </a:r>
            <a:r>
              <a:rPr lang="cs-CZ" sz="2000" dirty="0" err="1">
                <a:solidFill>
                  <a:schemeClr val="accent5">
                    <a:lumMod val="75000"/>
                  </a:schemeClr>
                </a:solidFill>
                <a:latin typeface="Bitstream Vera Sans Mono"/>
              </a:rPr>
              <a:t>border-radius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 (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@</a:t>
            </a:r>
            <a:r>
              <a:rPr lang="cs-CZ" sz="2000" dirty="0" err="1">
                <a:solidFill>
                  <a:srgbClr val="455445"/>
                </a:solidFill>
                <a:latin typeface="Bitstream Vera Sans Mono"/>
              </a:rPr>
              <a:t>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)</a:t>
            </a:r>
            <a:r>
              <a:rPr lang="en-US" sz="2000" dirty="0">
                <a:solidFill>
                  <a:srgbClr val="1F4C7A"/>
                </a:solidFill>
                <a:latin typeface="Bitstream Vera Sans Mono"/>
              </a:rPr>
              <a:t> 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{</a:t>
            </a:r>
            <a:endParaRPr lang="en-US" sz="2000" dirty="0">
              <a:solidFill>
                <a:srgbClr val="1F4C7A"/>
              </a:solidFill>
              <a:latin typeface="Bitstream Vera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735926"/>
                </a:solidFill>
                <a:latin typeface="Bitstream Vera Sans Mono"/>
              </a:rPr>
              <a:t>    </a:t>
            </a:r>
            <a:r>
              <a:rPr lang="cs-CZ" sz="2000" dirty="0" err="1">
                <a:solidFill>
                  <a:srgbClr val="735926"/>
                </a:solidFill>
                <a:latin typeface="Bitstream Vera Sans Mono"/>
              </a:rPr>
              <a:t>border-radius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: 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@</a:t>
            </a:r>
            <a:r>
              <a:rPr lang="cs-CZ" sz="2000" dirty="0" err="1">
                <a:solidFill>
                  <a:srgbClr val="455445"/>
                </a:solidFill>
                <a:latin typeface="Bitstream Vera Sans Mono"/>
              </a:rPr>
              <a:t>radius</a:t>
            </a:r>
            <a:r>
              <a:rPr lang="en-US" sz="2000" dirty="0">
                <a:solidFill>
                  <a:srgbClr val="1F4C7A"/>
                </a:solidFill>
                <a:latin typeface="Bitstream Vera Sa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F4C7A"/>
                </a:solidFill>
                <a:latin typeface="Bitstream Vera Sans Mono"/>
              </a:rPr>
              <a:t>    </a:t>
            </a:r>
            <a:r>
              <a:rPr lang="cs-CZ" sz="2000" dirty="0">
                <a:solidFill>
                  <a:srgbClr val="735926"/>
                </a:solidFill>
                <a:latin typeface="Bitstream Vera Sans Mono"/>
              </a:rPr>
              <a:t>-</a:t>
            </a:r>
            <a:r>
              <a:rPr lang="cs-CZ" sz="2000" dirty="0" err="1">
                <a:solidFill>
                  <a:srgbClr val="735926"/>
                </a:solidFill>
                <a:latin typeface="Bitstream Vera Sans Mono"/>
              </a:rPr>
              <a:t>moz-border-radius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: 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@</a:t>
            </a:r>
            <a:r>
              <a:rPr lang="cs-CZ" sz="2000" dirty="0" err="1">
                <a:solidFill>
                  <a:srgbClr val="455445"/>
                </a:solidFill>
                <a:latin typeface="Bitstream Vera Sans Mono"/>
              </a:rPr>
              <a:t>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;</a:t>
            </a:r>
            <a:endParaRPr lang="en-US" sz="2000" dirty="0">
              <a:solidFill>
                <a:srgbClr val="1F4C7A"/>
              </a:solidFill>
              <a:latin typeface="Bitstream Vera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F4C7A"/>
                </a:solidFill>
                <a:latin typeface="Bitstream Vera Sans Mono"/>
              </a:rPr>
              <a:t>    </a:t>
            </a:r>
            <a:r>
              <a:rPr lang="cs-CZ" sz="2000" dirty="0">
                <a:solidFill>
                  <a:srgbClr val="735926"/>
                </a:solidFill>
                <a:latin typeface="Bitstream Vera Sans Mono"/>
              </a:rPr>
              <a:t>-</a:t>
            </a:r>
            <a:r>
              <a:rPr lang="cs-CZ" sz="2000" dirty="0" err="1">
                <a:solidFill>
                  <a:srgbClr val="735926"/>
                </a:solidFill>
                <a:latin typeface="Bitstream Vera Sans Mono"/>
              </a:rPr>
              <a:t>webkit-border-radius</a:t>
            </a:r>
            <a:r>
              <a:rPr lang="cs-CZ" sz="2000" dirty="0">
                <a:solidFill>
                  <a:srgbClr val="1F4C7A"/>
                </a:solidFill>
                <a:latin typeface="Bitstream Vera Sans Mono"/>
              </a:rPr>
              <a:t>: 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@</a:t>
            </a:r>
            <a:r>
              <a:rPr lang="cs-CZ" sz="2000" dirty="0" err="1">
                <a:solidFill>
                  <a:srgbClr val="455445"/>
                </a:solidFill>
                <a:latin typeface="Bitstream Vera Sans Mono"/>
              </a:rPr>
              <a:t>radius</a:t>
            </a:r>
            <a:r>
              <a:rPr lang="en-US" sz="2000" dirty="0">
                <a:solidFill>
                  <a:srgbClr val="1F4C7A"/>
                </a:solidFill>
                <a:latin typeface="Bitstream Vera Sa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2000" dirty="0" smtClean="0">
                <a:solidFill>
                  <a:srgbClr val="1F4C7A"/>
                </a:solidFill>
                <a:latin typeface="Bitstream Vera Sans Mono"/>
              </a:rPr>
              <a:t>}</a:t>
            </a:r>
            <a:endParaRPr lang="en-US" sz="2000" dirty="0">
              <a:solidFill>
                <a:srgbClr val="1F4C7A"/>
              </a:solidFill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B612E"/>
              </a:solidFill>
              <a:effectLst/>
              <a:latin typeface="Bitstream Vera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itstream Vera Sans Mono"/>
              </a:rPr>
              <a:t>//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itstream Vera Sans Mono"/>
              </a:rPr>
              <a:t>4. inheritance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itstream Vera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455445"/>
                </a:solidFill>
                <a:latin typeface="Bitstream Vera Sans Mono"/>
              </a:rPr>
              <a:t>.wrapper {</a:t>
            </a:r>
            <a:endParaRPr lang="en-US" sz="2000" dirty="0">
              <a:solidFill>
                <a:srgbClr val="1F4C7A"/>
              </a:solidFill>
              <a:latin typeface="Bitstream Vera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455445"/>
                </a:solidFill>
                <a:latin typeface="Bitstream Vera Sans Mono"/>
              </a:rPr>
              <a:t>    .side-bar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1F4C7A"/>
                </a:solidFill>
                <a:latin typeface="Bitstream Vera Sans Mono"/>
              </a:rPr>
              <a:t>        </a:t>
            </a:r>
            <a:r>
              <a:rPr lang="en-US" sz="2000" dirty="0">
                <a:solidFill>
                  <a:srgbClr val="735926"/>
                </a:solidFill>
                <a:latin typeface="Bitstream Vera Sans Mono"/>
              </a:rPr>
              <a:t>background: 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@</a:t>
            </a:r>
            <a:r>
              <a:rPr lang="en-US" sz="2000" dirty="0">
                <a:solidFill>
                  <a:srgbClr val="455445"/>
                </a:solidFill>
                <a:latin typeface="Bitstream Vera Sans Mono"/>
              </a:rPr>
              <a:t>sidebar</a:t>
            </a:r>
            <a:r>
              <a:rPr lang="cs-CZ" sz="2000" dirty="0">
                <a:solidFill>
                  <a:srgbClr val="455445"/>
                </a:solidFill>
                <a:latin typeface="Bitstream Vera Sans Mono"/>
              </a:rPr>
              <a:t>-</a:t>
            </a:r>
            <a:r>
              <a:rPr lang="en-US" sz="2000" dirty="0" err="1">
                <a:solidFill>
                  <a:srgbClr val="455445"/>
                </a:solidFill>
                <a:latin typeface="Bitstream Vera Sans Mono"/>
              </a:rPr>
              <a:t>bg</a:t>
            </a:r>
            <a:r>
              <a:rPr lang="en-US" sz="2000" dirty="0" smtClean="0">
                <a:solidFill>
                  <a:srgbClr val="455445"/>
                </a:solidFill>
                <a:latin typeface="Bitstream Vera Sa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3D575C"/>
                </a:solidFill>
                <a:latin typeface="Bitstream Vera Sans Mono"/>
              </a:rPr>
              <a:t>       </a:t>
            </a:r>
            <a:r>
              <a:rPr lang="en-US" sz="2000" dirty="0">
                <a:solidFill>
                  <a:srgbClr val="735926"/>
                </a:solidFill>
                <a:latin typeface="Bitstream Vera Sans Mono"/>
              </a:rPr>
              <a:t> .</a:t>
            </a:r>
            <a:r>
              <a:rPr lang="cs-CZ" sz="2000" dirty="0" err="1" smtClean="0">
                <a:solidFill>
                  <a:schemeClr val="accent5">
                    <a:lumMod val="75000"/>
                  </a:schemeClr>
                </a:solidFill>
                <a:latin typeface="Bitstream Vera Sans Mono"/>
              </a:rPr>
              <a:t>border-radius</a:t>
            </a:r>
            <a:r>
              <a:rPr lang="cs-CZ" sz="2000" dirty="0" smtClean="0">
                <a:solidFill>
                  <a:schemeClr val="tx1"/>
                </a:solidFill>
                <a:latin typeface="Bitstream Vera Sans Mono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Bitstream Vera Sans Mono"/>
              </a:rPr>
              <a:t>14px</a:t>
            </a:r>
            <a:r>
              <a:rPr lang="cs-CZ" sz="2000" dirty="0" smtClean="0">
                <a:solidFill>
                  <a:schemeClr val="tx1"/>
                </a:solidFill>
                <a:latin typeface="Bitstream Vera Sans Mono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Bitstream Vera Sans Mono"/>
              </a:rPr>
              <a:t>;</a:t>
            </a:r>
            <a:endParaRPr lang="en-US" sz="2000" dirty="0">
              <a:solidFill>
                <a:schemeClr val="tx1"/>
              </a:solidFill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B612E"/>
                </a:solidFill>
                <a:effectLst/>
                <a:latin typeface="Bitstream Vera Sa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2000" dirty="0" smtClean="0">
                <a:solidFill>
                  <a:srgbClr val="1F4C7A"/>
                </a:solidFill>
                <a:latin typeface="Bitstream Vera Sans Mono"/>
              </a:rPr>
              <a:t>}</a:t>
            </a:r>
            <a:endParaRPr lang="en-US" sz="2000" dirty="0" smtClean="0">
              <a:solidFill>
                <a:srgbClr val="1F4C7A"/>
              </a:solidFill>
              <a:latin typeface="Bitstream Vera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// check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hlinkClick r:id="rId2"/>
              </a:rPr>
              <a:t>http://lesscss.org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for more good news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33815" y="-13051"/>
            <a:ext cx="4358184" cy="2470452"/>
          </a:xfrm>
          <a:prstGeom prst="rect">
            <a:avLst/>
          </a:prstGeom>
        </p:spPr>
        <p:txBody>
          <a:bodyPr wrap="square" lIns="0" tIns="252000" rIns="324000" bIns="0">
            <a:spAutoFit/>
          </a:bodyPr>
          <a:lstStyle/>
          <a:p>
            <a:pPr algn="r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LESS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helps you to write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better </a:t>
            </a:r>
            <a:endParaRPr lang="cs-CZ" sz="4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0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2520" y="-36399"/>
            <a:ext cx="5003006" cy="6274804"/>
          </a:xfrm>
          <a:prstGeom prst="rect">
            <a:avLst/>
          </a:prstGeom>
          <a:solidFill>
            <a:schemeClr val="lt1">
              <a:alpha val="4200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ADADAD"/>
                </a:solidFill>
                <a:latin typeface="Comic Sans MS" panose="030F0702030302020204" pitchFamily="66" charset="0"/>
              </a:rPr>
              <a:t>Thank You</a:t>
            </a:r>
            <a:endParaRPr lang="cs-CZ" sz="4800" b="1" dirty="0">
              <a:solidFill>
                <a:srgbClr val="ADADAD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55981" y="5691116"/>
            <a:ext cx="5526918" cy="1180532"/>
          </a:xfrm>
          <a:prstGeom prst="rect">
            <a:avLst/>
          </a:prstGeom>
          <a:ln>
            <a:noFill/>
          </a:ln>
        </p:spPr>
        <p:txBody>
          <a:bodyPr vert="horz" lIns="91440" tIns="45720" rIns="216000" bIns="18000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ADADAD"/>
                </a:solidFill>
                <a:latin typeface="Comic Sans MS" panose="030F0702030302020204" pitchFamily="66" charset="0"/>
              </a:rPr>
              <a:t>The </a:t>
            </a:r>
            <a:r>
              <a:rPr lang="en-US" sz="3600" dirty="0" smtClean="0">
                <a:solidFill>
                  <a:srgbClr val="ADADAD"/>
                </a:solidFill>
                <a:latin typeface="Comic Sans MS" panose="030F0702030302020204" pitchFamily="66" charset="0"/>
              </a:rPr>
              <a:t>Ignition is </a:t>
            </a:r>
            <a:r>
              <a:rPr lang="en-US" sz="3600" dirty="0" smtClean="0">
                <a:solidFill>
                  <a:srgbClr val="ADADAD"/>
                </a:solidFill>
                <a:latin typeface="Comic Sans MS" panose="030F0702030302020204" pitchFamily="66" charset="0"/>
              </a:rPr>
              <a:t>here for your look and feel</a:t>
            </a:r>
            <a:endParaRPr lang="cs-CZ" sz="3600" dirty="0">
              <a:solidFill>
                <a:srgbClr val="ADADAD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://www.yourprogrammingneeds.com/animated_under_construc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77" y="3524213"/>
            <a:ext cx="95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0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00944"/>
            <a:ext cx="9144000" cy="3365039"/>
          </a:xfrm>
        </p:spPr>
        <p:txBody>
          <a:bodyPr anchor="t">
            <a:no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We use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as a company standard for writing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files</a:t>
            </a:r>
            <a:endParaRPr lang="cs-CZ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0"/>
            <a:ext cx="0" cy="6864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710006"/>
            <a:ext cx="9144000" cy="96877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workflow</a:t>
            </a:r>
            <a:endParaRPr lang="cs-CZ" sz="48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1053551" y="2177564"/>
            <a:ext cx="2703442" cy="169417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Write a </a:t>
            </a:r>
            <a:r>
              <a:rPr lang="en-US" b="1" dirty="0" err="1" smtClean="0">
                <a:solidFill>
                  <a:schemeClr val="bg1"/>
                </a:solidFill>
              </a:rPr>
              <a:t>file.less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(File in the LESS format)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44279" y="2177564"/>
            <a:ext cx="2703442" cy="169417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Compile less </a:t>
            </a:r>
            <a:r>
              <a:rPr lang="en-US" b="1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compiler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(Local application)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501272" y="2177564"/>
            <a:ext cx="2703442" cy="169417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Have a </a:t>
            </a:r>
            <a:r>
              <a:rPr lang="en-US" b="1" dirty="0" smtClean="0">
                <a:solidFill>
                  <a:schemeClr val="bg1"/>
                </a:solidFill>
              </a:rPr>
              <a:t>file.css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(Output file in CSS format)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  <a:endCxn id="9" idx="1"/>
          </p:cNvCxnSpPr>
          <p:nvPr/>
        </p:nvCxnSpPr>
        <p:spPr>
          <a:xfrm>
            <a:off x="3756993" y="3024651"/>
            <a:ext cx="987286" cy="0"/>
          </a:xfrm>
          <a:prstGeom prst="straightConnector1">
            <a:avLst/>
          </a:prstGeom>
          <a:ln w="666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447721" y="3024651"/>
            <a:ext cx="1053551" cy="0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5"/>
          <p:cNvSpPr txBox="1">
            <a:spLocks/>
          </p:cNvSpPr>
          <p:nvPr/>
        </p:nvSpPr>
        <p:spPr>
          <a:xfrm>
            <a:off x="1504124" y="4890052"/>
            <a:ext cx="10515600" cy="1792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advance we have a package called </a:t>
            </a:r>
            <a:r>
              <a:rPr lang="en-US" sz="3600" i="1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Ignition…</a:t>
            </a:r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cs-CZ" sz="3600" i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3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2. The Ignition Starter 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quiet and peaceful place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600661" y="0"/>
            <a:ext cx="3591337" cy="2835965"/>
          </a:xfrm>
        </p:spPr>
        <p:txBody>
          <a:bodyPr lIns="0" tIns="252000" rIns="324000" bIns="0" anchor="t">
            <a:noAutofit/>
          </a:bodyPr>
          <a:lstStyle/>
          <a:p>
            <a:pPr algn="r"/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Ignition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helps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to start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projects</a:t>
            </a:r>
            <a:endParaRPr lang="cs-CZ" sz="48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942997" y="0"/>
            <a:ext cx="4249003" cy="3179928"/>
          </a:xfrm>
        </p:spPr>
        <p:txBody>
          <a:bodyPr lIns="0" tIns="252000" rIns="324000" bIns="0" anchor="t">
            <a:noAutofit/>
          </a:bodyPr>
          <a:lstStyle/>
          <a:p>
            <a:pPr algn="r"/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Ignition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is not a library</a:t>
            </a:r>
            <a:b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it is just a initial set of files and the </a:t>
            </a:r>
            <a:r>
              <a:rPr lang="en-US" sz="4800" i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workflow…</a:t>
            </a:r>
            <a:endParaRPr lang="cs-CZ" sz="4800" i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192000" y="-6526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0"/>
            <a:ext cx="0" cy="6864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710006"/>
            <a:ext cx="9144000" cy="96877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Ignition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workflow</a:t>
            </a:r>
            <a:endParaRPr lang="cs-CZ" sz="48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018720" y="2824545"/>
            <a:ext cx="1944756" cy="137089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the package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into your project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6357725" y="2824545"/>
            <a:ext cx="1944756" cy="137089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Modify the package the way you need to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5963476" y="3509994"/>
            <a:ext cx="394249" cy="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9" idx="1"/>
          </p:cNvCxnSpPr>
          <p:nvPr/>
        </p:nvCxnSpPr>
        <p:spPr>
          <a:xfrm flipV="1">
            <a:off x="3624471" y="3509994"/>
            <a:ext cx="394249" cy="5225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1679715" y="2829770"/>
            <a:ext cx="1944756" cy="137089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 the Ignition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Folder out from SVN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8617226" y="2830042"/>
            <a:ext cx="1944756" cy="137089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54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Continue by your own workflow 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10" idx="3"/>
            <a:endCxn id="46" idx="1"/>
          </p:cNvCxnSpPr>
          <p:nvPr/>
        </p:nvCxnSpPr>
        <p:spPr>
          <a:xfrm>
            <a:off x="8302481" y="3509994"/>
            <a:ext cx="314745" cy="5497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-182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itle 5"/>
          <p:cNvSpPr txBox="1">
            <a:spLocks/>
          </p:cNvSpPr>
          <p:nvPr/>
        </p:nvSpPr>
        <p:spPr>
          <a:xfrm>
            <a:off x="382137" y="4890052"/>
            <a:ext cx="11637587" cy="1792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There is a </a:t>
            </a: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New Project Wizard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that helps you to keep the workflow…  </a:t>
            </a:r>
            <a:endParaRPr lang="cs-CZ" sz="3200" i="1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760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Bitstream Vera Sans Mono</vt:lpstr>
      <vt:lpstr>Calibri</vt:lpstr>
      <vt:lpstr>Calibri Light</vt:lpstr>
      <vt:lpstr>Comic Sans MS</vt:lpstr>
      <vt:lpstr>Office Theme</vt:lpstr>
      <vt:lpstr>Storyboard Layouts</vt:lpstr>
      <vt:lpstr>Ignition Styling Guide</vt:lpstr>
      <vt:lpstr>1. The LESS Language</vt:lpstr>
      <vt:lpstr>PowerPoint Presentation</vt:lpstr>
      <vt:lpstr>We use the LESS as a company standard for writing CSS files</vt:lpstr>
      <vt:lpstr>The LESS workflow</vt:lpstr>
      <vt:lpstr>2. The Ignition Starter Kit</vt:lpstr>
      <vt:lpstr>The Ignition helps to start  projects</vt:lpstr>
      <vt:lpstr>The Ignition is not a library it is just a initial set of files and the workflow…</vt:lpstr>
      <vt:lpstr>The Ignition workflow</vt:lpstr>
      <vt:lpstr>3. New Project Wizard</vt:lpstr>
      <vt:lpstr>10</vt:lpstr>
      <vt:lpstr>10</vt:lpstr>
      <vt:lpstr>10</vt:lpstr>
      <vt:lpstr>10</vt:lpstr>
      <vt:lpstr>10</vt:lpstr>
      <vt:lpstr>10</vt:lpstr>
      <vt:lpstr>10</vt:lpstr>
      <vt:lpstr>10</vt:lpstr>
      <vt:lpstr>10</vt:lpstr>
      <vt:lpstr>10</vt:lpstr>
      <vt:lpstr>4. Rules</vt:lpstr>
      <vt:lpstr>Rule #1</vt:lpstr>
      <vt:lpstr>Rule #2</vt:lpstr>
      <vt:lpstr>Rule #3</vt:lpstr>
      <vt:lpstr>Rule #4</vt:lpstr>
      <vt:lpstr>Rule #5</vt:lpstr>
      <vt:lpstr>Rule #6</vt:lpstr>
      <vt:lpstr>Rule #7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Ignition</dc:title>
  <dc:creator>t r</dc:creator>
  <cp:lastModifiedBy>Tomas Randus</cp:lastModifiedBy>
  <cp:revision>63</cp:revision>
  <dcterms:created xsi:type="dcterms:W3CDTF">2013-10-15T12:20:40Z</dcterms:created>
  <dcterms:modified xsi:type="dcterms:W3CDTF">2014-03-02T17:45:12Z</dcterms:modified>
</cp:coreProperties>
</file>