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2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3886198" x="0"/>
            <a:ext cy="29717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9" name="Shape 9"/>
          <p:cNvCxnSpPr/>
          <p:nvPr/>
        </p:nvCxnSpPr>
        <p:spPr>
          <a:xfrm>
            <a:off y="3886198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y="2157750" x="685800"/>
            <a:ext cy="16505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3953037" x="685800"/>
            <a:ext cy="12594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2286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36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indent="2286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36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indent="2286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36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indent="2286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36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indent="2286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36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indent="2286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36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indent="2286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36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indent="2286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36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indent="228600" mar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36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/>
          <p:nvPr/>
        </p:nvSpPr>
        <p:spPr>
          <a:xfrm>
            <a:off y="0" x="0"/>
            <a:ext cy="15036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14" name="Shape 14"/>
          <p:cNvCxnSpPr/>
          <p:nvPr/>
        </p:nvCxnSpPr>
        <p:spPr>
          <a:xfrm>
            <a:off y="1503571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5" name="Shape 1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0" x="0"/>
            <a:ext cy="15036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19" name="Shape 19"/>
          <p:cNvCxnSpPr/>
          <p:nvPr/>
        </p:nvCxnSpPr>
        <p:spPr>
          <a:xfrm>
            <a:off y="1503571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0" name="Shape 2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0" x="0"/>
            <a:ext cy="15036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25" name="Shape 25"/>
          <p:cNvCxnSpPr/>
          <p:nvPr/>
        </p:nvCxnSpPr>
        <p:spPr>
          <a:xfrm>
            <a:off y="1503571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/>
          <p:nvPr/>
        </p:nvSpPr>
        <p:spPr>
          <a:xfrm>
            <a:off y="5633442" x="0"/>
            <a:ext cy="12245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29" name="Shape 29"/>
          <p:cNvCxnSpPr/>
          <p:nvPr/>
        </p:nvCxnSpPr>
        <p:spPr>
          <a:xfrm>
            <a:off y="5633442" x="0"/>
            <a:ext cy="0" cx="914400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30" name="Shape 30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36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36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36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36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36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36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36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36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36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indent="-285750" marL="74295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indent="-228600" marL="114300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indent="-228600" marL="160020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indent="-228600" marL="20574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indent="-228600" marL="25146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indent="-228600" marL="297180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indent="-228600" marL="34290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indent="-228600" marL="38862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y="2157750" x="685800"/>
            <a:ext cy="16505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ru"/>
              <a:t>Лекция 1</a:t>
            </a:r>
          </a:p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y="3953037" x="685800"/>
            <a:ext cy="12594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ru"/>
              <a:t>ООП, классы, объекты, методы.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ru"/>
              <a:t>Остальное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ru"/>
              <a:t>*  Событие. Статическое событие служит механизмом, позволяющим типу посылать уведомление статическому или экземплярному методу. </a:t>
            </a:r>
          </a:p>
          <a:p>
            <a:pPr rtl="0" lvl="0">
              <a:buNone/>
            </a:pPr>
            <a:r>
              <a:rPr lang="ru"/>
              <a:t>*  Вложенные тип позволяет определять другие вложенные в него типы.</a:t>
            </a:r>
          </a:p>
          <a:p>
            <a:pPr rtl="0" lvl="0">
              <a:buNone/>
            </a:pPr>
            <a:r>
              <a:rPr lang="ru"/>
              <a:t>*  Перегруженный оператор.</a:t>
            </a:r>
          </a:p>
          <a:p>
            <a:pPr rtl="0" lvl="0">
              <a:buNone/>
            </a:pPr>
            <a:r>
              <a:rPr lang="ru"/>
              <a:t>*  Оператор преобразования.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y="0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ru"/>
              <a:t>Основные принципы ООП</a:t>
            </a:r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1354862" x="-182900"/>
            <a:ext cy="5570699" cx="9524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22860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ru"/>
              <a:t>Инкапсуляция </a:t>
            </a:r>
          </a:p>
          <a:p>
            <a:pPr rtl="0" lvl="0" indent="0" marL="22860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ru"/>
              <a:t>Инкапсуляция — это свойство системы, позволяющее объединить данные и методы, работающие с ними в классе, и скрыть детали реализации от пользователя.</a:t>
            </a:r>
          </a:p>
          <a:p>
            <a:pPr rtl="0" lvl="0" indent="0" marL="22860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ru"/>
              <a:t>Наследование </a:t>
            </a:r>
          </a:p>
          <a:p>
            <a:pPr rtl="0" lvl="0" indent="0" marL="22860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ru"/>
              <a:t>Наследование — это свойство системы, позволяющее описать новый класс на основе уже существующего с частично или полностью заимствующейся функциональностью. Класс, от которого производится наследование, называется базовым, родительским или суперклассом. Новый класс — потомком, наследником или производным классом.</a:t>
            </a:r>
          </a:p>
          <a:p>
            <a:pPr rtl="0" lvl="0" indent="0" marL="228600">
              <a:lnSpc>
                <a:spcPct val="115000"/>
              </a:lnSpc>
              <a:spcBef>
                <a:spcPts val="0"/>
              </a:spcBef>
              <a:buNone/>
            </a:pPr>
            <a:r>
              <a:rPr sz="2400" lang="ru"/>
              <a:t>Полиморфизм </a:t>
            </a:r>
          </a:p>
          <a:p>
            <a:pPr rtl="0" lvl="0" indent="0" marL="22860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ru"/>
              <a:t>Полиморфизм — это свойство системы использовать объекты с одинаковым интерфейсом без информации о типе и внутренней структуре объекта.[1]</a:t>
            </a:r>
          </a:p>
          <a:p>
            <a:pPr rtl="0" lvl="0" indent="0" marL="2286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sz="2400" lang="ru"/>
              <a:t>Абстракция </a:t>
            </a:r>
          </a:p>
          <a:p>
            <a:pPr rtl="0" lvl="0" indent="0" marL="2286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sz="1800" lang="ru"/>
              <a:t>Абстрагирование — это способ выделить набор значимых характеристик объекта, исключая из рассмотрения незначимые. Соответственно, абстракция — это набор всех таких характеристик.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y="177212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ru"/>
              <a:t>Класс и экземпляр 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ru"/>
              <a:t>Класс - это шаблон, чертёж по которому можно создавать объекты реального мира - экземпляры классов.</a:t>
            </a:r>
          </a:p>
          <a:p>
            <a:pPr rtl="0" lvl="0">
              <a:buNone/>
            </a:pPr>
            <a:r>
              <a:rPr lang="ru"/>
              <a:t>Методы которые работают с классами, называют статическими.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y="289162" x="137525"/>
            <a:ext cy="896100" cx="33621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ru"/>
              <a:t>Примитивные типы в CLR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1586187" x="137525"/>
            <a:ext cy="4967700" cx="8638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ru"/>
              <a:t>
</a:t>
            </a:r>
          </a:p>
        </p:txBody>
      </p:sp>
      <p:sp>
        <p:nvSpPr>
          <p:cNvPr id="53" name="Shape 53"/>
          <p:cNvSpPr/>
          <p:nvPr/>
        </p:nvSpPr>
        <p:spPr>
          <a:xfrm>
            <a:off y="-260053" x="3343913"/>
            <a:ext cy="7164606" cx="580008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274637" x="370025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ru"/>
              <a:t>
</a:t>
            </a:r>
            <a:r>
              <a:rPr lang="ru"/>
              <a:t>Поле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ru"/>
              <a:t>*  Поле представляет собой немзменяемое или изменяемое значение. Поле может быть статическим - тогда оно является частью типа. Поле может быть экземплярным (нестатическим) - тогда оно является частью объекта. Я настоятельно рекомендую делать поля закрытыми, чтобы внешний код не мог нарушить состояние типа или объекта. 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Clr>
                <a:srgbClr val="000000"/>
              </a:buClr>
              <a:buSzPct val="30555"/>
              <a:buFont typeface="Arial"/>
              <a:buNone/>
            </a:pPr>
            <a:r>
              <a:rPr lang="ru"/>
              <a:t>
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lang="ru"/>
              <a:t>Метод 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ru"/>
              <a:t>*  Метод представляет собой функцию, выполняющую операции, которые изменяют или запрашивают состояние типа (статический метод) или объекта (экземплярный метод). Методы обычно осуществляют чтение и запись полей типов или объектов. 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ru"/>
              <a:t>
</a:t>
            </a:r>
            <a:r>
              <a:rPr lang="ru"/>
              <a:t>Константа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ru"/>
              <a:t>*  Константа - идентификатор, определяющий некую постоянную величину. Эти идентификаторы обычно используют, чтобы сделать код более читабельным, а также для удобства сопровождения и поддержки. Константы всегда связаны с типом, а не с экземпляром типа. Константы всегда статичны. 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ru"/>
              <a:t>
</a:t>
            </a:r>
          </a:p>
          <a:p>
            <a:r>
              <a:t/>
            </a:r>
          </a:p>
          <a:p>
            <a:pPr rtl="0" lvl="0">
              <a:buNone/>
            </a:pPr>
            <a:r>
              <a:rPr lang="ru"/>
              <a:t>Конструктор 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ru"/>
              <a:t>*  Конструктор экземпляров - метод, служащий для инициализации полей экземпляра при его создании. </a:t>
            </a:r>
          </a:p>
          <a:p>
            <a:pPr>
              <a:buNone/>
            </a:pPr>
            <a:r>
              <a:rPr lang="ru"/>
              <a:t>*  Конструктор типа - метод, используемый для инициализации статических полей типа.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ru"/>
              <a:t>Свойство (Properties)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ru"/>
              <a:t>*  Свойство представляет собой механизм, позволяющий применить простой синтаксис (напоминающий обращение к полям) для установки или получения части логического состояния типа или объекта, не нарушая это состояние.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Custom 349">
      <a:dk1>
        <a:srgbClr val="262626"/>
      </a:dk1>
      <a:lt1>
        <a:srgbClr val="E6D6BD"/>
      </a:lt1>
      <a:dk2>
        <a:srgbClr val="535353"/>
      </a:dk2>
      <a:lt2>
        <a:srgbClr val="B4AD9E"/>
      </a:lt2>
      <a:accent1>
        <a:srgbClr val="ADB48E"/>
      </a:accent1>
      <a:accent2>
        <a:srgbClr val="867961"/>
      </a:accent2>
      <a:accent3>
        <a:srgbClr val="CBB680"/>
      </a:accent3>
      <a:accent4>
        <a:srgbClr val="78A3C0"/>
      </a:accent4>
      <a:accent5>
        <a:srgbClr val="C0AE91"/>
      </a:accent5>
      <a:accent6>
        <a:srgbClr val="668874"/>
      </a:accent6>
      <a:hlink>
        <a:srgbClr val="4B94B3"/>
      </a:hlink>
      <a:folHlink>
        <a:srgbClr val="414141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