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3"/>
  </p:sldMasterIdLst>
  <p:sldIdLst>
    <p:sldId id="256" r:id="rId4"/>
  </p:sldIdLst>
  <p:sldSz cx="9072563" cy="20375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ijl, licht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1" autoAdjust="0"/>
    <p:restoredTop sz="94660"/>
  </p:normalViewPr>
  <p:slideViewPr>
    <p:cSldViewPr snapToGrid="0">
      <p:cViewPr>
        <p:scale>
          <a:sx n="100" d="100"/>
          <a:sy n="100" d="100"/>
        </p:scale>
        <p:origin x="1210" y="-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lankova,Bozhidara B.V." userId="5d472707-0e24-43bc-b1d2-59e3f271272b" providerId="ADAL" clId="{7D5EFC9B-656D-4C1B-85B8-74F05B95476E}"/>
    <pc:docChg chg="modSld">
      <pc:chgData name="Zlankova,Bozhidara B.V." userId="5d472707-0e24-43bc-b1d2-59e3f271272b" providerId="ADAL" clId="{7D5EFC9B-656D-4C1B-85B8-74F05B95476E}" dt="2024-11-13T13:56:41.442" v="4" actId="1076"/>
      <pc:docMkLst>
        <pc:docMk/>
      </pc:docMkLst>
      <pc:sldChg chg="modSp mod">
        <pc:chgData name="Zlankova,Bozhidara B.V." userId="5d472707-0e24-43bc-b1d2-59e3f271272b" providerId="ADAL" clId="{7D5EFC9B-656D-4C1B-85B8-74F05B95476E}" dt="2024-11-13T13:56:41.442" v="4" actId="1076"/>
        <pc:sldMkLst>
          <pc:docMk/>
          <pc:sldMk cId="4128248805" sldId="256"/>
        </pc:sldMkLst>
        <pc:graphicFrameChg chg="mod">
          <ac:chgData name="Zlankova,Bozhidara B.V." userId="5d472707-0e24-43bc-b1d2-59e3f271272b" providerId="ADAL" clId="{7D5EFC9B-656D-4C1B-85B8-74F05B95476E}" dt="2024-11-13T13:56:35.648" v="2" actId="1076"/>
          <ac:graphicFrameMkLst>
            <pc:docMk/>
            <pc:sldMk cId="4128248805" sldId="256"/>
            <ac:graphicFrameMk id="11" creationId="{5A8713CA-D945-5ADA-B98F-021C4BB52FA1}"/>
          </ac:graphicFrameMkLst>
        </pc:graphicFrameChg>
        <pc:picChg chg="mod">
          <ac:chgData name="Zlankova,Bozhidara B.V." userId="5d472707-0e24-43bc-b1d2-59e3f271272b" providerId="ADAL" clId="{7D5EFC9B-656D-4C1B-85B8-74F05B95476E}" dt="2024-11-13T13:56:41.442" v="4" actId="1076"/>
          <ac:picMkLst>
            <pc:docMk/>
            <pc:sldMk cId="4128248805" sldId="256"/>
            <ac:picMk id="5" creationId="{20896261-5E8C-89DC-47FD-0C79819A98CB}"/>
          </ac:picMkLst>
        </pc:picChg>
      </pc:sldChg>
    </pc:docChg>
  </pc:docChgLst>
  <pc:docChgLst>
    <pc:chgData name="Veerhoff,Lars A.L." userId="48dc14f7-4ede-4395-8dc6-98537b117a57" providerId="ADAL" clId="{ED57F236-EC9A-4D4E-A8C5-E589845F1B56}"/>
    <pc:docChg chg="custSel modSld">
      <pc:chgData name="Veerhoff,Lars A.L." userId="48dc14f7-4ede-4395-8dc6-98537b117a57" providerId="ADAL" clId="{ED57F236-EC9A-4D4E-A8C5-E589845F1B56}" dt="2022-10-07T09:41:00.673" v="32" actId="6549"/>
      <pc:docMkLst>
        <pc:docMk/>
      </pc:docMkLst>
      <pc:sldChg chg="modSp mod">
        <pc:chgData name="Veerhoff,Lars A.L." userId="48dc14f7-4ede-4395-8dc6-98537b117a57" providerId="ADAL" clId="{ED57F236-EC9A-4D4E-A8C5-E589845F1B56}" dt="2022-10-07T09:41:00.673" v="32" actId="6549"/>
        <pc:sldMkLst>
          <pc:docMk/>
          <pc:sldMk cId="4128248805" sldId="256"/>
        </pc:sldMkLst>
        <pc:graphicFrameChg chg="modGraphic">
          <ac:chgData name="Veerhoff,Lars A.L." userId="48dc14f7-4ede-4395-8dc6-98537b117a57" providerId="ADAL" clId="{ED57F236-EC9A-4D4E-A8C5-E589845F1B56}" dt="2022-10-07T09:41:00.673" v="32" actId="6549"/>
          <ac:graphicFrameMkLst>
            <pc:docMk/>
            <pc:sldMk cId="4128248805" sldId="256"/>
            <ac:graphicFrameMk id="11" creationId="{5A8713CA-D945-5ADA-B98F-021C4BB52FA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42" y="3334613"/>
            <a:ext cx="7711679" cy="7093715"/>
          </a:xfrm>
        </p:spPr>
        <p:txBody>
          <a:bodyPr anchor="b"/>
          <a:lstStyle>
            <a:lvl1pPr algn="ctr">
              <a:defRPr sz="5953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071" y="10701889"/>
            <a:ext cx="6804422" cy="4919376"/>
          </a:xfrm>
        </p:spPr>
        <p:txBody>
          <a:bodyPr/>
          <a:lstStyle>
            <a:lvl1pPr marL="0" indent="0" algn="ctr">
              <a:buNone/>
              <a:defRPr sz="2381"/>
            </a:lvl1pPr>
            <a:lvl2pPr marL="453634" indent="0" algn="ctr">
              <a:buNone/>
              <a:defRPr sz="1984"/>
            </a:lvl2pPr>
            <a:lvl3pPr marL="907268" indent="0" algn="ctr">
              <a:buNone/>
              <a:defRPr sz="1786"/>
            </a:lvl3pPr>
            <a:lvl4pPr marL="1360902" indent="0" algn="ctr">
              <a:buNone/>
              <a:defRPr sz="1588"/>
            </a:lvl4pPr>
            <a:lvl5pPr marL="1814535" indent="0" algn="ctr">
              <a:buNone/>
              <a:defRPr sz="1588"/>
            </a:lvl5pPr>
            <a:lvl6pPr marL="2268169" indent="0" algn="ctr">
              <a:buNone/>
              <a:defRPr sz="1588"/>
            </a:lvl6pPr>
            <a:lvl7pPr marL="2721803" indent="0" algn="ctr">
              <a:buNone/>
              <a:defRPr sz="1588"/>
            </a:lvl7pPr>
            <a:lvl8pPr marL="3175437" indent="0" algn="ctr">
              <a:buNone/>
              <a:defRPr sz="1588"/>
            </a:lvl8pPr>
            <a:lvl9pPr marL="3629071" indent="0" algn="ctr">
              <a:buNone/>
              <a:defRPr sz="1588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11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5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2554" y="1084810"/>
            <a:ext cx="1956271" cy="1726734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3739" y="1084810"/>
            <a:ext cx="5755407" cy="1726734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5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604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014" y="5079747"/>
            <a:ext cx="7825086" cy="8475667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014" y="13635597"/>
            <a:ext cx="7825086" cy="4457153"/>
          </a:xfrm>
        </p:spPr>
        <p:txBody>
          <a:bodyPr/>
          <a:lstStyle>
            <a:lvl1pPr marL="0" indent="0">
              <a:buNone/>
              <a:defRPr sz="2381">
                <a:solidFill>
                  <a:schemeClr val="tx1"/>
                </a:solidFill>
              </a:defRPr>
            </a:lvl1pPr>
            <a:lvl2pPr marL="453634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907268" indent="0">
              <a:buNone/>
              <a:defRPr sz="1786">
                <a:solidFill>
                  <a:schemeClr val="tx1">
                    <a:tint val="75000"/>
                  </a:schemeClr>
                </a:solidFill>
              </a:defRPr>
            </a:lvl3pPr>
            <a:lvl4pPr marL="1360902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4pPr>
            <a:lvl5pPr marL="1814535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5pPr>
            <a:lvl6pPr marL="2268169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6pPr>
            <a:lvl7pPr marL="2721803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7pPr>
            <a:lvl8pPr marL="3175437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8pPr>
            <a:lvl9pPr marL="3629071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13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739" y="5424050"/>
            <a:ext cx="3855839" cy="129281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985" y="5424050"/>
            <a:ext cx="3855839" cy="129281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372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20" y="1084814"/>
            <a:ext cx="7825086" cy="3938334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921" y="4994844"/>
            <a:ext cx="3838119" cy="2447896"/>
          </a:xfrm>
        </p:spPr>
        <p:txBody>
          <a:bodyPr anchor="b"/>
          <a:lstStyle>
            <a:lvl1pPr marL="0" indent="0">
              <a:buNone/>
              <a:defRPr sz="2381" b="1"/>
            </a:lvl1pPr>
            <a:lvl2pPr marL="453634" indent="0">
              <a:buNone/>
              <a:defRPr sz="1984" b="1"/>
            </a:lvl2pPr>
            <a:lvl3pPr marL="907268" indent="0">
              <a:buNone/>
              <a:defRPr sz="1786" b="1"/>
            </a:lvl3pPr>
            <a:lvl4pPr marL="1360902" indent="0">
              <a:buNone/>
              <a:defRPr sz="1588" b="1"/>
            </a:lvl4pPr>
            <a:lvl5pPr marL="1814535" indent="0">
              <a:buNone/>
              <a:defRPr sz="1588" b="1"/>
            </a:lvl5pPr>
            <a:lvl6pPr marL="2268169" indent="0">
              <a:buNone/>
              <a:defRPr sz="1588" b="1"/>
            </a:lvl6pPr>
            <a:lvl7pPr marL="2721803" indent="0">
              <a:buNone/>
              <a:defRPr sz="1588" b="1"/>
            </a:lvl7pPr>
            <a:lvl8pPr marL="3175437" indent="0">
              <a:buNone/>
              <a:defRPr sz="1588" b="1"/>
            </a:lvl8pPr>
            <a:lvl9pPr marL="3629071" indent="0">
              <a:buNone/>
              <a:defRPr sz="1588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21" y="7442740"/>
            <a:ext cx="3838119" cy="1094715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2986" y="4994844"/>
            <a:ext cx="3857021" cy="2447896"/>
          </a:xfrm>
        </p:spPr>
        <p:txBody>
          <a:bodyPr anchor="b"/>
          <a:lstStyle>
            <a:lvl1pPr marL="0" indent="0">
              <a:buNone/>
              <a:defRPr sz="2381" b="1"/>
            </a:lvl1pPr>
            <a:lvl2pPr marL="453634" indent="0">
              <a:buNone/>
              <a:defRPr sz="1984" b="1"/>
            </a:lvl2pPr>
            <a:lvl3pPr marL="907268" indent="0">
              <a:buNone/>
              <a:defRPr sz="1786" b="1"/>
            </a:lvl3pPr>
            <a:lvl4pPr marL="1360902" indent="0">
              <a:buNone/>
              <a:defRPr sz="1588" b="1"/>
            </a:lvl4pPr>
            <a:lvl5pPr marL="1814535" indent="0">
              <a:buNone/>
              <a:defRPr sz="1588" b="1"/>
            </a:lvl5pPr>
            <a:lvl6pPr marL="2268169" indent="0">
              <a:buNone/>
              <a:defRPr sz="1588" b="1"/>
            </a:lvl6pPr>
            <a:lvl7pPr marL="2721803" indent="0">
              <a:buNone/>
              <a:defRPr sz="1588" b="1"/>
            </a:lvl7pPr>
            <a:lvl8pPr marL="3175437" indent="0">
              <a:buNone/>
              <a:defRPr sz="1588" b="1"/>
            </a:lvl8pPr>
            <a:lvl9pPr marL="3629071" indent="0">
              <a:buNone/>
              <a:defRPr sz="1588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2986" y="7442740"/>
            <a:ext cx="3857021" cy="1094715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804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280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434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20" y="1358371"/>
            <a:ext cx="2926138" cy="4754298"/>
          </a:xfrm>
        </p:spPr>
        <p:txBody>
          <a:bodyPr anchor="b"/>
          <a:lstStyle>
            <a:lvl1pPr>
              <a:defRPr sz="317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021" y="2933708"/>
            <a:ext cx="4592985" cy="14479856"/>
          </a:xfrm>
        </p:spPr>
        <p:txBody>
          <a:bodyPr/>
          <a:lstStyle>
            <a:lvl1pPr>
              <a:defRPr sz="3175"/>
            </a:lvl1pPr>
            <a:lvl2pPr>
              <a:defRPr sz="2778"/>
            </a:lvl2pPr>
            <a:lvl3pPr>
              <a:defRPr sz="2381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920" y="6112669"/>
            <a:ext cx="2926138" cy="11324475"/>
          </a:xfrm>
        </p:spPr>
        <p:txBody>
          <a:bodyPr/>
          <a:lstStyle>
            <a:lvl1pPr marL="0" indent="0">
              <a:buNone/>
              <a:defRPr sz="1588"/>
            </a:lvl1pPr>
            <a:lvl2pPr marL="453634" indent="0">
              <a:buNone/>
              <a:defRPr sz="1389"/>
            </a:lvl2pPr>
            <a:lvl3pPr marL="907268" indent="0">
              <a:buNone/>
              <a:defRPr sz="1191"/>
            </a:lvl3pPr>
            <a:lvl4pPr marL="1360902" indent="0">
              <a:buNone/>
              <a:defRPr sz="992"/>
            </a:lvl4pPr>
            <a:lvl5pPr marL="1814535" indent="0">
              <a:buNone/>
              <a:defRPr sz="992"/>
            </a:lvl5pPr>
            <a:lvl6pPr marL="2268169" indent="0">
              <a:buNone/>
              <a:defRPr sz="992"/>
            </a:lvl6pPr>
            <a:lvl7pPr marL="2721803" indent="0">
              <a:buNone/>
              <a:defRPr sz="992"/>
            </a:lvl7pPr>
            <a:lvl8pPr marL="3175437" indent="0">
              <a:buNone/>
              <a:defRPr sz="992"/>
            </a:lvl8pPr>
            <a:lvl9pPr marL="3629071" indent="0">
              <a:buNone/>
              <a:defRPr sz="992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07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20" y="1358371"/>
            <a:ext cx="2926138" cy="4754298"/>
          </a:xfrm>
        </p:spPr>
        <p:txBody>
          <a:bodyPr anchor="b"/>
          <a:lstStyle>
            <a:lvl1pPr>
              <a:defRPr sz="317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7021" y="2933708"/>
            <a:ext cx="4592985" cy="14479856"/>
          </a:xfrm>
        </p:spPr>
        <p:txBody>
          <a:bodyPr anchor="t"/>
          <a:lstStyle>
            <a:lvl1pPr marL="0" indent="0">
              <a:buNone/>
              <a:defRPr sz="3175"/>
            </a:lvl1pPr>
            <a:lvl2pPr marL="453634" indent="0">
              <a:buNone/>
              <a:defRPr sz="2778"/>
            </a:lvl2pPr>
            <a:lvl3pPr marL="907268" indent="0">
              <a:buNone/>
              <a:defRPr sz="2381"/>
            </a:lvl3pPr>
            <a:lvl4pPr marL="1360902" indent="0">
              <a:buNone/>
              <a:defRPr sz="1984"/>
            </a:lvl4pPr>
            <a:lvl5pPr marL="1814535" indent="0">
              <a:buNone/>
              <a:defRPr sz="1984"/>
            </a:lvl5pPr>
            <a:lvl6pPr marL="2268169" indent="0">
              <a:buNone/>
              <a:defRPr sz="1984"/>
            </a:lvl6pPr>
            <a:lvl7pPr marL="2721803" indent="0">
              <a:buNone/>
              <a:defRPr sz="1984"/>
            </a:lvl7pPr>
            <a:lvl8pPr marL="3175437" indent="0">
              <a:buNone/>
              <a:defRPr sz="1984"/>
            </a:lvl8pPr>
            <a:lvl9pPr marL="3629071" indent="0">
              <a:buNone/>
              <a:defRPr sz="1984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920" y="6112669"/>
            <a:ext cx="2926138" cy="11324475"/>
          </a:xfrm>
        </p:spPr>
        <p:txBody>
          <a:bodyPr/>
          <a:lstStyle>
            <a:lvl1pPr marL="0" indent="0">
              <a:buNone/>
              <a:defRPr sz="1588"/>
            </a:lvl1pPr>
            <a:lvl2pPr marL="453634" indent="0">
              <a:buNone/>
              <a:defRPr sz="1389"/>
            </a:lvl2pPr>
            <a:lvl3pPr marL="907268" indent="0">
              <a:buNone/>
              <a:defRPr sz="1191"/>
            </a:lvl3pPr>
            <a:lvl4pPr marL="1360902" indent="0">
              <a:buNone/>
              <a:defRPr sz="992"/>
            </a:lvl4pPr>
            <a:lvl5pPr marL="1814535" indent="0">
              <a:buNone/>
              <a:defRPr sz="992"/>
            </a:lvl5pPr>
            <a:lvl6pPr marL="2268169" indent="0">
              <a:buNone/>
              <a:defRPr sz="992"/>
            </a:lvl6pPr>
            <a:lvl7pPr marL="2721803" indent="0">
              <a:buNone/>
              <a:defRPr sz="992"/>
            </a:lvl7pPr>
            <a:lvl8pPr marL="3175437" indent="0">
              <a:buNone/>
              <a:defRPr sz="992"/>
            </a:lvl8pPr>
            <a:lvl9pPr marL="3629071" indent="0">
              <a:buNone/>
              <a:defRPr sz="992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797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739" y="1084814"/>
            <a:ext cx="7825086" cy="393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739" y="5424050"/>
            <a:ext cx="7825086" cy="1292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739" y="18885133"/>
            <a:ext cx="2041327" cy="1084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DD715-9A8E-4DDD-9901-2CA7265DC705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5287" y="18885133"/>
            <a:ext cx="3061990" cy="1084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497" y="18885133"/>
            <a:ext cx="2041327" cy="1084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22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07268" rtl="0" eaLnBrk="1" latinLnBrk="0" hangingPunct="1">
        <a:lnSpc>
          <a:spcPct val="90000"/>
        </a:lnSpc>
        <a:spcBef>
          <a:spcPct val="0"/>
        </a:spcBef>
        <a:buNone/>
        <a:defRPr sz="43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6817" indent="-226817" algn="l" defTabSz="907268" rtl="0" eaLnBrk="1" latinLnBrk="0" hangingPunct="1">
        <a:lnSpc>
          <a:spcPct val="90000"/>
        </a:lnSpc>
        <a:spcBef>
          <a:spcPts val="992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1pPr>
      <a:lvl2pPr marL="680451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2pPr>
      <a:lvl3pPr marL="1134085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87718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2041352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494986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948620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402254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855888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53634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2pPr>
      <a:lvl3pPr marL="907268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3pPr>
      <a:lvl4pPr marL="1360902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1814535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268169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721803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175437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629071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0896261-5E8C-89DC-47FD-0C79819A9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" y="-1890943"/>
            <a:ext cx="9059779" cy="509612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DFECBFB-3EA6-1A82-1F97-A27D6E51CC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82" t="53664"/>
          <a:stretch/>
        </p:blipFill>
        <p:spPr>
          <a:xfrm>
            <a:off x="7065837" y="13142796"/>
            <a:ext cx="2006726" cy="2124594"/>
          </a:xfrm>
          <a:prstGeom prst="rect">
            <a:avLst/>
          </a:prstGeom>
        </p:spPr>
      </p:pic>
      <p:pic>
        <p:nvPicPr>
          <p:cNvPr id="9" name="Graphic 8" descr="Zakelijke groei silhouet">
            <a:extLst>
              <a:ext uri="{FF2B5EF4-FFF2-40B4-BE49-F238E27FC236}">
                <a16:creationId xmlns:a16="http://schemas.microsoft.com/office/drawing/2014/main" id="{9CEBA0E1-D5F0-8DAA-77A6-B1FC9594C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8200" y="10691184"/>
            <a:ext cx="5964363" cy="5964363"/>
          </a:xfrm>
          <a:prstGeom prst="rect">
            <a:avLst/>
          </a:prstGeom>
        </p:spPr>
      </p:pic>
      <p:graphicFrame>
        <p:nvGraphicFramePr>
          <p:cNvPr id="11" name="Tabel 11">
            <a:extLst>
              <a:ext uri="{FF2B5EF4-FFF2-40B4-BE49-F238E27FC236}">
                <a16:creationId xmlns:a16="http://schemas.microsoft.com/office/drawing/2014/main" id="{5A8713CA-D945-5ADA-B98F-021C4BB52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94873"/>
              </p:ext>
            </p:extLst>
          </p:nvPr>
        </p:nvGraphicFramePr>
        <p:xfrm>
          <a:off x="126330" y="2987933"/>
          <a:ext cx="8807117" cy="171936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62220">
                  <a:extLst>
                    <a:ext uri="{9D8B030D-6E8A-4147-A177-3AD203B41FA5}">
                      <a16:colId xmlns:a16="http://schemas.microsoft.com/office/drawing/2014/main" val="3389760633"/>
                    </a:ext>
                  </a:extLst>
                </a:gridCol>
                <a:gridCol w="841339">
                  <a:extLst>
                    <a:ext uri="{9D8B030D-6E8A-4147-A177-3AD203B41FA5}">
                      <a16:colId xmlns:a16="http://schemas.microsoft.com/office/drawing/2014/main" val="571443761"/>
                    </a:ext>
                  </a:extLst>
                </a:gridCol>
                <a:gridCol w="2517342">
                  <a:extLst>
                    <a:ext uri="{9D8B030D-6E8A-4147-A177-3AD203B41FA5}">
                      <a16:colId xmlns:a16="http://schemas.microsoft.com/office/drawing/2014/main" val="945782299"/>
                    </a:ext>
                  </a:extLst>
                </a:gridCol>
                <a:gridCol w="1886216">
                  <a:extLst>
                    <a:ext uri="{9D8B030D-6E8A-4147-A177-3AD203B41FA5}">
                      <a16:colId xmlns:a16="http://schemas.microsoft.com/office/drawing/2014/main" val="4139697860"/>
                    </a:ext>
                  </a:extLst>
                </a:gridCol>
              </a:tblGrid>
              <a:tr h="632078">
                <a:tc>
                  <a:txBody>
                    <a:bodyPr/>
                    <a:lstStyle/>
                    <a:p>
                      <a:pPr marL="0" marR="0" lvl="0" indent="0" algn="l" defTabSz="6804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86" b="1" kern="1200" noProof="0" dirty="0">
                          <a:solidFill>
                            <a:schemeClr val="tx1"/>
                          </a:solidFill>
                        </a:rPr>
                        <a:t>CONSIDER to AGREE on</a:t>
                      </a:r>
                      <a:r>
                        <a:rPr lang="en-GB" sz="1339" b="0" u="none" strike="noStrike" kern="1200" baseline="0" noProof="0" dirty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  <a:p>
                      <a:endParaRPr lang="en-GB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noProof="0" dirty="0"/>
                        <a:t>Agreements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If needed, how do we correct each other?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5320663"/>
                  </a:ext>
                </a:extLst>
              </a:tr>
              <a:tr h="2270733">
                <a:tc>
                  <a:txBody>
                    <a:bodyPr/>
                    <a:lstStyle/>
                    <a:p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TIME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When should we meet as a team?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will be the start time of all meetings?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will be the end time of all meetings?</a:t>
                      </a:r>
                      <a:r>
                        <a:rPr lang="en-US" sz="1339" b="0" u="none" strike="noStrike" kern="1200" baseline="0" dirty="0">
                          <a:solidFill>
                            <a:schemeClr val="dk1"/>
                          </a:solidFill>
                        </a:rPr>
                        <a:t>	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We will meet only when we have a problem to solve or have a meaningful task to do – out of university;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This will be decided based on the availability of the team members;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This will be based on the problem that we have to solve or the task that we will do;</a:t>
                      </a:r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someone is late or misses meetings frequently, we will discuss the importance of respecting everyone's time and revisit our scheduling to ensure it’s feasible for everyone.</a:t>
                      </a:r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1129031"/>
                  </a:ext>
                </a:extLst>
              </a:tr>
              <a:tr h="1363651">
                <a:tc>
                  <a:txBody>
                    <a:bodyPr/>
                    <a:lstStyle/>
                    <a:p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LISTENING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will we encourage listening?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will we discourage interrupting?	</a:t>
                      </a:r>
                      <a:endParaRPr lang="nl-NL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We will respect each other and won’t interrupt if it is not needed.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We will encourage quiet members to share their perspectives and ensure that all voices are heard.</a:t>
                      </a:r>
                      <a:endParaRPr lang="nl-NL" sz="1200" dirty="0"/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interruptions occur, we will remind each other to let people finish speaking before responding. </a:t>
                      </a:r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30442695"/>
                  </a:ext>
                </a:extLst>
              </a:tr>
              <a:tr h="1545472">
                <a:tc>
                  <a:txBody>
                    <a:bodyPr/>
                    <a:lstStyle/>
                    <a:p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CONFIDENTIALITY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Will the meetings be open?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Will what we say in the meeting be held in confidence?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can be said after the meeting	</a:t>
                      </a:r>
                      <a:endParaRPr lang="nl-NL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Information shared within the group will remain confidential unless agreed otherwise.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Sensitive topics or personal information will not be discussed outside the group.</a:t>
                      </a:r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confidentiality is breached, we will have a private discussion with the member involved to reinforce trust and respect within the team.</a:t>
                      </a:r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1973016"/>
                  </a:ext>
                </a:extLst>
              </a:tr>
              <a:tr h="1363651">
                <a:tc>
                  <a:txBody>
                    <a:bodyPr/>
                    <a:lstStyle/>
                    <a:p>
                      <a:pPr marL="0" algn="l" defTabSz="907268" rtl="0" eaLnBrk="1" latinLnBrk="0" hangingPunct="1"/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DECISION MAKING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will we make decisions?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will be the votes need to pass a decision?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will we deal with conflicts?</a:t>
                      </a:r>
                      <a:endParaRPr lang="nl-NL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Decisions will be made democratically, with all team members having an equal say.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In case of disagreements, we will seek feedback from some</a:t>
                      </a:r>
                      <a:r>
                        <a:rPr lang="nl-NL" sz="1200" dirty="0"/>
                        <a:t>one outside the group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decisions are not respected, we will remind each other of the agreed-upon decision-making process and discuss any concerns openly.</a:t>
                      </a:r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10818632"/>
                  </a:ext>
                </a:extLst>
              </a:tr>
              <a:tr h="1363651">
                <a:tc>
                  <a:txBody>
                    <a:bodyPr/>
                    <a:lstStyle/>
                    <a:p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PARTICIPATION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How will we insure everyone’s participation?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Will we have an attendance policy?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How to deal with missing members?	</a:t>
                      </a:r>
                      <a:endParaRPr lang="nl-NL" sz="1200" b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Each team member will contribute ideas and support each other’s contributions.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Responsibilities will be shared equitably among members.</a:t>
                      </a:r>
                      <a:endParaRPr lang="nl-NL" sz="1200" dirty="0"/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someone is not participating, we will check in to ensure they have what they need and address any barriers to participation.</a:t>
                      </a:r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2520423"/>
                  </a:ext>
                </a:extLst>
              </a:tr>
              <a:tr h="1363651">
                <a:tc>
                  <a:txBody>
                    <a:bodyPr/>
                    <a:lstStyle/>
                    <a:p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EXPECTATIONS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behavior should be expected from leaders?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Are there any requirements for participation?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is the phone policy for these meetings?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Should an agenda be posted the day before a meeting?</a:t>
                      </a:r>
                      <a:r>
                        <a:rPr lang="en-US" sz="1786" b="0" u="none" strike="noStrike" kern="1200" baseline="0" dirty="0">
                          <a:solidFill>
                            <a:schemeClr val="dk1"/>
                          </a:solidFill>
                        </a:rPr>
                        <a:t>	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pPr marL="228600" indent="-228600">
                        <a:buAutoNum type="arabicPeriod"/>
                      </a:pPr>
                      <a:endParaRPr lang="en-US" sz="12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We will be accountable for our tasks and meet agreed deadlines.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We will aim for open communication and transparency about our progress.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The leaders should help with whatever they can and get every thought into account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Phones won’t be used if not needed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An agenda is not needed based on the complexity </a:t>
                      </a:r>
                      <a:r>
                        <a:rPr lang="en-US" sz="1200"/>
                        <a:t>of the task</a:t>
                      </a:r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expectations are not met, we will review our workload and timelines, offering support where needed.</a:t>
                      </a:r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1062532"/>
                  </a:ext>
                </a:extLst>
              </a:tr>
              <a:tr h="1363651">
                <a:tc>
                  <a:txBody>
                    <a:bodyPr/>
                    <a:lstStyle/>
                    <a:p>
                      <a:pPr marL="0" algn="l" defTabSz="907268" rtl="0" eaLnBrk="1" latinLnBrk="0" hangingPunct="1"/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do we give each other feedback?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</a:t>
                      </a:r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do we give each other feedback?</a:t>
                      </a:r>
                      <a:endParaRPr lang="nl-NL" sz="1200" b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Feedback will be constructive, focusing on behaviors and actions, not personal attributes.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We will be open to receiving and implementing feedback.</a:t>
                      </a:r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Feedback will be constructive, focusing on behaviors and actions, not personal </a:t>
                      </a:r>
                      <a:r>
                        <a:rPr lang="en-US" sz="1200" dirty="0" err="1"/>
                        <a:t>attributes.We</a:t>
                      </a:r>
                      <a:r>
                        <a:rPr lang="en-US" sz="1200" dirty="0"/>
                        <a:t> will be open to receiving and implementing feedback.</a:t>
                      </a:r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3106303"/>
                  </a:ext>
                </a:extLst>
              </a:tr>
              <a:tr h="570473">
                <a:tc>
                  <a:txBody>
                    <a:bodyPr/>
                    <a:lstStyle/>
                    <a:p>
                      <a:pPr marL="0" algn="l" defTabSz="907268" rtl="0" eaLnBrk="1" latinLnBrk="0" hangingPunct="1"/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ROLES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do we divide tasks and roles?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Do we change the roles and tasks?</a:t>
                      </a:r>
                    </a:p>
                    <a:p>
                      <a:pPr marL="0" algn="l" defTabSz="907268" rtl="0" eaLnBrk="1" latinLnBrk="0" hangingPunct="1"/>
                      <a:endParaRPr lang="nl-NL" sz="1200" b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Roles will be assigned based on strengths and interests.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Roles may rotate to ensure fair skill development and task distribution.</a:t>
                      </a:r>
                      <a:endParaRPr lang="nl-NL" sz="1200" dirty="0"/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someone struggles with a role, we will consider reassigning tasks and providing support or training as necessary.</a:t>
                      </a:r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68961979"/>
                  </a:ext>
                </a:extLst>
              </a:tr>
              <a:tr h="2848517">
                <a:tc gridSpan="2">
                  <a:txBody>
                    <a:bodyPr/>
                    <a:lstStyle/>
                    <a:p>
                      <a:r>
                        <a:rPr lang="nl-NL" sz="1400" b="1" u="none" strike="noStrike" kern="1200" baseline="0" dirty="0">
                          <a:solidFill>
                            <a:schemeClr val="dk1"/>
                          </a:solidFill>
                        </a:rPr>
                        <a:t>SAMPLE AGREEMENTS</a:t>
                      </a:r>
                      <a:endParaRPr lang="nl-NL" sz="14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Meet only when there is a meaningful agenda.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Start and end on time.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Plan the retrospectives and/or stand-ups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Allow everyone to contribute an agenda item.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Post the agenda before the meeting.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Avoid interrupting others when they are speaking.</a:t>
                      </a:r>
                    </a:p>
                    <a:p>
                      <a:r>
                        <a:rPr lang="nl-NL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Have </a:t>
                      </a:r>
                      <a:r>
                        <a:rPr lang="nl-NL" sz="1400" b="0" u="none" strike="noStrike" kern="1200" baseline="0" dirty="0" err="1">
                          <a:solidFill>
                            <a:schemeClr val="dk1"/>
                          </a:solidFill>
                        </a:rPr>
                        <a:t>regular</a:t>
                      </a:r>
                      <a:r>
                        <a:rPr lang="nl-NL" sz="1400" b="0" u="none" strike="noStrike" kern="1200" baseline="0" dirty="0">
                          <a:solidFill>
                            <a:schemeClr val="dk1"/>
                          </a:solidFill>
                        </a:rPr>
                        <a:t> breaks.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Have a different facilitator and recorder for each meeting.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Differentiate between brainstorming and discussion.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Address only groupwork related issues.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Express disagreement with ideas, not individuals.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Maintain confidentiality about disagreements expressed during the meeting.</a:t>
                      </a:r>
                    </a:p>
                    <a:p>
                      <a:r>
                        <a:rPr lang="nl-NL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Reach </a:t>
                      </a:r>
                      <a:r>
                        <a:rPr lang="nl-NL" sz="1400" b="0" u="none" strike="noStrike" kern="1200" baseline="0" dirty="0" err="1">
                          <a:solidFill>
                            <a:schemeClr val="dk1"/>
                          </a:solidFill>
                        </a:rPr>
                        <a:t>decisions</a:t>
                      </a:r>
                      <a:r>
                        <a:rPr lang="nl-NL" sz="1400" b="0" u="none" strike="noStrike" kern="1200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nl-NL" sz="1400" b="0" u="none" strike="noStrike" kern="1200" baseline="0" dirty="0" err="1">
                          <a:solidFill>
                            <a:schemeClr val="dk1"/>
                          </a:solidFill>
                        </a:rPr>
                        <a:t>by</a:t>
                      </a:r>
                      <a:r>
                        <a:rPr lang="nl-NL" sz="1400" b="0" u="none" strike="noStrike" kern="1200" baseline="0" dirty="0">
                          <a:solidFill>
                            <a:schemeClr val="dk1"/>
                          </a:solidFill>
                        </a:rPr>
                        <a:t> consensus.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Listen respectfully to all ideas.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Conduct group business in front of the group.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Conduct personal business outside of the meeting.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Silence all cell phones during meetings.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Avoid checking or sending text messages or e-mail messages during meetings.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Avoid personal grooming (brushing hair, applying makeup, cleaning fingernails) during meetings</a:t>
                      </a:r>
                      <a:endParaRPr lang="nl-NL" sz="1400" dirty="0"/>
                    </a:p>
                    <a:p>
                      <a:endParaRPr lang="nl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431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2488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4F15B1945CDE4BB10D31CAC4654463" ma:contentTypeVersion="35" ma:contentTypeDescription="Een nieuw document maken." ma:contentTypeScope="" ma:versionID="c892354a77977408c4e5b8ac0d1d7fb5">
  <xsd:schema xmlns:xsd="http://www.w3.org/2001/XMLSchema" xmlns:xs="http://www.w3.org/2001/XMLSchema" xmlns:p="http://schemas.microsoft.com/office/2006/metadata/properties" xmlns:ns2="ffadb2d4-542b-4831-bc1d-ad3aaf0ba63a" xmlns:ns3="b3137472-fe9f-4c39-b16e-ffecb02187a0" targetNamespace="http://schemas.microsoft.com/office/2006/metadata/properties" ma:root="true" ma:fieldsID="e513be666ef66ce52b8609b45bd57727" ns2:_="" ns3:_="">
    <xsd:import namespace="ffadb2d4-542b-4831-bc1d-ad3aaf0ba63a"/>
    <xsd:import namespace="b3137472-fe9f-4c39-b16e-ffecb02187a0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db2d4-542b-4831-bc1d-ad3aaf0ba63a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34" nillable="true" ma:taxonomy="true" ma:internalName="lcf76f155ced4ddcb4097134ff3c332f" ma:taxonomyFieldName="MediaServiceImageTags" ma:displayName="Afbeelding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3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4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4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37472-fe9f-4c39-b16e-ffecb02187a0" elementFormDefault="qualified">
    <xsd:import namespace="http://schemas.microsoft.com/office/2006/documentManagement/types"/>
    <xsd:import namespace="http://schemas.microsoft.com/office/infopath/2007/PartnerControls"/>
    <xsd:element name="TaxCatchAll" ma:index="35" nillable="true" ma:displayName="Taxonomy Catch All Column" ma:hidden="true" ma:list="{9207790b-ec76-40a2-959e-0a59f7ec4160}" ma:internalName="TaxCatchAll" ma:showField="CatchAllData" ma:web="b3137472-fe9f-4c39-b16e-ffecb02187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3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4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038CE8-0433-4F73-8365-14E47CD6CC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adb2d4-542b-4831-bc1d-ad3aaf0ba63a"/>
    <ds:schemaRef ds:uri="b3137472-fe9f-4c39-b16e-ffecb02187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1D97CC-82B7-4B2A-AC4C-E7E7B0B336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846</Words>
  <Application>Microsoft Office PowerPoint</Application>
  <PresentationFormat>По избор</PresentationFormat>
  <Paragraphs>97</Paragraphs>
  <Slides>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Презентация на PowerPoint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Veerhoff,Lars A.L.</dc:creator>
  <cp:lastModifiedBy>Zlankova,Bozhidara B.V.</cp:lastModifiedBy>
  <cp:revision>4</cp:revision>
  <dcterms:created xsi:type="dcterms:W3CDTF">2022-10-06T08:58:42Z</dcterms:created>
  <dcterms:modified xsi:type="dcterms:W3CDTF">2024-11-13T14:17:30Z</dcterms:modified>
</cp:coreProperties>
</file>