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9032C-0822-497D-9DAB-DB4C674646C7}" v="274" dt="2023-06-04T12:20:32.351"/>
    <p1510:client id="{B05F050A-703E-41BA-9CA5-826E70454732}" v="16" dt="2023-06-04T11:38:43.951"/>
    <p1510:client id="{CAD1C0BC-3708-41E2-BE05-6CC951E51DE3}" v="82" dt="2023-06-04T12:36:07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стена, человек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7938AA9D-7E83-CB84-7734-B476C50E2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06" t="9091" r="2352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latin typeface="Times New Roman"/>
                <a:cs typeface="Times New Roman"/>
              </a:rPr>
              <a:t>Аграрная реформа П.А. Столыпина.</a:t>
            </a:r>
            <a:endParaRPr lang="ru-RU" sz="4800">
              <a:latin typeface="Times New Roman"/>
              <a:ea typeface="Calibri Light"/>
              <a:cs typeface="Times New Roman"/>
            </a:endParaRPr>
          </a:p>
          <a:p>
            <a:pPr algn="l"/>
            <a:endParaRPr lang="en-US" sz="4800">
              <a:ea typeface="Calibri Light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1800">
                <a:latin typeface="Times New Roman"/>
                <a:cs typeface="Times New Roman"/>
              </a:rPr>
              <a:t>Над докладом работали: </a:t>
            </a:r>
            <a:r>
              <a:rPr lang="ru-RU" sz="1800" err="1">
                <a:latin typeface="Times New Roman"/>
                <a:cs typeface="Times New Roman"/>
              </a:rPr>
              <a:t>Беззаборов</a:t>
            </a:r>
            <a:r>
              <a:rPr lang="ru-RU" sz="1800">
                <a:latin typeface="Times New Roman"/>
                <a:cs typeface="Times New Roman"/>
              </a:rPr>
              <a:t> Антон, Коренев Михаил, Юров Павел.</a:t>
            </a:r>
          </a:p>
          <a:p>
            <a:pPr algn="l"/>
            <a:br>
              <a:rPr lang="en-US"/>
            </a:b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 descr="Изображение выглядит как текст, человек, в помещении, одетый&#10;&#10;Автоматически созданное описание">
            <a:extLst>
              <a:ext uri="{FF2B5EF4-FFF2-40B4-BE49-F238E27FC236}">
                <a16:creationId xmlns:a16="http://schemas.microsoft.com/office/drawing/2014/main" id="{F7A1C568-38D7-4792-EC7F-2BC34109E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3FB60-B190-1606-9EE7-2133F955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/>
                <a:cs typeface="Times New Roman"/>
              </a:rPr>
              <a:t>заключение.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9539-A1CD-0F43-9724-15099FD9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39" y="2522124"/>
            <a:ext cx="3411881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>
                <a:latin typeface="Times New Roman"/>
                <a:cs typeface="Times New Roman"/>
              </a:rPr>
              <a:t>Аграрная реформа не была завершена: </a:t>
            </a:r>
            <a:r>
              <a:rPr lang="ru-RU" sz="2000">
                <a:latin typeface="Times New Roman"/>
                <a:ea typeface="Calibri"/>
                <a:cs typeface="Times New Roman"/>
              </a:rPr>
              <a:t>Пётр Аркадьевич был убит, потом началась война, а следом за ней и революция.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63750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D75B2-C578-393E-CB46-63D2C5C2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>
                <a:latin typeface="Times New Roman"/>
                <a:cs typeface="Times New Roman"/>
              </a:rPr>
              <a:t>Петр Аркадьевич Столыпин</a:t>
            </a:r>
            <a:endParaRPr lang="ru-RU" sz="42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F74EF-D541-24F0-9B99-5DB07D42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>
                <a:latin typeface="Times New Roman"/>
                <a:cs typeface="Times New Roman"/>
              </a:rPr>
              <a:t>Председатель Совета министров, член Государственного совета, инициировал и провел уникальную аграрную реформу, в результате которой был осуществлен переход к капиталистическим методам сельского хозяйства.</a:t>
            </a:r>
            <a:endParaRPr lang="ru-RU" sz="2000">
              <a:ea typeface="Calibri" panose="020F0502020204030204"/>
              <a:cs typeface="Calibri" panose="020F0502020204030204"/>
            </a:endParaRPr>
          </a:p>
          <a:p>
            <a:endParaRPr lang="en-US" sz="2000"/>
          </a:p>
        </p:txBody>
      </p:sp>
      <p:pic>
        <p:nvPicPr>
          <p:cNvPr id="4" name="Рисунок 4" descr="Изображение выглядит как текст, человек, в помещении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19295FA0-B2E4-A229-DADF-01D14C81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542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рава, на открытом воздухе, небо, лошадь&#10;&#10;Автоматически созданное описание">
            <a:extLst>
              <a:ext uri="{FF2B5EF4-FFF2-40B4-BE49-F238E27FC236}">
                <a16:creationId xmlns:a16="http://schemas.microsoft.com/office/drawing/2014/main" id="{84F0E50C-7702-BCFB-5018-78F51DF8C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6213-3CD8-61EB-3ADC-3471EE97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>
                <a:latin typeface="Times New Roman"/>
                <a:cs typeface="Times New Roman"/>
              </a:rPr>
              <a:t>Причины реформы.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B83F9-ABF3-00B0-F4F0-FD97BE9A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latin typeface="Times New Roman"/>
                <a:cs typeface="Times New Roman"/>
              </a:rPr>
              <a:t>сельское хозяйство Российской империи оставалось недостаточно развитым.</a:t>
            </a:r>
            <a:endParaRPr lang="ru-RU" sz="2000">
              <a:ea typeface="Calibri" panose="020F0502020204030204"/>
              <a:cs typeface="Calibri" panose="020F0502020204030204"/>
            </a:endParaRPr>
          </a:p>
          <a:p>
            <a:r>
              <a:rPr lang="ru-RU" sz="2000">
                <a:latin typeface="Times New Roman"/>
                <a:cs typeface="Times New Roman"/>
              </a:rPr>
              <a:t>экономический и промышленный потенциал России отставал от стран Европы.</a:t>
            </a:r>
          </a:p>
          <a:p>
            <a:r>
              <a:rPr lang="ru-RU" sz="2000">
                <a:latin typeface="Times New Roman"/>
                <a:cs typeface="Times New Roman"/>
              </a:rPr>
              <a:t>средняя урожайность на российских полях была в 2-3 раза ниже урожайности в Европе и США.</a:t>
            </a:r>
          </a:p>
        </p:txBody>
      </p:sp>
    </p:spTree>
    <p:extLst>
      <p:ext uri="{BB962C8B-B14F-4D97-AF65-F5344CB8AC3E}">
        <p14:creationId xmlns:p14="http://schemas.microsoft.com/office/powerpoint/2010/main" val="250084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0B15B-F6EF-9B1B-D2C7-FD98949D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>
                <a:cs typeface="Calibri Light"/>
              </a:rPr>
              <a:t>Цели</a:t>
            </a:r>
            <a:endParaRPr lang="ru-RU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4012A-76C3-5179-2E36-D1051D59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200">
                <a:latin typeface="Times New Roman"/>
                <a:cs typeface="Times New Roman"/>
              </a:rPr>
              <a:t>Цели реформ Столыпина: </a:t>
            </a:r>
            <a:endParaRPr lang="ru-RU" sz="2200">
              <a:cs typeface="Calibri" panose="020F0502020204030204"/>
            </a:endParaRPr>
          </a:p>
          <a:p>
            <a:r>
              <a:rPr lang="ru-RU" sz="2200">
                <a:latin typeface="Times New Roman"/>
                <a:cs typeface="Times New Roman"/>
              </a:rPr>
              <a:t>Ускорить буржуазное развитие сельского хозяйства.</a:t>
            </a:r>
            <a:endParaRPr lang="ru-RU" sz="2200"/>
          </a:p>
          <a:p>
            <a:r>
              <a:rPr lang="ru-RU" sz="2200">
                <a:latin typeface="Times New Roman"/>
                <a:cs typeface="Times New Roman"/>
              </a:rPr>
              <a:t>Сохранить помещичье землевладение.</a:t>
            </a:r>
            <a:endParaRPr lang="ru-RU" sz="2200"/>
          </a:p>
          <a:p>
            <a:r>
              <a:rPr lang="ru-RU" sz="2200">
                <a:latin typeface="Times New Roman"/>
                <a:cs typeface="Times New Roman"/>
              </a:rPr>
              <a:t>Решить проблему нехватки земли крестьянам.</a:t>
            </a:r>
            <a:endParaRPr lang="ru-RU" sz="2200"/>
          </a:p>
          <a:p>
            <a:r>
              <a:rPr lang="ru-RU" sz="2200">
                <a:latin typeface="Times New Roman"/>
                <a:cs typeface="Times New Roman"/>
              </a:rPr>
              <a:t>Воспитать у крестьянина чувство собственника.</a:t>
            </a:r>
            <a:endParaRPr lang="ru-RU" sz="2200"/>
          </a:p>
          <a:p>
            <a:r>
              <a:rPr lang="ru-RU" sz="2200">
                <a:latin typeface="Times New Roman"/>
                <a:cs typeface="Times New Roman"/>
              </a:rPr>
              <a:t>Преодолеть общинную ментальность крестьян.</a:t>
            </a:r>
            <a:endParaRPr lang="ru-RU" sz="2200"/>
          </a:p>
          <a:p>
            <a:r>
              <a:rPr lang="ru-RU" sz="2200">
                <a:latin typeface="Times New Roman"/>
                <a:cs typeface="Times New Roman"/>
              </a:rPr>
              <a:t>Снять социальную напряженность и создать прочную опору социальной власти</a:t>
            </a:r>
            <a:endParaRPr lang="ru-RU" sz="2200"/>
          </a:p>
          <a:p>
            <a:pPr marL="0" indent="0">
              <a:buNone/>
            </a:pPr>
            <a:endParaRPr lang="ru-RU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06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C8716-B086-AFF4-FEAE-228C9439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ru-RU" sz="3600">
                <a:latin typeface="Times New Roman"/>
                <a:cs typeface="Times New Roman"/>
              </a:rPr>
              <a:t>Сущность.</a:t>
            </a:r>
            <a:endParaRPr lang="ru-RU" sz="3600"/>
          </a:p>
        </p:txBody>
      </p:sp>
      <p:pic>
        <p:nvPicPr>
          <p:cNvPr id="4" name="Рисунок 4" descr="Изображение выглядит как трава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E3748F74-AF79-6679-D66C-995E7B50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11" b="300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0F6BF53-1D80-0E2E-0DB0-96DC987F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>
                <a:latin typeface="Times New Roman"/>
                <a:cs typeface="Times New Roman"/>
              </a:rPr>
              <a:t>передача надельных земель в собственность крестьян</a:t>
            </a:r>
            <a:endParaRPr lang="ru-RU" sz="1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ru-RU" sz="1800">
                <a:latin typeface="Times New Roman"/>
                <a:cs typeface="Times New Roman"/>
              </a:rPr>
              <a:t> постепенное упразднение сельской общины</a:t>
            </a:r>
            <a:endParaRPr lang="ru-RU" sz="1800">
              <a:latin typeface="Times New Roman"/>
              <a:ea typeface="Calibri" panose="020F0502020204030204"/>
              <a:cs typeface="Times New Roman"/>
            </a:endParaRPr>
          </a:p>
          <a:p>
            <a:r>
              <a:rPr lang="ru-RU" sz="1800">
                <a:latin typeface="Times New Roman"/>
                <a:cs typeface="Times New Roman"/>
              </a:rPr>
              <a:t> широкое кредитование крестьян</a:t>
            </a:r>
            <a:endParaRPr lang="ru-RU" sz="1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ru-RU" sz="1800">
                <a:latin typeface="Times New Roman"/>
                <a:cs typeface="Times New Roman"/>
              </a:rPr>
              <a:t> скупка помещичьих земель для перепродажи крестьянам</a:t>
            </a:r>
            <a:endParaRPr lang="ru-RU" sz="1800">
              <a:latin typeface="Times New Roman"/>
              <a:ea typeface="Calibri" panose="020F0502020204030204"/>
              <a:cs typeface="Times New Roman"/>
            </a:endParaRPr>
          </a:p>
          <a:p>
            <a:r>
              <a:rPr lang="ru-RU" sz="1800">
                <a:latin typeface="Times New Roman"/>
                <a:cs typeface="Times New Roman"/>
              </a:rPr>
              <a:t> землеустройство, позволяющее оптимизировать крестьянское хозяйство за счёт ликвидации чересполосицы.</a:t>
            </a:r>
            <a:endParaRPr lang="ru-RU" sz="1800">
              <a:latin typeface="Times New Roman"/>
              <a:ea typeface="Calibri" panose="020F050202020403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390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DA713-DBF5-9B5D-6565-758AC57F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latin typeface="Times New Roman"/>
                <a:cs typeface="Times New Roman"/>
              </a:rPr>
              <a:t>Реализация аграрной реформы.</a:t>
            </a:r>
            <a:endParaRPr lang="ru-RU" sz="400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906092-AA4E-B5D1-EC1F-62D6236AE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>
                <a:latin typeface="Times New Roman"/>
                <a:cs typeface="Times New Roman"/>
              </a:rPr>
              <a:t>Ликвидация недовольства населения</a:t>
            </a:r>
            <a:endParaRPr lang="ru-RU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ru-RU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2000">
                <a:latin typeface="Times New Roman"/>
                <a:cs typeface="Times New Roman"/>
              </a:rPr>
              <a:t>Крестьянство было недовольно сложившимся распределением земли, и людей надо было успокоить, чтобы избежать волнений</a:t>
            </a:r>
            <a:endParaRPr lang="ru-RU"/>
          </a:p>
          <a:p>
            <a:pPr marL="0" indent="0">
              <a:buNone/>
            </a:pPr>
            <a:endParaRPr lang="ru-RU" sz="2000">
              <a:latin typeface="Times New Roman"/>
              <a:cs typeface="Times New Rom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669B3F-2CA0-AD9A-7732-8D3E2B33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>
                <a:latin typeface="Times New Roman"/>
                <a:cs typeface="Times New Roman"/>
              </a:rPr>
              <a:t>Обеспечение устойчивого процветания сельского хозяйства России</a:t>
            </a:r>
            <a:endParaRPr lang="ru-RU" sz="20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ru-RU" sz="2000">
              <a:latin typeface="Times New Roman"/>
              <a:ea typeface="Calibri" panose="020F0502020204030204"/>
              <a:cs typeface="Times New Roman"/>
            </a:endParaRPr>
          </a:p>
          <a:p>
            <a:pPr marL="0" indent="0">
              <a:buNone/>
            </a:pPr>
            <a:r>
              <a:rPr lang="ru-RU" sz="2000">
                <a:latin typeface="Times New Roman"/>
                <a:ea typeface="Calibri" panose="020F0502020204030204"/>
                <a:cs typeface="Times New Roman"/>
              </a:rPr>
              <a:t>Первая Мировая война и революция в России  не позволили довести реформы до конца. Страна подошла к началу стремительного аграрного роста как раз накануне Первой мировой войны.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1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человек, стоящий, знак&#10;&#10;Автоматически созданное описание">
            <a:extLst>
              <a:ext uri="{FF2B5EF4-FFF2-40B4-BE49-F238E27FC236}">
                <a16:creationId xmlns:a16="http://schemas.microsoft.com/office/drawing/2014/main" id="{1E949F22-941F-A8CF-6B45-2838358F9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7D9E2-84A3-9BD6-BBAF-8F8C77DE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Положительные стороны аграрной реформы.</a:t>
            </a:r>
            <a:endParaRPr lang="ru-RU" sz="2400"/>
          </a:p>
          <a:p>
            <a:endParaRPr lang="ru-RU" sz="2400">
              <a:ea typeface="Calibri Light"/>
              <a:cs typeface="Calibri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F82C3-772A-EA9C-FE30-CF165180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ru-RU" sz="1700">
                <a:latin typeface="Times New Roman"/>
                <a:cs typeface="Times New Roman"/>
              </a:rPr>
              <a:t>Значительный земельный фонд перешёл  в частные руки.</a:t>
            </a:r>
            <a:endParaRPr lang="ru-RU" sz="170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1700">
                <a:latin typeface="Times New Roman"/>
                <a:cs typeface="Times New Roman"/>
              </a:rPr>
              <a:t>Эффективность возделывания земли повысилась.</a:t>
            </a:r>
            <a:endParaRPr lang="ru-RU" sz="170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1700">
                <a:latin typeface="Times New Roman"/>
                <a:cs typeface="Times New Roman"/>
              </a:rPr>
              <a:t>Много земель стали использоваться по назначению.</a:t>
            </a:r>
            <a:endParaRPr lang="ru-RU" sz="170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1700">
                <a:latin typeface="Times New Roman"/>
                <a:cs typeface="Times New Roman"/>
              </a:rPr>
              <a:t>Началось активное заселение Сибири и Дальнего Востока.</a:t>
            </a:r>
            <a:endParaRPr lang="ru-RU" sz="1700">
              <a:ea typeface="Calibri"/>
              <a:cs typeface="Calibri"/>
            </a:endParaRPr>
          </a:p>
          <a:p>
            <a:endParaRPr lang="ru-RU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173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ECB3-CE48-6191-4306-AD67F955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ru-RU" sz="3600">
                <a:latin typeface="Times New Roman"/>
                <a:cs typeface="Times New Roman"/>
              </a:rPr>
              <a:t>Отрицательные стороны:</a:t>
            </a:r>
            <a:endParaRPr lang="ru-RU" sz="3600"/>
          </a:p>
          <a:p>
            <a:br>
              <a:rPr lang="en-US" sz="3600"/>
            </a:br>
            <a:endParaRPr lang="en-US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7804B-61D6-008A-A0AE-EB44B767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>
                <a:latin typeface="Times New Roman"/>
                <a:cs typeface="Times New Roman"/>
              </a:rPr>
              <a:t>Свободный выход крестьян из общины и скупку помещичьих земель шли вразрез с интересами землевладельцев.</a:t>
            </a:r>
            <a:endParaRPr lang="ru-RU" sz="1800">
              <a:ea typeface="Calibri" panose="020F0502020204030204"/>
              <a:cs typeface="Calibri" panose="020F0502020204030204"/>
            </a:endParaRPr>
          </a:p>
          <a:p>
            <a:r>
              <a:rPr lang="ru-RU" sz="1800" dirty="0">
                <a:latin typeface="Times New Roman"/>
                <a:cs typeface="Times New Roman"/>
              </a:rPr>
              <a:t>Усилилось напряжение в стране, и приблизилась революцию.</a:t>
            </a:r>
            <a:endParaRPr lang="ru-RU" sz="1800" dirty="0"/>
          </a:p>
          <a:p>
            <a:r>
              <a:rPr lang="ru-RU" sz="1800">
                <a:latin typeface="Times New Roman"/>
                <a:cs typeface="Times New Roman"/>
              </a:rPr>
              <a:t>Правительство оказалось не готово к массовому потоку переселенцев на восток.</a:t>
            </a:r>
            <a:endParaRPr lang="ru-RU" sz="1800"/>
          </a:p>
          <a:p>
            <a:endParaRPr lang="ru-RU" sz="1800">
              <a:ea typeface="Calibri"/>
              <a:cs typeface="Calibri"/>
            </a:endParaRPr>
          </a:p>
        </p:txBody>
      </p:sp>
      <p:pic>
        <p:nvPicPr>
          <p:cNvPr id="6" name="Рисунок 6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8AF48C9D-7130-F13D-9CF3-CF48B55A3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323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275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21B0-3E1D-0521-493E-C2F95E88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ru-RU" sz="3300">
                <a:latin typeface="Times New Roman"/>
                <a:cs typeface="Times New Roman"/>
              </a:rPr>
              <a:t>Итоги и результаты аграрной реформы Столыпина.</a:t>
            </a:r>
            <a:endParaRPr lang="ru-RU" sz="3300"/>
          </a:p>
        </p:txBody>
      </p:sp>
      <p:pic>
        <p:nvPicPr>
          <p:cNvPr id="4" name="Рисунок 4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037F4A13-945C-0DE9-8582-6575659AD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96" b="3509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1FFDB91-E71A-DE11-D0C4-6C6DA43C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ru-RU" sz="1800">
                <a:latin typeface="Times New Roman"/>
                <a:cs typeface="Times New Roman"/>
              </a:rPr>
              <a:t>Из общины вышло 2 млн. крестьянских хозяйств.</a:t>
            </a:r>
            <a:endParaRPr lang="ru-RU" sz="1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ru-RU" sz="1800" dirty="0">
                <a:latin typeface="Times New Roman"/>
                <a:cs typeface="Times New Roman"/>
              </a:rPr>
              <a:t>Экспорт хлеба в России вырос на 35%.</a:t>
            </a:r>
            <a:endParaRPr lang="ru-RU" sz="1800" dirty="0"/>
          </a:p>
          <a:p>
            <a:r>
              <a:rPr lang="ru-RU" sz="1800">
                <a:latin typeface="Times New Roman"/>
                <a:cs typeface="Times New Roman"/>
              </a:rPr>
              <a:t>Ежегодные темпы роста в России достигли 8,8% - первое место в мире.</a:t>
            </a:r>
            <a:endParaRPr lang="ru-RU" sz="1800"/>
          </a:p>
          <a:p>
            <a:r>
              <a:rPr lang="ru-RU" sz="1800">
                <a:latin typeface="Times New Roman"/>
                <a:cs typeface="Times New Roman"/>
              </a:rPr>
              <a:t>Закупки крестьянам сельскохозяйственных машин выросли на 350%.</a:t>
            </a:r>
            <a:endParaRPr lang="ru-RU" sz="1800"/>
          </a:p>
          <a:p>
            <a:endParaRPr lang="ru-RU" sz="1800"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7108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10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Аграрная реформа П.А. Столыпина. </vt:lpstr>
      <vt:lpstr>Петр Аркадьевич Столыпин</vt:lpstr>
      <vt:lpstr>Причины реформы.</vt:lpstr>
      <vt:lpstr>Цели</vt:lpstr>
      <vt:lpstr>Сущность.</vt:lpstr>
      <vt:lpstr>Реализация аграрной реформы.</vt:lpstr>
      <vt:lpstr>Положительные стороны аграрной реформы. </vt:lpstr>
      <vt:lpstr>Отрицательные стороны:  </vt:lpstr>
      <vt:lpstr>Итоги и результаты аграрной реформы Столыпина.</vt:lpstr>
      <vt:lpstr>заключение.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48</cp:revision>
  <dcterms:created xsi:type="dcterms:W3CDTF">2023-06-04T11:19:48Z</dcterms:created>
  <dcterms:modified xsi:type="dcterms:W3CDTF">2023-06-04T12:36:38Z</dcterms:modified>
</cp:coreProperties>
</file>