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s://ru.wikipedia.org/wiki/Apache_Jakarta_Project" TargetMode="External"/><Relationship Id="rId8" Type="http://schemas.openxmlformats.org/officeDocument/2006/relationships/hyperlink" Target="https://ru.wikipedia.org/wiki/Apache_Maven#cite_note-4" TargetMode="External"/><Relationship Id="rId7" Type="http://schemas.openxmlformats.org/officeDocument/2006/relationships/hyperlink" Target="https://ru.wikipedia.org/wiki/XML" TargetMode="External"/><Relationship Id="rId6" Type="http://schemas.openxmlformats.org/officeDocument/2006/relationships/hyperlink" Target="https://en.wikipedia.org/wiki/Project_Object_Model" TargetMode="External"/><Relationship Id="rId5" Type="http://schemas.openxmlformats.org/officeDocument/2006/relationships/hyperlink" Target="https://ru.wikipedia.org/wiki/%D0%90%D0%BD%D0%B3%D0%BB%D0%B8%D0%B9%D1%81%D0%BA%D0%B8%D0%B9_%D1%8F%D0%B7%D1%8B%D0%BA" TargetMode="External"/><Relationship Id="rId4" Type="http://schemas.openxmlformats.org/officeDocument/2006/relationships/hyperlink" Target="https://ru.wikipedia.org/w/index.php?title=POM_(%D1%8F%D0%B7%D1%8B%D0%BA_%D0%BA%D0%BE%D0%BD%D1%84%D0%B8%D0%B3%D1%83%D1%80%D0%B0%D1%86%D0%B8%D0%B8_%D0%BF%D1%80%D0%BE%D0%B5%D0%BA%D1%82%D0%BE%D0%B2)&amp;action=edit&amp;redlink=1" TargetMode="External"/><Relationship Id="rId3" Type="http://schemas.openxmlformats.org/officeDocument/2006/relationships/hyperlink" Target="https://ru.wikipedia.org/wiki/%D0%90%D0%B2%D1%82%D0%BE%D0%BC%D0%B0%D1%82%D0%B8%D0%B7%D0%B0%D1%86%D0%B8%D1%8F_%D1%81%D0%B1%D0%BE%D1%80%D0%BA%D0%B8" TargetMode="External"/><Relationship Id="rId2" Type="http://schemas.openxmlformats.org/officeDocument/2006/relationships/hyperlink" Target="https://ru.wikipedia.org/wiki/%D0%A4%D1%80%D0%B5%D0%B9%D0%BC%D0%B2%D0%BE%D1%80%D0%BA" TargetMode="Externa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ru.wikipedia.org/wiki/%D0%92%D0%B5%D0%B1-%D0%BF%D1%80%D0%B8%D0%BB%D0%BE%D0%B6%D0%B5%D0%BD%D0%B8%D0%B5" TargetMode="Externa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n arrow on a line map"/>
          <p:cNvPicPr>
            <a:picLocks noChangeAspect="1"/>
          </p:cNvPicPr>
          <p:nvPr/>
        </p:nvPicPr>
        <p:blipFill rotWithShape="1">
          <a:blip r:embed="rId1"/>
          <a:srcRect r="574" b="-5"/>
          <a:stretch>
            <a:fillRect/>
          </a:stretch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5400" y="1709420"/>
            <a:ext cx="4429760" cy="2528570"/>
          </a:xfrm>
        </p:spPr>
        <p:txBody>
          <a:bodyPr anchor="b">
            <a:normAutofit/>
          </a:bodyPr>
          <a:lstStyle/>
          <a:p>
            <a:pPr algn="ctr"/>
            <a:r>
              <a:rPr lang="ru-RU" sz="2400">
                <a:solidFill>
                  <a:schemeClr val="tx2"/>
                </a:solidFill>
                <a:latin typeface="Malgun Gothic" panose="020B0503020000020004" charset="-127"/>
                <a:ea typeface="Malgun Gothic" panose="020B0503020000020004" charset="-127"/>
              </a:rPr>
              <a:t>Проект по автомацизации тестов для </a:t>
            </a:r>
            <a:r>
              <a:rPr lang="en-GB" sz="2400">
                <a:solidFill>
                  <a:schemeClr val="tx2"/>
                </a:solidFill>
                <a:latin typeface="Malgun Gothic" panose="020B0503020000020004" charset="-127"/>
                <a:ea typeface="Malgun Gothic" panose="020B0503020000020004" charset="-127"/>
              </a:rPr>
              <a:t>MoishoP.by</a:t>
            </a:r>
            <a:r>
              <a:rPr lang="en-US" sz="2400">
                <a:solidFill>
                  <a:schemeClr val="tx2"/>
                </a:solidFill>
                <a:latin typeface="Malgun Gothic" panose="020B0503020000020004" charset="-127"/>
                <a:ea typeface="Malgun Gothic" panose="020B0503020000020004" charset="-127"/>
              </a:rPr>
              <a:t> </a:t>
            </a:r>
            <a:r>
              <a:rPr lang="en-US" sz="2400">
                <a:solidFill>
                  <a:schemeClr val="tx2"/>
                </a:solidFill>
                <a:ea typeface="Meiryo"/>
              </a:rPr>
              <a:t>       </a:t>
            </a:r>
            <a:r>
              <a:rPr lang="en-US" sz="2400" dirty="0">
                <a:solidFill>
                  <a:schemeClr val="tx2"/>
                </a:solidFill>
                <a:ea typeface="Meiryo"/>
              </a:rPr>
              <a:t>    </a:t>
            </a:r>
            <a:endParaRPr lang="en-US" sz="2400" dirty="0">
              <a:solidFill>
                <a:schemeClr val="tx2"/>
              </a:solidFill>
              <a:ea typeface="Meiry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r>
              <a:rPr lang="en-US" sz="1200">
                <a:solidFill>
                  <a:schemeClr val="tx2"/>
                </a:solidFill>
                <a:latin typeface="Microsoft YaHei UI" panose="020B0503020204020204" charset="-122"/>
                <a:ea typeface="Microsoft YaHei UI" panose="020B0503020204020204" charset="-122"/>
              </a:rPr>
              <a:t>Разработал: Павел (group QA-08</a:t>
            </a:r>
            <a:r>
              <a:rPr lang="en-US" sz="1200">
                <a:solidFill>
                  <a:schemeClr val="tx2"/>
                </a:solidFill>
                <a:ea typeface="Meiryo"/>
              </a:rPr>
              <a:t>) </a:t>
            </a:r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24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5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632" y="3156007"/>
            <a:ext cx="3488814" cy="1645932"/>
          </a:xfrm>
          <a:prstGeom prst="rect">
            <a:avLst/>
          </a:prstGeom>
        </p:spPr>
      </p:pic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885" y="1818005"/>
            <a:ext cx="6754495" cy="1459865"/>
          </a:xfrm>
        </p:spPr>
        <p:txBody>
          <a:bodyPr anchor="b">
            <a:noAutofit/>
          </a:bodyPr>
          <a:lstStyle/>
          <a:p>
            <a:r>
              <a:rPr lang="en-US" sz="2000" b="0">
                <a:solidFill>
                  <a:schemeClr val="accent3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+mj-lt"/>
              </a:rPr>
              <a:t>ООО “МойМагазинБел” является учредителем сети магазинов “МОЙ”.</a:t>
            </a:r>
            <a:endParaRPr lang="en-US" sz="2000">
              <a:solidFill>
                <a:schemeClr val="accent3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4794637" y="3160624"/>
            <a:ext cx="6754446" cy="2860499"/>
          </a:xfrm>
        </p:spPr>
        <p:txBody>
          <a:bodyPr vert="horz" lIns="109728" tIns="109728" rIns="109728" bIns="91440" rtlCol="0" anchor="t">
            <a:noAutofit/>
          </a:bodyPr>
          <a:lstStyle/>
          <a:p>
            <a:pPr algn="just"/>
            <a:r>
              <a:rPr lang="en-US" sz="1600" b="0">
                <a:solidFill>
                  <a:schemeClr val="accent4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+mn-lt"/>
              </a:rPr>
              <a:t>Мы специализируемся на розничной торговле эффективной бытовой химией, уходовой косметикой, средствами гигиены, товарами для дома, детскими товарами.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 algn="just"/>
            <a:r>
              <a:rPr lang="en-US" sz="1600" b="0">
                <a:solidFill>
                  <a:schemeClr val="accent4">
                    <a:lumMod val="7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+mn-lt"/>
              </a:rPr>
              <a:t>Молодые мамы, домохозяйки, офисные сотрудники, занятые бизнесмены, клининговые компании, владельцы загородных домов, усадеб, дачных участков – наши постоянные клиенты.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endParaRPr lang="en-US" dirty="0">
              <a:solidFill>
                <a:srgbClr val="BEC3DE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</a:ln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667953"/>
            <a:ext cx="7495161" cy="5446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88" y="1191873"/>
            <a:ext cx="6007691" cy="432830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3300" b="0" cap="all">
                <a:solidFill>
                  <a:srgbClr val="0070C0"/>
                </a:solidFill>
                <a:latin typeface="Malgun Gothic" panose="020B0503020000020004" charset="-127"/>
                <a:ea typeface="Malgun Gothic" panose="020B0503020000020004" charset="-127"/>
              </a:rPr>
              <a:t>В данном проекте реализованы тесты для "главное меню" и "корзина", проект выполнен с применением Page Objects Pattern</a:t>
            </a:r>
            <a:endParaRPr lang="en-US" sz="3300" b="0" cap="all">
              <a:solidFill>
                <a:srgbClr val="0070C0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95161" y="667952"/>
            <a:ext cx="4696840" cy="54462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5852" y="729055"/>
            <a:ext cx="4561964" cy="5309657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r>
              <a:rPr lang="en-US" sz="1100" b="1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  <a:cs typeface="+mn-lt"/>
              </a:rPr>
              <a:t>Page Object</a:t>
            </a:r>
            <a:r>
              <a:rPr lang="en-US" sz="11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  <a:cs typeface="+mn-lt"/>
              </a:rPr>
              <a:t> – это шаблон проектирования, который широко используется в автоматизированном тестировании и позволяет разделять логику выполнения тестов от их реализации. Page Object как бы моделирует страницы тестируемого приложения в качестве объектов в коде. В результате его использования у вас получатся отдельные классы, отвечающие за работу с HTML каждой конкретной веб-страницы. Такой подход значительно уменьшает объем повторяющегося кода, потому что одни и те же объекты страниц можно использовать в различных тестах. Основное преимущество Page Object заключается в том, что в случае изменения пользовательского интерфейса, можно выполнить исправление только в одном месте, а не исправлять каждый тест, в котором этот интерфейс используется.</a:t>
            </a:r>
            <a:endParaRPr lang="en-US" sz="11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9821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5" y="66795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5" y="60502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38768" y="-1"/>
            <a:ext cx="11153231" cy="30584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784" y="3008978"/>
            <a:ext cx="9919296" cy="122085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sz="3110" b="0">
                <a:solidFill>
                  <a:schemeClr val="bg2"/>
                </a:solidFill>
                <a:latin typeface="Malgun Gothic" panose="020B0503020000020004" charset="-127"/>
                <a:ea typeface="Malgun Gothic" panose="020B0503020000020004" charset="-127"/>
                <a:cs typeface="+mj-lt"/>
              </a:rPr>
              <a:t>Проект построен при помощи Apache Maven</a:t>
            </a:r>
            <a:endParaRPr lang="en-US" sz="3110">
              <a:solidFill>
                <a:schemeClr val="bg2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2739" y="459030"/>
            <a:ext cx="8400122" cy="22680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9784" y="4439237"/>
            <a:ext cx="9841158" cy="1689177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t" anchorCtr="0" forceAA="0" compatLnSpc="1">
            <a:normAutofit lnSpcReduction="10000"/>
          </a:bodyPr>
          <a:lstStyle/>
          <a:p>
            <a:pPr defTabSz="9144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400" spc="150" dirty="0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  <a:p>
            <a:pPr defTabSz="91440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Apache Maven</a:t>
            </a:r>
            <a:r>
              <a: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 — 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hlinkClick r:id="rId2"/>
              </a:rPr>
              <a:t>фреймворк</a:t>
            </a:r>
            <a:r>
              <a: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 для 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hlinkClick r:id="rId3"/>
              </a:rPr>
              <a:t>автоматизации сборки</a:t>
            </a:r>
            <a:r>
              <a: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 проектов на основе описания их структуры в файлах на языке 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hlinkClick r:id="rId4"/>
              </a:rPr>
              <a:t>POM</a:t>
            </a:r>
            <a:r>
              <a: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 (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hlinkClick r:id="rId5"/>
              </a:rPr>
              <a:t>англ.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 </a:t>
            </a:r>
            <a:r>
              <a:rPr lang="en-US" sz="1400" i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hlinkClick r:id="rId6"/>
              </a:rPr>
              <a:t>Project Object Model</a:t>
            </a:r>
            <a:r>
              <a: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), являющемся подмножеством 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hlinkClick r:id="rId7"/>
              </a:rPr>
              <a:t>XML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hlinkClick r:id="rId8"/>
              </a:rPr>
              <a:t>[4]</a:t>
            </a:r>
            <a:r>
              <a: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. Проект Maven издаётся сообществом Apache Software Foundation, где формально является частью 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hlinkClick r:id="rId9"/>
              </a:rPr>
              <a:t>Jakarta Project</a:t>
            </a:r>
            <a:r>
              <a: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.</a:t>
            </a:r>
            <a:endParaRPr lang="en-US" sz="1400" spc="15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9687" y="1976158"/>
            <a:ext cx="7079875" cy="38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 dirty="0">
              <a:ea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, ic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646" y="2488271"/>
            <a:ext cx="3328786" cy="1852627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739" y="576568"/>
            <a:ext cx="6627226" cy="995821"/>
          </a:xfrm>
        </p:spPr>
        <p:txBody>
          <a:bodyPr anchor="t">
            <a:normAutofit/>
          </a:bodyPr>
          <a:lstStyle/>
          <a:p>
            <a:r>
              <a:rPr lang="en-US">
                <a:latin typeface="Malgun Gothic" panose="020B0503020000020004" charset="-127"/>
                <a:ea typeface="Malgun Gothic" panose="020B0503020000020004" charset="-127"/>
              </a:rPr>
              <a:t>Основные инструменты для автоматизированного тестирования:</a:t>
            </a:r>
            <a:endParaRPr 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35606" y="4208929"/>
            <a:ext cx="7012640" cy="15684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</a:rPr>
              <a:t>Selenium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+mn-lt"/>
              </a:rPr>
              <a:t> WebDriver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+mn-lt"/>
              </a:rPr>
              <a:t> — это инструмент для автоматизации действий веб-браузера. В большинстве случаев используется для тестирования 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+mn-lt"/>
                <a:hlinkClick r:id="rId2"/>
              </a:rPr>
              <a:t>Web-приложений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+mn-lt"/>
              </a:rPr>
              <a:t>, но этим не ограничивается. В частности, он может быть использован для решения рутинных задач администрирования сайта или регулярного получения 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+mn-lt"/>
              </a:rPr>
              <a:t>данных из различных источников (сайтов).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2808" y="1539128"/>
            <a:ext cx="6900579" cy="2938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+mn-lt"/>
              </a:rPr>
              <a:t>TestNG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+mn-lt"/>
              </a:rPr>
              <a:t> – это фреймворк для тестирования, написанный на Java, он взял много чего с JUnit и NUnit, но он не только унаследовался от существующей функциональности Junit, а также внедрил новые инновационные функции, которые делают его мощным, простым в использовании.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+mn-lt"/>
              </a:rPr>
              <a:t>TestNG предназначен для: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+mn-lt"/>
              </a:rPr>
              <a:t>• unit тестирования;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+mn-lt"/>
              </a:rPr>
              <a:t>• функционального тестирования;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+mn-lt"/>
              </a:rPr>
              <a:t>• интеграционного тестирование и т.д.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 algn="l">
              <a:spcAft>
                <a:spcPts val="600"/>
              </a:spcAft>
            </a:pPr>
            <a:endParaRPr lang="en-US" sz="1600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5" descr="A picture containing text, clip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584" y="1795001"/>
            <a:ext cx="3691130" cy="170052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642" y="153647"/>
            <a:ext cx="6399212" cy="1162801"/>
          </a:xfrm>
        </p:spPr>
        <p:txBody>
          <a:bodyPr>
            <a:normAutofit fontScale="90000"/>
          </a:bodyPr>
          <a:lstStyle/>
          <a:p>
            <a:r>
              <a:rPr lang="en-US" sz="24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  <a:cs typeface="+mj-lt"/>
              </a:rPr>
              <a:t>Для репортинга применен фреймворк Allure:</a:t>
            </a:r>
            <a:r>
              <a:rPr lang="en-US" dirty="0">
                <a:ea typeface="+mj-lt"/>
                <a:cs typeface="+mj-lt"/>
              </a:rPr>
              <a:t>   </a:t>
            </a:r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6670" y="1940119"/>
            <a:ext cx="6172413" cy="3029446"/>
          </a:xfrm>
        </p:spPr>
        <p:txBody>
          <a:bodyPr>
            <a:normAutofit fontScale="92500" lnSpcReduction="20000"/>
          </a:bodyPr>
          <a:lstStyle/>
          <a:p>
            <a:r>
              <a:rPr lang="en-US" b="0">
                <a:solidFill>
                  <a:schemeClr val="accent6">
                    <a:lumMod val="50000"/>
                  </a:schemeClr>
                </a:solidFill>
                <a:latin typeface="Malgun Gothic" panose="020B0503020000020004" charset="-127"/>
                <a:ea typeface="Malgun Gothic" panose="020B0503020000020004" charset="-127"/>
                <a:cs typeface="+mn-lt"/>
              </a:rPr>
              <a:t>Allure Framework-это гибкий легкий многоязычный инструмент отчета о тестировании, который не только показывает очень краткое представление того, что было протестировано в аккуратной форме веб-отчета, но и позволяет всем участникам процесса разработки извлекать максимум полезной информации из повседневного выполнения тестов.</a:t>
            </a:r>
            <a:r>
              <a:rPr lang="en-US" dirty="0">
                <a:latin typeface="Malgun Gothic" panose="020B0503020000020004" charset="-127"/>
                <a:ea typeface="Malgun Gothic" panose="020B0503020000020004" charset="-127"/>
              </a:rPr>
              <a:t> </a:t>
            </a:r>
            <a:r>
              <a:rPr lang="en-US" dirty="0">
                <a:ea typeface="Meiryo"/>
              </a:rPr>
              <a:t>                   </a:t>
            </a:r>
            <a:endParaRPr lang="en-US" dirty="0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48518" y="5844989"/>
            <a:ext cx="69790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endParaRPr lang="en-US" dirty="0">
              <a:ea typeface="Meiry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</a:ln>
        </p:spPr>
      </p:sp>
      <p:sp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, text, application&#10;&#10;Description automatically generated"/>
          <p:cNvPicPr>
            <a:picLocks noChangeAspect="1"/>
          </p:cNvPicPr>
          <p:nvPr/>
        </p:nvPicPr>
        <p:blipFill rotWithShape="1">
          <a:blip r:embed="rId1"/>
          <a:srcRect r="28027" b="1"/>
          <a:stretch>
            <a:fillRect/>
          </a:stretch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23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73503" y="1709530"/>
            <a:ext cx="3754671" cy="2528515"/>
          </a:xfrm>
          <a:prstGeom prst="rect">
            <a:avLst/>
          </a:prstGeom>
        </p:spPr>
        <p:txBody>
          <a:bodyPr rot="0" spcFirstLastPara="0" vertOverflow="overflow" horzOverflow="overflow" vert="horz" lIns="109728" tIns="109728" rIns="109728" bIns="91440" numCol="1" spcCol="0" rtlCol="0" fromWordArt="0" anchor="b" anchorCtr="0" forceAA="0" compatLnSpc="1">
            <a:normAutofit/>
          </a:bodyPr>
          <a:lstStyle/>
          <a:p>
            <a:pPr defTabSz="91440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cap="all" spc="150">
                <a:solidFill>
                  <a:schemeClr val="tx2"/>
                </a:solidFill>
                <a:latin typeface="Malgun Gothic" panose="020B0503020000020004" charset="-127"/>
                <a:ea typeface="Malgun Gothic" panose="020B0503020000020004" charset="-127"/>
                <a:cs typeface="+mj-cs"/>
              </a:rPr>
              <a:t>Allure репорт для проекта moishop.com</a:t>
            </a:r>
            <a:endParaRPr lang="en-US" sz="3300" cap="all" spc="150">
              <a:solidFill>
                <a:schemeClr val="tx2"/>
              </a:solidFill>
              <a:latin typeface="Malgun Gothic" panose="020B0503020000020004" charset="-127"/>
              <a:ea typeface="Malgun Gothic" panose="020B0503020000020004" charset="-127"/>
              <a:cs typeface="+mj-cs"/>
            </a:endParaRPr>
          </a:p>
        </p:txBody>
      </p:sp>
      <p:sp>
        <p:nvSpPr>
          <p:cNvPr id="27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</a:ln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667953"/>
            <a:ext cx="7495161" cy="544629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59" y="1191873"/>
            <a:ext cx="6635220" cy="4328306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l"/>
            <a:r>
              <a:rPr lang="en-US" sz="3200" b="0" cap="all">
                <a:latin typeface="Malgun Gothic" panose="020B0503020000020004" charset="-127"/>
                <a:ea typeface="Malgun Gothic" panose="020B0503020000020004" charset="-127"/>
              </a:rPr>
              <a:t>Так же на данном проекте применена </a:t>
            </a:r>
            <a:r>
              <a:rPr lang="en-US" sz="3200" cap="all">
                <a:latin typeface="Malgun Gothic" panose="020B0503020000020004" charset="-127"/>
                <a:ea typeface="Malgun Gothic" panose="020B0503020000020004" charset="-127"/>
                <a:cs typeface="+mj-lt"/>
              </a:rPr>
              <a:t>Continuous Integration</a:t>
            </a:r>
            <a:endParaRPr lang="en-US" sz="3200" b="0" cap="all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95161" y="667952"/>
            <a:ext cx="4696840" cy="54462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5852" y="818700"/>
            <a:ext cx="4472318" cy="5029511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l">
              <a:lnSpc>
                <a:spcPct val="140000"/>
              </a:lnSpc>
              <a:spcBef>
                <a:spcPts val="930"/>
              </a:spcBef>
            </a:pPr>
            <a:r>
              <a:rPr lang="en-US" sz="12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Непрерывная интеграция (CI, англ. Continuous Integration) — практика разработки программного обеспечения, которая заключается в постоянном слиянии рабочих копий в общую основную ветвь разработки (до нескольких раз в день) и выполнении частых автоматизированных сборок проекта для скорейшего выявления потенциальных дефектов и решения интеграционных проблем. Пример:</a:t>
            </a:r>
            <a:endParaRPr lang="en-US" sz="12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 algn="l">
              <a:lnSpc>
                <a:spcPct val="140000"/>
              </a:lnSpc>
              <a:spcBef>
                <a:spcPts val="930"/>
              </a:spcBef>
            </a:pPr>
            <a:r>
              <a:rPr lang="en-US" sz="12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Сборка продукта</a:t>
            </a:r>
            <a:endParaRPr lang="en-US" sz="12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 algn="l">
              <a:lnSpc>
                <a:spcPct val="140000"/>
              </a:lnSpc>
              <a:spcBef>
                <a:spcPts val="930"/>
              </a:spcBef>
            </a:pPr>
            <a:r>
              <a:rPr lang="en-US" sz="12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Запуск юнит-тестов</a:t>
            </a:r>
            <a:endParaRPr lang="en-US" sz="12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 algn="l">
              <a:lnSpc>
                <a:spcPct val="140000"/>
              </a:lnSpc>
              <a:spcBef>
                <a:spcPts val="930"/>
              </a:spcBef>
            </a:pPr>
            <a:r>
              <a:rPr lang="en-US" sz="12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Запуск integration/UI тестов</a:t>
            </a:r>
            <a:endParaRPr lang="en-US" sz="12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 algn="l">
              <a:lnSpc>
                <a:spcPct val="140000"/>
              </a:lnSpc>
              <a:spcBef>
                <a:spcPts val="930"/>
              </a:spcBef>
            </a:pPr>
            <a:r>
              <a:rPr lang="en-US" sz="12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Генерация репорта</a:t>
            </a:r>
            <a:endParaRPr lang="en-US" sz="12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 algn="l">
              <a:lnSpc>
                <a:spcPct val="140000"/>
              </a:lnSpc>
              <a:spcBef>
                <a:spcPts val="930"/>
              </a:spcBef>
            </a:pPr>
            <a:r>
              <a:rPr lang="en-US" sz="12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Отсылка результатов в мессенджере/имейле</a:t>
            </a:r>
            <a:endParaRPr lang="en-US" sz="12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  <a:p>
            <a:pPr algn="l">
              <a:lnSpc>
                <a:spcPct val="140000"/>
              </a:lnSpc>
              <a:spcBef>
                <a:spcPts val="930"/>
              </a:spcBef>
            </a:pPr>
            <a:endParaRPr lang="en-US" sz="800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49821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5" y="66795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5" y="60502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</a:ln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600" b="0" cap="all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</a:rPr>
              <a:t>Для реализации Continuous Integration использовал CircleCI</a:t>
            </a:r>
            <a:endParaRPr lang="en-US" sz="2600" b="0" cap="all">
              <a:solidFill>
                <a:schemeClr val="bg1"/>
              </a:solidFill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102" y="780926"/>
            <a:ext cx="4704283" cy="2399184"/>
          </a:xfrm>
          <a:prstGeom prst="rect">
            <a:avLst/>
          </a:prstGeom>
        </p:spPr>
      </p:pic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649423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872" y="1215575"/>
            <a:ext cx="4776495" cy="15362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4E8E2"/>
      </a:lt2>
      <a:accent1>
        <a:srgbClr val="B894C9"/>
      </a:accent1>
      <a:accent2>
        <a:srgbClr val="8E7CBD"/>
      </a:accent2>
      <a:accent3>
        <a:srgbClr val="949BC9"/>
      </a:accent3>
      <a:accent4>
        <a:srgbClr val="7CA0BD"/>
      </a:accent4>
      <a:accent5>
        <a:srgbClr val="80ACAD"/>
      </a:accent5>
      <a:accent6>
        <a:srgbClr val="73AF97"/>
      </a:accent6>
      <a:hlink>
        <a:srgbClr val="678E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3440</Words>
  <Application>WPS Presentation</Application>
  <PresentationFormat>Widescreen</PresentationFormat>
  <Paragraphs>47</Paragraphs>
  <Slides>9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Corbel</vt:lpstr>
      <vt:lpstr>Malgun Gothic</vt:lpstr>
      <vt:lpstr>Meiryo</vt:lpstr>
      <vt:lpstr>Segoe Print</vt:lpstr>
      <vt:lpstr>Microsoft YaHei UI</vt:lpstr>
      <vt:lpstr>Microsoft YaHei</vt:lpstr>
      <vt:lpstr>Arial Unicode MS</vt:lpstr>
      <vt:lpstr>Calibri</vt:lpstr>
      <vt:lpstr>ShojiVTI</vt:lpstr>
      <vt:lpstr>Проект по автомацизации тестов для Moisho.by            </vt:lpstr>
      <vt:lpstr>ООО “МойМагазинБел” является учредителем сети магазинов “МОЙ”.</vt:lpstr>
      <vt:lpstr>В данном проекте реализованы тесты для "главное меню" и "корзина", проект выполнен с применением Page Objects Pattern</vt:lpstr>
      <vt:lpstr>Проект построен при помощи Apache Maven</vt:lpstr>
      <vt:lpstr>PowerPoint 演示文稿</vt:lpstr>
      <vt:lpstr>Для репортинга применен фреймворк Allure:   </vt:lpstr>
      <vt:lpstr>PowerPoint 演示文稿</vt:lpstr>
      <vt:lpstr>Так же на данном проекте применена Continuous Integration</vt:lpstr>
      <vt:lpstr>Для реализации Continuous Integration использовал CircleCI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dkwr2</cp:lastModifiedBy>
  <cp:revision>302</cp:revision>
  <dcterms:created xsi:type="dcterms:W3CDTF">2021-03-14T09:52:00Z</dcterms:created>
  <dcterms:modified xsi:type="dcterms:W3CDTF">2021-03-21T13:53:57Z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</Properties>
</file>