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75" r:id="rId5"/>
    <p:sldId id="259" r:id="rId6"/>
    <p:sldId id="260" r:id="rId7"/>
    <p:sldId id="276" r:id="rId8"/>
    <p:sldId id="261" r:id="rId9"/>
    <p:sldId id="262" r:id="rId10"/>
    <p:sldId id="277" r:id="rId11"/>
    <p:sldId id="263" r:id="rId12"/>
    <p:sldId id="264" r:id="rId13"/>
    <p:sldId id="265" r:id="rId14"/>
    <p:sldId id="266" r:id="rId15"/>
    <p:sldId id="274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3/30/2023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3/30/2023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3/30/2023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DDoS</a:t>
            </a:r>
            <a:r>
              <a:rPr lang="en-US" dirty="0" smtClean="0"/>
              <a:t> attacks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 smtClean="0"/>
              <a:t>Павел Йорданов 2001321041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629dc71cee807c501fe41039_HTTP flood attack in action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000" y="1896269"/>
            <a:ext cx="7620000" cy="36957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flood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>
              <a:buNone/>
            </a:pPr>
            <a:r>
              <a:rPr lang="ru-RU" sz="2400" dirty="0" smtClean="0"/>
              <a:t>Протоколните атаки</a:t>
            </a:r>
            <a:r>
              <a:rPr lang="en-US" sz="2400" dirty="0" smtClean="0"/>
              <a:t> </a:t>
            </a:r>
            <a:r>
              <a:rPr lang="ru-RU" sz="2400" dirty="0" smtClean="0"/>
              <a:t>причиняват </a:t>
            </a:r>
            <a:r>
              <a:rPr lang="ru-RU" sz="2400" dirty="0" smtClean="0"/>
              <a:t>прекъсване на услугата чрез прекомерно потребление на сървърни ресурси и/или ресурси на мрежово оборудване </a:t>
            </a:r>
            <a:r>
              <a:rPr lang="ru-RU" sz="2400" dirty="0" smtClean="0"/>
              <a:t>като</a:t>
            </a:r>
            <a:r>
              <a:rPr lang="en-US" sz="2400" dirty="0" smtClean="0"/>
              <a:t> Firewalls</a:t>
            </a:r>
            <a:r>
              <a:rPr lang="ru-RU" sz="2400" dirty="0" smtClean="0"/>
              <a:t> и </a:t>
            </a:r>
            <a:r>
              <a:rPr lang="en-US" sz="2400" dirty="0" smtClean="0"/>
              <a:t>Load balancers</a:t>
            </a:r>
            <a:r>
              <a:rPr lang="ru-RU" sz="2400" dirty="0" smtClean="0"/>
              <a:t>.</a:t>
            </a:r>
            <a:endParaRPr lang="ru-RU" sz="2400" dirty="0" smtClean="0"/>
          </a:p>
          <a:p>
            <a:pPr marL="0">
              <a:buNone/>
            </a:pPr>
            <a:r>
              <a:rPr lang="ru-RU" sz="2400" dirty="0" smtClean="0"/>
              <a:t>Протоколните атаки използват слабости в слой 3 и слой 4 на </a:t>
            </a:r>
            <a:r>
              <a:rPr lang="ru-RU" sz="2400" dirty="0" smtClean="0"/>
              <a:t>протоколния стек, </a:t>
            </a:r>
            <a:r>
              <a:rPr lang="ru-RU" sz="2400" dirty="0" smtClean="0"/>
              <a:t>за да направят целта недостъпна.</a:t>
            </a:r>
            <a:endParaRPr lang="ru-RU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 smtClean="0"/>
              <a:t>Протоколни атаки</a:t>
            </a:r>
            <a:r>
              <a:rPr lang="bg-BG" b="1" dirty="0" smtClean="0"/>
              <a:t/>
            </a:r>
            <a:br>
              <a:rPr lang="bg-BG" b="1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>
              <a:buNone/>
            </a:pPr>
            <a:r>
              <a:rPr lang="bg-BG" sz="2200" dirty="0" smtClean="0"/>
              <a:t>SYN flood атаките работят, като използват процеса на ръкостискане на TCP връзка</a:t>
            </a:r>
            <a:r>
              <a:rPr lang="bg-BG" sz="2200" dirty="0" smtClean="0"/>
              <a:t>. Ето </a:t>
            </a:r>
            <a:r>
              <a:rPr lang="bg-BG" sz="2200" dirty="0" smtClean="0"/>
              <a:t>как работи: </a:t>
            </a:r>
            <a:endParaRPr lang="bg-BG" sz="2200" dirty="0" smtClean="0"/>
          </a:p>
          <a:p>
            <a:pPr marL="0">
              <a:buNone/>
            </a:pPr>
            <a:r>
              <a:rPr lang="bg-BG" sz="2200" dirty="0" smtClean="0"/>
              <a:t>Нападателят </a:t>
            </a:r>
            <a:r>
              <a:rPr lang="bg-BG" sz="2200" dirty="0" smtClean="0"/>
              <a:t>изпраща голям обем SYN пакети към целевия сървър, често с подправени IP адреси. След това сървърът отговаря на всяка една от заявките за връзка и оставя отворен порт, готов да </a:t>
            </a:r>
            <a:r>
              <a:rPr lang="bg-BG" sz="2200" dirty="0" smtClean="0"/>
              <a:t>получи </a:t>
            </a:r>
            <a:r>
              <a:rPr lang="bg-BG" sz="2200" dirty="0" smtClean="0"/>
              <a:t>отговора. Докато сървърът </a:t>
            </a:r>
            <a:r>
              <a:rPr lang="bg-BG" sz="2200" dirty="0" smtClean="0"/>
              <a:t>чака </a:t>
            </a:r>
            <a:r>
              <a:rPr lang="bg-BG" sz="2200" dirty="0" smtClean="0"/>
              <a:t>последния ACK </a:t>
            </a:r>
            <a:r>
              <a:rPr lang="bg-BG" sz="2200" dirty="0" smtClean="0"/>
              <a:t>пакет, </a:t>
            </a:r>
            <a:r>
              <a:rPr lang="bg-BG" sz="2200" dirty="0" smtClean="0"/>
              <a:t>който </a:t>
            </a:r>
            <a:r>
              <a:rPr lang="bg-BG" sz="2200" dirty="0" smtClean="0"/>
              <a:t>никога </a:t>
            </a:r>
            <a:r>
              <a:rPr lang="bg-BG" sz="2200" dirty="0" smtClean="0"/>
              <a:t>не пристига</a:t>
            </a:r>
            <a:r>
              <a:rPr lang="bg-BG" sz="2200" dirty="0" smtClean="0"/>
              <a:t>,</a:t>
            </a:r>
          </a:p>
          <a:p>
            <a:pPr marL="0">
              <a:buNone/>
            </a:pPr>
            <a:r>
              <a:rPr lang="bg-BG" sz="2200" dirty="0" smtClean="0"/>
              <a:t>нападателят продължава</a:t>
            </a:r>
          </a:p>
          <a:p>
            <a:pPr marL="0">
              <a:buNone/>
            </a:pPr>
            <a:r>
              <a:rPr lang="bg-BG" sz="2200" dirty="0" smtClean="0"/>
              <a:t>да </a:t>
            </a:r>
            <a:r>
              <a:rPr lang="bg-BG" sz="2200" dirty="0" smtClean="0"/>
              <a:t>изпраща още </a:t>
            </a:r>
            <a:r>
              <a:rPr lang="bg-BG" sz="2200" dirty="0" smtClean="0"/>
              <a:t>SYN </a:t>
            </a:r>
          </a:p>
          <a:p>
            <a:pPr marL="0">
              <a:buNone/>
            </a:pPr>
            <a:r>
              <a:rPr lang="bg-BG" sz="2200" dirty="0" smtClean="0"/>
              <a:t>пакети</a:t>
            </a:r>
            <a:r>
              <a:rPr lang="en-US" sz="2200" dirty="0" smtClean="0"/>
              <a:t>,</a:t>
            </a:r>
            <a:r>
              <a:rPr lang="bg-BG" sz="2200" dirty="0" smtClean="0"/>
              <a:t> </a:t>
            </a:r>
            <a:r>
              <a:rPr lang="bg-BG" sz="2200" dirty="0" smtClean="0"/>
              <a:t>докато всички</a:t>
            </a:r>
          </a:p>
          <a:p>
            <a:pPr marL="0">
              <a:buNone/>
            </a:pPr>
            <a:r>
              <a:rPr lang="bg-BG" sz="2200" dirty="0" smtClean="0"/>
              <a:t>налични портове бъдат използвани. </a:t>
            </a:r>
            <a:endParaRPr lang="en-US" sz="2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SYN </a:t>
            </a:r>
            <a:r>
              <a:rPr lang="en-US" dirty="0" smtClean="0"/>
              <a:t>flood</a:t>
            </a:r>
            <a:endParaRPr lang="en-US" dirty="0"/>
          </a:p>
        </p:txBody>
      </p:sp>
      <p:sp>
        <p:nvSpPr>
          <p:cNvPr id="14338" name="AutoShape 2" descr="What is a distributed denial-of-service (DDoS) attack? | Cloudflar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42" name="AutoShape 6" descr="What is a distributed denial-of-service (DDoS) attack? | Cloudflar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44" name="AutoShape 8" descr="What is a distributed denial-of-service (DDoS) attack? | Cloudflar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46" name="AutoShape 10" descr="What is a distributed denial-of-service (DDoS) attack? | Cloudflar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4352" name="Picture 16" descr="What is a DDoS Attack: Types, Prevention &amp; Remediation | OneLogi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0" y="4152900"/>
            <a:ext cx="5524500" cy="27051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>
              <a:buNone/>
            </a:pPr>
            <a:r>
              <a:rPr lang="bg-BG" sz="2400" dirty="0" smtClean="0"/>
              <a:t>Volumetric </a:t>
            </a:r>
            <a:r>
              <a:rPr lang="bg-BG" sz="2400" dirty="0" smtClean="0"/>
              <a:t>атаките </a:t>
            </a:r>
            <a:r>
              <a:rPr lang="bg-BG" sz="2400" dirty="0" smtClean="0"/>
              <a:t>се различават от другите два вида DDoS атаки </a:t>
            </a:r>
            <a:r>
              <a:rPr lang="bg-BG" sz="2400" dirty="0" smtClean="0"/>
              <a:t>тъй </a:t>
            </a:r>
            <a:r>
              <a:rPr lang="bg-BG" sz="2400" dirty="0" smtClean="0"/>
              <a:t>като се основават на техники за груба сила, които наводняват целта с пакети данни, за да консумират честотна лента и ресурси . Другите два вида атаки обикновено използват значително по-малко честотна лента и също така са по-фокусирани върху специфични аспекти на своите цели, като конкретен протокол или услуга.</a:t>
            </a:r>
            <a:endParaRPr lang="ru-RU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Volumetric attacks</a:t>
            </a:r>
            <a:endParaRPr lang="bg-B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UDP Flood Attack - YouTube"/>
          <p:cNvPicPr>
            <a:picLocks noChangeAspect="1" noChangeArrowheads="1"/>
          </p:cNvPicPr>
          <p:nvPr/>
        </p:nvPicPr>
        <p:blipFill>
          <a:blip r:embed="rId2"/>
          <a:srcRect l="6522" t="20513" r="14130" b="11111"/>
          <a:stretch>
            <a:fillRect/>
          </a:stretch>
        </p:blipFill>
        <p:spPr bwMode="auto">
          <a:xfrm>
            <a:off x="2438400" y="3810000"/>
            <a:ext cx="6489700" cy="2667000"/>
          </a:xfrm>
          <a:prstGeom prst="flowChartDisplay">
            <a:avLst/>
          </a:prstGeom>
          <a:noFill/>
          <a:ln>
            <a:solidFill>
              <a:schemeClr val="bg1"/>
            </a:solidFill>
          </a:ln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>
            <a:normAutofit/>
          </a:bodyPr>
          <a:lstStyle/>
          <a:p>
            <a:pPr marL="0">
              <a:buNone/>
            </a:pPr>
            <a:r>
              <a:rPr lang="bg-BG" sz="2400" dirty="0" smtClean="0"/>
              <a:t>UDP </a:t>
            </a:r>
            <a:r>
              <a:rPr lang="en-US" sz="2400" dirty="0" smtClean="0"/>
              <a:t>flood</a:t>
            </a:r>
            <a:r>
              <a:rPr lang="bg-BG" sz="2400" dirty="0" smtClean="0"/>
              <a:t> </a:t>
            </a:r>
            <a:r>
              <a:rPr lang="bg-BG" sz="2400" dirty="0" smtClean="0"/>
              <a:t>е вид атака за отказ на услуга, при която голям брой пакети с протокол за потребителски дейтаграми (UDP) се изпращат до целеви сървър с цел да се преустанови способността на това устройство да обработва и отговаря. Защитната стена, защитаваща целевия сървър, може също да се изтощи в </a:t>
            </a:r>
            <a:r>
              <a:rPr lang="bg-BG" sz="2400" dirty="0" smtClean="0"/>
              <a:t>резултат</a:t>
            </a:r>
            <a:r>
              <a:rPr lang="en-US" sz="2400" dirty="0" smtClean="0"/>
              <a:t> </a:t>
            </a:r>
            <a:r>
              <a:rPr lang="bg-BG" sz="2400" dirty="0" smtClean="0"/>
              <a:t>на </a:t>
            </a:r>
            <a:r>
              <a:rPr lang="bg-BG" sz="2400" dirty="0" smtClean="0"/>
              <a:t>UDP наводняване, </a:t>
            </a:r>
            <a:r>
              <a:rPr lang="bg-BG" sz="2400" dirty="0" smtClean="0"/>
              <a:t>което </a:t>
            </a:r>
            <a:r>
              <a:rPr lang="bg-BG" sz="2400" dirty="0" smtClean="0"/>
              <a:t>води до отказ </a:t>
            </a:r>
            <a:r>
              <a:rPr lang="bg-BG" sz="2400" dirty="0" smtClean="0"/>
              <a:t>на </a:t>
            </a:r>
          </a:p>
          <a:p>
            <a:pPr marL="0">
              <a:buNone/>
            </a:pPr>
            <a:r>
              <a:rPr lang="bg-BG" sz="2400" dirty="0" smtClean="0"/>
              <a:t>услуга за </a:t>
            </a:r>
            <a:r>
              <a:rPr lang="bg-BG" sz="2400" dirty="0" smtClean="0"/>
              <a:t>легитимен </a:t>
            </a:r>
            <a:endParaRPr lang="bg-BG" sz="2400" dirty="0" smtClean="0"/>
          </a:p>
          <a:p>
            <a:pPr marL="0">
              <a:buNone/>
            </a:pPr>
            <a:r>
              <a:rPr lang="bg-BG" sz="2400" dirty="0" smtClean="0"/>
              <a:t>трафик</a:t>
            </a:r>
            <a:r>
              <a:rPr lang="bg-BG" sz="2400" dirty="0" smtClean="0"/>
              <a:t>.</a:t>
            </a:r>
            <a:endParaRPr lang="ru-RU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UDP flood</a:t>
            </a:r>
            <a:endParaRPr lang="bg-BG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905000"/>
            <a:ext cx="8382000" cy="2316162"/>
          </a:xfrm>
        </p:spPr>
        <p:txBody>
          <a:bodyPr>
            <a:normAutofit/>
          </a:bodyPr>
          <a:lstStyle/>
          <a:p>
            <a:pPr algn="ctr"/>
            <a:r>
              <a:rPr lang="bg-BG" sz="5400" dirty="0" smtClean="0"/>
              <a:t>Благодаря за вниманието!</a:t>
            </a:r>
            <a:endParaRPr lang="en-US" sz="5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>
              <a:buNone/>
            </a:pPr>
            <a:r>
              <a:rPr lang="en-US" sz="2400" dirty="0" smtClean="0"/>
              <a:t>Distributed </a:t>
            </a:r>
            <a:r>
              <a:rPr lang="en-US" sz="2400" dirty="0" smtClean="0"/>
              <a:t>denial-of-service </a:t>
            </a:r>
            <a:r>
              <a:rPr lang="ru-RU" sz="2400" dirty="0" smtClean="0"/>
              <a:t>(</a:t>
            </a:r>
            <a:r>
              <a:rPr lang="ru-RU" sz="2400" dirty="0" smtClean="0"/>
              <a:t>DDoS) е </a:t>
            </a:r>
            <a:r>
              <a:rPr lang="ru-RU" sz="2400" dirty="0" smtClean="0"/>
              <a:t>злонамерен</a:t>
            </a:r>
            <a:r>
              <a:rPr lang="en-US" sz="2400" dirty="0" smtClean="0"/>
              <a:t> </a:t>
            </a:r>
            <a:r>
              <a:rPr lang="ru-RU" sz="2400" dirty="0" smtClean="0"/>
              <a:t>опит </a:t>
            </a:r>
            <a:r>
              <a:rPr lang="ru-RU" sz="2400" dirty="0" smtClean="0"/>
              <a:t>за прекъсване на нормалния трафик на целеви сървър, услуга или мрежа чрез претоварване на целта или заобикалящата я инфраструктура с поток от интернет трафик.</a:t>
            </a:r>
          </a:p>
          <a:p>
            <a:pPr marL="0">
              <a:buNone/>
            </a:pPr>
            <a:r>
              <a:rPr lang="ru-RU" sz="2400" dirty="0" smtClean="0"/>
              <a:t>DDoS </a:t>
            </a:r>
            <a:r>
              <a:rPr lang="ru-RU" sz="2400" dirty="0" smtClean="0"/>
              <a:t>атаката е като неочаквано </a:t>
            </a:r>
            <a:r>
              <a:rPr lang="ru-RU" sz="2400" dirty="0" smtClean="0"/>
              <a:t>задръстване,</a:t>
            </a:r>
            <a:r>
              <a:rPr lang="en-US" sz="2400" dirty="0" smtClean="0"/>
              <a:t> </a:t>
            </a:r>
            <a:r>
              <a:rPr lang="ru-RU" sz="2400" dirty="0" smtClean="0"/>
              <a:t>което </a:t>
            </a:r>
            <a:r>
              <a:rPr lang="ru-RU" sz="2400" dirty="0" smtClean="0"/>
              <a:t>не позволява на </a:t>
            </a:r>
            <a:r>
              <a:rPr lang="ru-RU" sz="2400" dirty="0" smtClean="0"/>
              <a:t>редовния</a:t>
            </a:r>
            <a:r>
              <a:rPr lang="en-US" sz="2400" dirty="0" smtClean="0"/>
              <a:t> </a:t>
            </a:r>
            <a:r>
              <a:rPr lang="ru-RU" sz="2400" dirty="0" smtClean="0"/>
              <a:t>трафик </a:t>
            </a:r>
            <a:r>
              <a:rPr lang="ru-RU" sz="2400" dirty="0" smtClean="0"/>
              <a:t>да пристигне до местоназначението си.</a:t>
            </a:r>
          </a:p>
          <a:p>
            <a:pPr>
              <a:buNone/>
            </a:pPr>
            <a:r>
              <a:rPr lang="ru-RU" sz="2400" dirty="0" smtClean="0"/>
              <a:t/>
            </a:r>
            <a:br>
              <a:rPr lang="ru-RU" sz="2400" dirty="0" smtClean="0"/>
            </a:br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Какво е </a:t>
            </a:r>
            <a:r>
              <a:rPr lang="en-US" dirty="0" err="1" smtClean="0"/>
              <a:t>DDoS</a:t>
            </a:r>
            <a:r>
              <a:rPr lang="en-US" dirty="0" smtClean="0"/>
              <a:t> </a:t>
            </a:r>
            <a:r>
              <a:rPr lang="bg-BG" dirty="0" smtClean="0"/>
              <a:t>атака?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algn="just">
              <a:spcBef>
                <a:spcPts val="0"/>
              </a:spcBef>
              <a:buNone/>
            </a:pPr>
            <a:r>
              <a:rPr lang="bg-BG" sz="2400" dirty="0" smtClean="0"/>
              <a:t>За </a:t>
            </a:r>
            <a:r>
              <a:rPr lang="bg-BG" sz="2400" dirty="0" smtClean="0"/>
              <a:t>да изпрати изключително голям брой заявки към ресурса на жертвата, </a:t>
            </a:r>
            <a:r>
              <a:rPr lang="bg-BG" sz="2400" dirty="0" smtClean="0"/>
              <a:t>хакерът често </a:t>
            </a:r>
            <a:r>
              <a:rPr lang="bg-BG" sz="2400" dirty="0" smtClean="0"/>
              <a:t>създава „зомби мрежа</a:t>
            </a:r>
            <a:r>
              <a:rPr lang="bg-BG" sz="2400" dirty="0" smtClean="0"/>
              <a:t>“ или “ботнет” </a:t>
            </a:r>
            <a:r>
              <a:rPr lang="bg-BG" sz="2400" dirty="0" smtClean="0"/>
              <a:t>от компютри, които </a:t>
            </a:r>
            <a:r>
              <a:rPr lang="bg-BG" sz="2400" dirty="0" smtClean="0"/>
              <a:t>той </a:t>
            </a:r>
            <a:r>
              <a:rPr lang="bg-BG" sz="2400" dirty="0" smtClean="0"/>
              <a:t>е заразил. Тъй като </a:t>
            </a:r>
            <a:r>
              <a:rPr lang="bg-BG" sz="2400" dirty="0" smtClean="0"/>
              <a:t>той </a:t>
            </a:r>
            <a:r>
              <a:rPr lang="bg-BG" sz="2400" dirty="0" smtClean="0"/>
              <a:t>има контрол върху действията на всеки заразен компютър в зомби мрежата, самият мащаб на атаката може да бъде огромен за уеб ресурсите на жертвата</a:t>
            </a:r>
            <a:r>
              <a:rPr lang="bg-BG" sz="2400" dirty="0" smtClean="0"/>
              <a:t>.</a:t>
            </a:r>
          </a:p>
          <a:p>
            <a:pPr marL="0" algn="just">
              <a:spcBef>
                <a:spcPts val="0"/>
              </a:spcBef>
              <a:buNone/>
            </a:pPr>
            <a:endParaRPr lang="ru-RU" sz="2400" dirty="0" smtClean="0"/>
          </a:p>
          <a:p>
            <a:pPr marL="0" algn="just">
              <a:spcBef>
                <a:spcPts val="0"/>
              </a:spcBef>
              <a:buNone/>
            </a:pPr>
            <a:r>
              <a:rPr lang="ru-RU" sz="2400" dirty="0" smtClean="0"/>
              <a:t>Когато хакерът насочи ботнет, </a:t>
            </a:r>
            <a:r>
              <a:rPr lang="ru-RU" sz="2400" dirty="0" smtClean="0"/>
              <a:t>всеки бот изпраща заявки до </a:t>
            </a:r>
            <a:r>
              <a:rPr lang="en-US" sz="2400" dirty="0" smtClean="0"/>
              <a:t>IP</a:t>
            </a:r>
            <a:r>
              <a:rPr lang="bg-BG" sz="2400" dirty="0" smtClean="0"/>
              <a:t> адреса</a:t>
            </a:r>
            <a:r>
              <a:rPr lang="ru-RU" sz="2400" dirty="0" smtClean="0"/>
              <a:t> на целта , което потенциално води до претоварване на сървъра или </a:t>
            </a:r>
            <a:r>
              <a:rPr lang="ru-RU" sz="2400" dirty="0" smtClean="0"/>
              <a:t>мрежата.</a:t>
            </a:r>
            <a:endParaRPr lang="ru-RU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Как работи </a:t>
            </a:r>
            <a:r>
              <a:rPr lang="en-US" dirty="0" err="1" smtClean="0"/>
              <a:t>DDoS</a:t>
            </a:r>
            <a:r>
              <a:rPr lang="en-US" dirty="0" smtClean="0"/>
              <a:t> </a:t>
            </a:r>
            <a:r>
              <a:rPr lang="bg-BG" dirty="0" smtClean="0"/>
              <a:t>атака</a:t>
            </a:r>
            <a:r>
              <a:rPr lang="bg-BG" dirty="0" smtClean="0"/>
              <a:t>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what-is-ddos-attack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1447800"/>
            <a:ext cx="7143750" cy="360045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DDoS</a:t>
            </a:r>
            <a:r>
              <a:rPr lang="en-US" dirty="0" smtClean="0"/>
              <a:t> </a:t>
            </a:r>
            <a:r>
              <a:rPr lang="bg-BG" dirty="0" smtClean="0"/>
              <a:t>атака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66800" y="5105400"/>
            <a:ext cx="701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Тъй като всеки бот е легитимно интернет устройство, разделянето на атакуващия трафик от нормалния трафик може да бъде трудно.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>
              <a:buNone/>
            </a:pPr>
            <a:r>
              <a:rPr lang="ru-RU" sz="2000" dirty="0" smtClean="0"/>
              <a:t>Най-очевидният </a:t>
            </a:r>
            <a:r>
              <a:rPr lang="ru-RU" sz="2000" dirty="0" smtClean="0"/>
              <a:t>симптом на DDoS атака е сайт или услуга, които внезапно стават бавни или недостъпни. </a:t>
            </a:r>
            <a:r>
              <a:rPr lang="ru-RU" sz="2000" dirty="0" smtClean="0"/>
              <a:t>Инструментите </a:t>
            </a:r>
            <a:r>
              <a:rPr lang="ru-RU" sz="2000" dirty="0" smtClean="0"/>
              <a:t>за анализ на трафика могат да ви помогнат да забележите някои от тези </a:t>
            </a:r>
            <a:r>
              <a:rPr lang="ru-RU" sz="2000" dirty="0" smtClean="0"/>
              <a:t>признаци </a:t>
            </a:r>
            <a:r>
              <a:rPr lang="ru-RU" sz="2000" dirty="0" smtClean="0"/>
              <a:t>на DDoS атака:</a:t>
            </a:r>
          </a:p>
          <a:p>
            <a:pPr marL="0"/>
            <a:r>
              <a:rPr lang="ru-RU" sz="2000" dirty="0" smtClean="0"/>
              <a:t>Подозрителни количества трафик, произхождащи от един IP адрес или IP диапазон</a:t>
            </a:r>
          </a:p>
          <a:p>
            <a:pPr marL="0"/>
            <a:r>
              <a:rPr lang="ru-RU" sz="2000" dirty="0" smtClean="0"/>
              <a:t>Поток от трафик от потребители, които споделят един поведенчески </a:t>
            </a:r>
            <a:r>
              <a:rPr lang="ru-RU" sz="2000" dirty="0" smtClean="0"/>
              <a:t>профил</a:t>
            </a:r>
            <a:endParaRPr lang="ru-RU" sz="2000" dirty="0" smtClean="0"/>
          </a:p>
          <a:p>
            <a:pPr marL="0"/>
            <a:r>
              <a:rPr lang="ru-RU" sz="2000" dirty="0" smtClean="0"/>
              <a:t>Необяснимо нарастване на заявките към една страница или крайна точка</a:t>
            </a:r>
          </a:p>
          <a:p>
            <a:pPr marL="0"/>
            <a:r>
              <a:rPr lang="ru-RU" sz="2000" dirty="0" smtClean="0"/>
              <a:t>Има </a:t>
            </a:r>
            <a:r>
              <a:rPr lang="ru-RU" sz="2000" dirty="0" smtClean="0"/>
              <a:t>и други, по-специфични признаци на DDoS атака, които могат да варират в зависимост от вида на атаката.</a:t>
            </a:r>
            <a:endParaRPr lang="ru-RU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Как да разпознаем DDoS </a:t>
            </a:r>
            <a:r>
              <a:rPr lang="ru-RU" dirty="0" smtClean="0"/>
              <a:t>атака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>
              <a:buNone/>
            </a:pPr>
            <a:r>
              <a:rPr lang="ru-RU" sz="2400" dirty="0" smtClean="0"/>
              <a:t>Различните </a:t>
            </a:r>
            <a:r>
              <a:rPr lang="ru-RU" sz="2400" dirty="0" smtClean="0"/>
              <a:t>видове DDoS атаки са насочени към различни компоненти на </a:t>
            </a:r>
            <a:r>
              <a:rPr lang="ru-RU" sz="2400" dirty="0" smtClean="0"/>
              <a:t>мрежовата </a:t>
            </a:r>
            <a:r>
              <a:rPr lang="ru-RU" sz="2400" dirty="0" smtClean="0"/>
              <a:t>връзка. </a:t>
            </a:r>
          </a:p>
          <a:p>
            <a:pPr marL="0">
              <a:buNone/>
            </a:pPr>
            <a:r>
              <a:rPr lang="ru-RU" sz="2400" dirty="0" smtClean="0"/>
              <a:t>Мрежовата връзка в Интернет се състои от много различни компоненти или </a:t>
            </a:r>
            <a:r>
              <a:rPr lang="ru-RU" sz="2400" dirty="0" smtClean="0"/>
              <a:t>слоеве, представени в </a:t>
            </a:r>
            <a:r>
              <a:rPr lang="en-US" sz="2400" dirty="0" smtClean="0"/>
              <a:t>OSI </a:t>
            </a:r>
            <a:r>
              <a:rPr lang="bg-BG" sz="2400" dirty="0" smtClean="0"/>
              <a:t>моделът по-долу.</a:t>
            </a:r>
            <a:endParaRPr lang="ru-RU" sz="2400" dirty="0" smtClean="0"/>
          </a:p>
          <a:p>
            <a:pPr marL="0">
              <a:buNone/>
            </a:pPr>
            <a:r>
              <a:rPr lang="en-US" sz="2400" dirty="0" smtClean="0"/>
              <a:t>OSI </a:t>
            </a:r>
            <a:r>
              <a:rPr lang="bg-BG" sz="2400" dirty="0" smtClean="0"/>
              <a:t>моделът</a:t>
            </a:r>
            <a:r>
              <a:rPr lang="ru-RU" sz="2400" dirty="0" smtClean="0"/>
              <a:t> е концептуална </a:t>
            </a:r>
          </a:p>
          <a:p>
            <a:pPr marL="0">
              <a:buNone/>
            </a:pPr>
            <a:r>
              <a:rPr lang="ru-RU" sz="2400" dirty="0" smtClean="0"/>
              <a:t>рамка, използвана</a:t>
            </a:r>
          </a:p>
          <a:p>
            <a:pPr marL="0">
              <a:buNone/>
            </a:pPr>
            <a:r>
              <a:rPr lang="ru-RU" sz="2400" dirty="0" smtClean="0"/>
              <a:t>за описаниена мрежовата</a:t>
            </a:r>
          </a:p>
          <a:p>
            <a:pPr marL="0">
              <a:buNone/>
            </a:pPr>
            <a:r>
              <a:rPr lang="ru-RU" sz="2400" dirty="0" smtClean="0"/>
              <a:t>свързаност в 7 различни слоя.</a:t>
            </a:r>
            <a:endParaRPr lang="ru-RU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Кои са някои често срещани видове DDoS атаки?</a:t>
            </a:r>
            <a:endParaRPr lang="ru-RU" b="1" dirty="0"/>
          </a:p>
        </p:txBody>
      </p:sp>
      <p:pic>
        <p:nvPicPr>
          <p:cNvPr id="4" name="Picture 3" descr="оси модел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5400" y="3810000"/>
            <a:ext cx="4038600" cy="244551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>
              <a:buNone/>
            </a:pPr>
            <a:r>
              <a:rPr lang="bg-BG" sz="2400" dirty="0" smtClean="0"/>
              <a:t>Докато </a:t>
            </a:r>
            <a:r>
              <a:rPr lang="bg-BG" sz="2400" dirty="0" smtClean="0"/>
              <a:t>почти всички DDoS атаки включват претоварване на целево устройство или мрежа с трафик, атаките могат да бъдат разделени на три категории. Нападателят може да използва един или повече </a:t>
            </a:r>
            <a:r>
              <a:rPr lang="bg-BG" sz="2400" dirty="0" smtClean="0"/>
              <a:t>различни </a:t>
            </a:r>
            <a:r>
              <a:rPr lang="bg-BG" sz="2400" dirty="0" smtClean="0"/>
              <a:t>вектори за атака </a:t>
            </a:r>
            <a:endParaRPr lang="bg-BG" sz="2400" dirty="0" smtClean="0"/>
          </a:p>
          <a:p>
            <a:pPr marL="0">
              <a:buNone/>
            </a:pPr>
            <a:r>
              <a:rPr lang="bg-BG" sz="2400" dirty="0" smtClean="0"/>
              <a:t>или циклично</a:t>
            </a:r>
            <a:r>
              <a:rPr lang="bg-BG" sz="2400" dirty="0" smtClean="0"/>
              <a:t> </a:t>
            </a:r>
            <a:r>
              <a:rPr lang="bg-BG" sz="2400" dirty="0" smtClean="0"/>
              <a:t>да атакува</a:t>
            </a:r>
          </a:p>
          <a:p>
            <a:pPr marL="0">
              <a:buNone/>
            </a:pPr>
            <a:r>
              <a:rPr lang="bg-BG" sz="2400" dirty="0" smtClean="0"/>
              <a:t> </a:t>
            </a:r>
            <a:r>
              <a:rPr lang="bg-BG" sz="2400" dirty="0" smtClean="0"/>
              <a:t>вектори в отговор на </a:t>
            </a:r>
            <a:endParaRPr lang="bg-BG" sz="2400" dirty="0" smtClean="0"/>
          </a:p>
          <a:p>
            <a:pPr marL="0">
              <a:buNone/>
            </a:pPr>
            <a:r>
              <a:rPr lang="bg-BG" sz="2400" dirty="0" smtClean="0"/>
              <a:t>контрамерки</a:t>
            </a:r>
            <a:r>
              <a:rPr lang="bg-BG" sz="2400" dirty="0" smtClean="0"/>
              <a:t>, </a:t>
            </a:r>
            <a:endParaRPr lang="bg-BG" sz="2400" dirty="0" smtClean="0"/>
          </a:p>
          <a:p>
            <a:pPr marL="0">
              <a:buNone/>
            </a:pPr>
            <a:r>
              <a:rPr lang="bg-BG" sz="2400" dirty="0" smtClean="0"/>
              <a:t>предприети от </a:t>
            </a:r>
            <a:r>
              <a:rPr lang="bg-BG" sz="2400" dirty="0" smtClean="0"/>
              <a:t>целта.</a:t>
            </a:r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Кои са някои често срещани видове DDoS атаки?</a:t>
            </a:r>
            <a:endParaRPr lang="en-US" dirty="0"/>
          </a:p>
        </p:txBody>
      </p:sp>
      <p:pic>
        <p:nvPicPr>
          <p:cNvPr id="1028" name="Picture 4" descr="How to Mitigate DDOS Attacks with Log Analytics | ChaosSearch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38600" y="3352800"/>
            <a:ext cx="4998218" cy="304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>
              <a:buNone/>
            </a:pPr>
            <a:r>
              <a:rPr lang="ru-RU" dirty="0" smtClean="0"/>
              <a:t>Понякога </a:t>
            </a:r>
            <a:r>
              <a:rPr lang="ru-RU" dirty="0" smtClean="0"/>
              <a:t>наричана DDoS атака на </a:t>
            </a:r>
            <a:r>
              <a:rPr lang="ru-RU" dirty="0" smtClean="0"/>
              <a:t>ниво 7</a:t>
            </a:r>
            <a:r>
              <a:rPr lang="ru-RU" dirty="0" smtClean="0"/>
              <a:t> (по отношение на 7-ия слой на OSI модела), целта на тези атаки е да изчерпят ресурсите на целта, за да създадат отказ на услуга.</a:t>
            </a:r>
          </a:p>
          <a:p>
            <a:pPr marL="0">
              <a:buNone/>
            </a:pPr>
            <a:r>
              <a:rPr lang="ru-RU" dirty="0" smtClean="0"/>
              <a:t>Атаките са насочени към слоя, където уеб страниците се генерират на сървъра и се доставят в отговор на </a:t>
            </a:r>
            <a:r>
              <a:rPr lang="en-US" dirty="0" smtClean="0"/>
              <a:t>HTTP</a:t>
            </a:r>
            <a:r>
              <a:rPr lang="ru-RU" dirty="0" smtClean="0"/>
              <a:t> заявки. Една единствена HTTP заявка е изчислително евтина за изпълнение от страна на клиента, но може да бъде скъпо за целевия сървър да отговори, тъй като сървърът често зарежда множество файлове и изпълнява заявки към база данни, за да създаде уеб страница.</a:t>
            </a:r>
          </a:p>
          <a:p>
            <a:pPr marL="0">
              <a:buNone/>
            </a:pPr>
            <a:r>
              <a:rPr lang="ru-RU" dirty="0" smtClean="0"/>
              <a:t>Атаките от ниво 7 са трудни за защита, тъй като може да е трудно да се разграничи злонамерен трафик от легитимен трафик.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Атаки на приложния </a:t>
            </a:r>
            <a:r>
              <a:rPr lang="bg-BG" dirty="0" smtClean="0"/>
              <a:t>слой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>
              <a:buNone/>
            </a:pPr>
            <a:r>
              <a:rPr lang="ru-RU" sz="2400" dirty="0" smtClean="0"/>
              <a:t>Тази атака е подобна на натискането на опресняване в уеб браузър отново и отново на много различни компютри наведнъж – голям брой HTTP заявки наводняват сървъра, което води до отказ на услуга.</a:t>
            </a:r>
          </a:p>
          <a:p>
            <a:pPr marL="0">
              <a:buNone/>
            </a:pPr>
            <a:r>
              <a:rPr lang="ru-RU" sz="2400" dirty="0" smtClean="0"/>
              <a:t>Този тип атака варира от проста до сложна.</a:t>
            </a:r>
          </a:p>
          <a:p>
            <a:pPr marL="0">
              <a:buNone/>
            </a:pPr>
            <a:r>
              <a:rPr lang="ru-RU" sz="2400" dirty="0" smtClean="0"/>
              <a:t>По-простите реализации могат да имат достъп до един URL адрес със същия диапазон от атакуващи IP адреси, референти и потребителски агенти. Сложните версии могат да използват голям брой атакуващи IP адреси и да се насочват към произволни URL адреси, използвайки произволни референти и потребителски агенти.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</a:t>
            </a:r>
            <a:r>
              <a:rPr lang="en-US" dirty="0" smtClean="0"/>
              <a:t>flood</a:t>
            </a:r>
            <a:endParaRPr lang="bg-BG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0</TotalTime>
  <Words>589</Words>
  <Application>Microsoft Office PowerPoint</Application>
  <PresentationFormat>On-screen Show (4:3)</PresentationFormat>
  <Paragraphs>57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Concourse</vt:lpstr>
      <vt:lpstr>DDoS attacks</vt:lpstr>
      <vt:lpstr>Какво е DDoS атака?</vt:lpstr>
      <vt:lpstr>Как работи DDoS атака?</vt:lpstr>
      <vt:lpstr>DDoS атака</vt:lpstr>
      <vt:lpstr>Как да разпознаем DDoS атака</vt:lpstr>
      <vt:lpstr>Кои са някои често срещани видове DDoS атаки?</vt:lpstr>
      <vt:lpstr>Кои са някои често срещани видове DDoS атаки?</vt:lpstr>
      <vt:lpstr>Атаки на приложния слой</vt:lpstr>
      <vt:lpstr>HTTP flood</vt:lpstr>
      <vt:lpstr>HTTP flood</vt:lpstr>
      <vt:lpstr>Протоколни атаки </vt:lpstr>
      <vt:lpstr>SYN flood</vt:lpstr>
      <vt:lpstr>Volumetric attacks</vt:lpstr>
      <vt:lpstr>UDP flood</vt:lpstr>
      <vt:lpstr>Благодаря за вниманието!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DDoS attacks</dc:title>
  <dc:creator>Owner</dc:creator>
  <cp:lastModifiedBy>Owner</cp:lastModifiedBy>
  <cp:revision>1</cp:revision>
  <dcterms:created xsi:type="dcterms:W3CDTF">2006-08-16T00:00:00Z</dcterms:created>
  <dcterms:modified xsi:type="dcterms:W3CDTF">2023-03-30T18:11:19Z</dcterms:modified>
</cp:coreProperties>
</file>