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47"/>
  </p:notesMasterIdLst>
  <p:handoutMasterIdLst>
    <p:handoutMasterId r:id="rId48"/>
  </p:handoutMasterIdLst>
  <p:sldIdLst>
    <p:sldId id="420" r:id="rId2"/>
    <p:sldId id="434" r:id="rId3"/>
    <p:sldId id="435" r:id="rId4"/>
    <p:sldId id="436" r:id="rId5"/>
    <p:sldId id="437" r:id="rId6"/>
    <p:sldId id="438" r:id="rId7"/>
    <p:sldId id="439" r:id="rId8"/>
    <p:sldId id="440" r:id="rId9"/>
    <p:sldId id="441" r:id="rId10"/>
    <p:sldId id="447" r:id="rId11"/>
    <p:sldId id="442" r:id="rId12"/>
    <p:sldId id="405" r:id="rId13"/>
    <p:sldId id="443" r:id="rId14"/>
    <p:sldId id="444" r:id="rId15"/>
    <p:sldId id="445" r:id="rId16"/>
    <p:sldId id="446" r:id="rId17"/>
    <p:sldId id="430" r:id="rId18"/>
    <p:sldId id="375" r:id="rId19"/>
    <p:sldId id="432" r:id="rId20"/>
    <p:sldId id="408" r:id="rId21"/>
    <p:sldId id="425" r:id="rId22"/>
    <p:sldId id="259" r:id="rId23"/>
    <p:sldId id="354" r:id="rId24"/>
    <p:sldId id="409" r:id="rId25"/>
    <p:sldId id="431" r:id="rId26"/>
    <p:sldId id="426" r:id="rId27"/>
    <p:sldId id="427" r:id="rId28"/>
    <p:sldId id="410" r:id="rId29"/>
    <p:sldId id="429" r:id="rId30"/>
    <p:sldId id="411" r:id="rId31"/>
    <p:sldId id="412" r:id="rId32"/>
    <p:sldId id="362" r:id="rId33"/>
    <p:sldId id="363" r:id="rId34"/>
    <p:sldId id="364" r:id="rId35"/>
    <p:sldId id="414" r:id="rId36"/>
    <p:sldId id="372" r:id="rId37"/>
    <p:sldId id="419" r:id="rId38"/>
    <p:sldId id="415" r:id="rId39"/>
    <p:sldId id="398" r:id="rId40"/>
    <p:sldId id="377" r:id="rId41"/>
    <p:sldId id="383" r:id="rId42"/>
    <p:sldId id="422" r:id="rId43"/>
    <p:sldId id="424" r:id="rId44"/>
    <p:sldId id="423" r:id="rId45"/>
    <p:sldId id="433" r:id="rId46"/>
  </p:sldIdLst>
  <p:sldSz cx="9144000" cy="6858000" type="letter"/>
  <p:notesSz cx="6934200" cy="9204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6600"/>
    <a:srgbClr val="003300"/>
    <a:srgbClr val="FF00FF"/>
    <a:srgbClr val="0066FF"/>
    <a:srgbClr val="FFFFCC"/>
    <a:srgbClr val="FFCC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1" autoAdjust="0"/>
    <p:restoredTop sz="86038" autoAdjust="0"/>
  </p:normalViewPr>
  <p:slideViewPr>
    <p:cSldViewPr>
      <p:cViewPr varScale="1">
        <p:scale>
          <a:sx n="82" d="100"/>
          <a:sy n="82" d="100"/>
        </p:scale>
        <p:origin x="2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3175"/>
            <a:ext cx="30051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75" tIns="0" rIns="18875" bIns="0" numCol="1" anchor="t" anchorCtr="0" compatLnSpc="1">
            <a:prstTxWarp prst="textNoShape">
              <a:avLst/>
            </a:prstTxWarp>
          </a:bodyPr>
          <a:lstStyle>
            <a:lvl1pPr defTabSz="898525">
              <a:defRPr sz="1000" b="0" i="1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-3175"/>
            <a:ext cx="30051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75" tIns="0" rIns="18875" bIns="0" numCol="1" anchor="t" anchorCtr="0" compatLnSpc="1">
            <a:prstTxWarp prst="textNoShape">
              <a:avLst/>
            </a:prstTxWarp>
          </a:bodyPr>
          <a:lstStyle>
            <a:lvl1pPr algn="r" defTabSz="898525">
              <a:defRPr sz="1000" b="0" i="1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43950"/>
            <a:ext cx="30051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75" tIns="0" rIns="18875" bIns="0" numCol="1" anchor="b" anchorCtr="0" compatLnSpc="1">
            <a:prstTxWarp prst="textNoShape">
              <a:avLst/>
            </a:prstTxWarp>
          </a:bodyPr>
          <a:lstStyle>
            <a:lvl1pPr defTabSz="898525">
              <a:defRPr sz="1000" b="0" i="1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43950"/>
            <a:ext cx="30051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75" tIns="0" rIns="18875" bIns="0" numCol="1" anchor="b" anchorCtr="0" compatLnSpc="1">
            <a:prstTxWarp prst="textNoShape">
              <a:avLst/>
            </a:prstTxWarp>
          </a:bodyPr>
          <a:lstStyle>
            <a:lvl1pPr algn="r" defTabSz="898525">
              <a:defRPr sz="1000" b="0" i="1">
                <a:latin typeface="Arial" charset="0"/>
              </a:defRPr>
            </a:lvl1pPr>
          </a:lstStyle>
          <a:p>
            <a:pPr>
              <a:defRPr/>
            </a:pPr>
            <a:fld id="{A32C5673-75F2-421C-9957-CEB6C9DD42C4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084513" y="8767763"/>
            <a:ext cx="757237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503" tIns="44040" rIns="86503" bIns="44040">
            <a:spAutoFit/>
          </a:bodyPr>
          <a:lstStyle/>
          <a:p>
            <a:pPr algn="ctr" defTabSz="854075">
              <a:lnSpc>
                <a:spcPct val="90000"/>
              </a:lnSpc>
            </a:pPr>
            <a:r>
              <a:rPr lang="en-US" altLang="he-IL" sz="1200" b="0"/>
              <a:t>Page </a:t>
            </a:r>
            <a:fld id="{0F41A7AD-046F-48C5-AE17-C9450B16B8F7}" type="slidenum">
              <a:rPr lang="en-US" altLang="he-IL" sz="1200" b="0"/>
              <a:pPr algn="ctr" defTabSz="854075">
                <a:lnSpc>
                  <a:spcPct val="90000"/>
                </a:lnSpc>
              </a:pPr>
              <a:t>‹#›</a:t>
            </a:fld>
            <a:endParaRPr lang="en-US" altLang="he-IL" sz="1200" b="0"/>
          </a:p>
        </p:txBody>
      </p:sp>
    </p:spTree>
    <p:extLst>
      <p:ext uri="{BB962C8B-B14F-4D97-AF65-F5344CB8AC3E}">
        <p14:creationId xmlns:p14="http://schemas.microsoft.com/office/powerpoint/2010/main" val="3937552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square" lIns="90593" tIns="45296" rIns="90593" bIns="45296" numCol="1" anchor="t" anchorCtr="0" compatLnSpc="1">
            <a:prstTxWarp prst="textNoShape">
              <a:avLst/>
            </a:prstTxWarp>
          </a:bodyPr>
          <a:lstStyle>
            <a:lvl1pPr defTabSz="9064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035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940175" y="0"/>
            <a:ext cx="2994025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square" lIns="90593" tIns="45296" rIns="90593" bIns="45296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2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5863" y="712788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975" y="4346575"/>
            <a:ext cx="5048250" cy="4133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square" lIns="90593" tIns="45296" rIns="90593" bIns="452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noProof="0"/>
              <a:t>Click to edit Master text styles</a:t>
            </a:r>
          </a:p>
          <a:p>
            <a:pPr lvl="1"/>
            <a:r>
              <a:rPr lang="en-US" altLang="he-IL" noProof="0"/>
              <a:t>Second level</a:t>
            </a:r>
          </a:p>
          <a:p>
            <a:pPr lvl="2"/>
            <a:r>
              <a:rPr lang="en-US" altLang="he-IL" noProof="0"/>
              <a:t>Third level</a:t>
            </a:r>
          </a:p>
          <a:p>
            <a:pPr lvl="3"/>
            <a:r>
              <a:rPr lang="en-US" altLang="he-IL" noProof="0"/>
              <a:t>Fourth level</a:t>
            </a:r>
          </a:p>
          <a:p>
            <a:pPr lvl="4"/>
            <a:r>
              <a:rPr lang="en-US" altLang="he-IL" noProof="0"/>
              <a:t>Fifth level</a:t>
            </a:r>
          </a:p>
        </p:txBody>
      </p:sp>
      <p:sp>
        <p:nvSpPr>
          <p:cNvPr id="44038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6175"/>
            <a:ext cx="2994025" cy="425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square" lIns="90593" tIns="45296" rIns="90593" bIns="45296" numCol="1" anchor="b" anchorCtr="0" compatLnSpc="1">
            <a:prstTxWarp prst="textNoShape">
              <a:avLst/>
            </a:prstTxWarp>
          </a:bodyPr>
          <a:lstStyle>
            <a:lvl1pPr defTabSz="9064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039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0175" y="8766175"/>
            <a:ext cx="2994025" cy="425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square" lIns="90593" tIns="45296" rIns="90593" bIns="45296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>
                <a:latin typeface="Arial" charset="0"/>
              </a:defRPr>
            </a:lvl1pPr>
          </a:lstStyle>
          <a:p>
            <a:pPr>
              <a:defRPr/>
            </a:pPr>
            <a:fld id="{13DB4BA8-F082-4FC5-A2E4-FBBFA968E27C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1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06463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defTabSz="906463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09638" algn="l" defTabSz="906463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66838" algn="l" defTabSz="906463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0863" algn="l" defTabSz="906463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/>
          <a:lstStyle>
            <a:lvl1pPr defTabSz="906463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06463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6463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6463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6463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E6228AB-917D-4EEB-ACC3-F2C96FAD15AB}" type="slidenum">
              <a:rPr lang="he-IL" altLang="en-US" sz="1200" smtClean="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48202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/>
          <a:lstStyle>
            <a:lvl1pPr defTabSz="906463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06463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6463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6463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6463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36DECFEB-D7E3-46D4-BE9D-83B5F758D709}" type="slidenum">
              <a:rPr lang="he-IL" altLang="en-US" sz="1200" smtClean="0"/>
              <a:pPr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59637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/>
          <a:lstStyle/>
          <a:p>
            <a:r>
              <a:rPr lang="en-US"/>
              <a:t>Assume counter is initialized to 2 in all cases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/>
          <a:lstStyle>
            <a:lvl1pPr defTabSz="906463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06463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6463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6463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6463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C852D471-5D61-44CA-993B-E6DF9F83E780}" type="slidenum">
              <a:rPr lang="he-IL" altLang="en-US" sz="1200" smtClean="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31401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/>
          <a:lstStyle>
            <a:lvl1pPr defTabSz="906463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06463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6463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6463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6463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7988E01-5AC0-4DBD-A190-FE7581667002}" type="slidenum">
              <a:rPr lang="he-IL" altLang="en-US" sz="1200" smtClean="0"/>
              <a:pPr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6693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altLang="en-US"/>
              <a:t>Of course, in the previous diagrams, we didn’t see the actual control; we just assumed it’s there</a:t>
            </a:r>
          </a:p>
          <a:p>
            <a:pPr marL="171450" indent="-171450">
              <a:buFontTx/>
              <a:buChar char="•"/>
            </a:pPr>
            <a:r>
              <a:rPr lang="en-US" altLang="en-US"/>
              <a:t>The control is responsible to run the 5 stages together in a valid manner</a:t>
            </a:r>
            <a:endParaRPr lang="he-IL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3D4BD4E0-8BE1-4F5A-AE9A-B025C7A293DD}" type="slidenum">
              <a:rPr lang="en-US" sz="1200" smtClean="0"/>
              <a:pPr>
                <a:defRPr/>
              </a:pPr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7126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/>
          <a:lstStyle/>
          <a:p>
            <a:r>
              <a:rPr lang="en-US" altLang="en-US"/>
              <a:t>Read this slide left to right</a:t>
            </a:r>
            <a:endParaRPr lang="he-IL" alt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A42F80B1-EB7A-44C6-A642-00D347D98CEC}" type="slidenum">
              <a:rPr lang="en-US" sz="1200" smtClean="0"/>
              <a:pPr>
                <a:defRPr/>
              </a:pPr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8379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2F067791-7DC0-4310-837E-CCE27735F0AD}" type="slidenum">
              <a:rPr lang="en-US" sz="1200" smtClean="0"/>
              <a:pPr>
                <a:defRPr/>
              </a:pPr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20893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/>
          <a:lstStyle/>
          <a:p>
            <a:r>
              <a:rPr lang="en-US" altLang="en-US"/>
              <a:t>Interrupts may occur at any stage in the pipeline</a:t>
            </a:r>
          </a:p>
          <a:p>
            <a:r>
              <a:rPr lang="en-US" altLang="en-US"/>
              <a:t>You will learn more in the OS course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93E27CD3-5C0A-4CFA-89D7-238D2185607C}" type="slidenum">
              <a:rPr lang="en-US" sz="1200" smtClean="0"/>
              <a:pPr>
                <a:defRPr/>
              </a:pPr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69660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482012C0-30FF-4E06-9DDB-728A05AC0B47}" type="slidenum">
              <a:rPr lang="en-US" sz="1200" smtClean="0"/>
              <a:pPr>
                <a:defRPr/>
              </a:pPr>
              <a:t>13</a:t>
            </a:fld>
            <a:endParaRPr lang="en-US" sz="1200" dirty="0"/>
          </a:p>
        </p:txBody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/>
          <a:lstStyle/>
          <a:p>
            <a:r>
              <a:rPr lang="en-US" altLang="en-US"/>
              <a:t>Read left to right. </a:t>
            </a:r>
          </a:p>
          <a:p>
            <a:r>
              <a:rPr lang="en-US" altLang="en-US"/>
              <a:t>Works only for direct branches (MIPS has an indirect branch instructions, e.g., jal and jmp; note they are unconditional = always taken)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190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FA0AD7F4-69E1-49B9-98EB-9F5113B30B72}" type="slidenum">
              <a:rPr lang="en-US" sz="1200" smtClean="0"/>
              <a:pPr>
                <a:defRPr/>
              </a:pPr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13645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BA36A488-12D1-4E41-8979-D7737539567B}" type="slidenum">
              <a:rPr lang="en-US" sz="1200" smtClean="0"/>
              <a:pPr>
                <a:defRPr/>
              </a:pPr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85269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DB4BA8-F082-4FC5-A2E4-FBBFA968E27C}" type="slidenum">
              <a:rPr lang="he-IL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606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7642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938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2210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0" y="762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14400"/>
            <a:ext cx="4038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72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2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89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182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299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655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35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45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150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gamma/>
                <a:tint val="89804"/>
                <a:invGamma/>
              </a:schemeClr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0" y="76200"/>
            <a:ext cx="739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Slide Title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Body Text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1689100" y="5494338"/>
            <a:ext cx="5937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5E764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0" tIns="0" rIns="0" bIns="0" anchor="ctr"/>
          <a:lstStyle/>
          <a:p>
            <a:pPr marL="742950" indent="-285750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</a:pPr>
            <a:r>
              <a:rPr lang="en-US" sz="1200" dirty="0">
                <a:solidFill>
                  <a:schemeClr val="bg1"/>
                </a:solidFill>
                <a:cs typeface="Arial" charset="0"/>
              </a:rPr>
              <a:t>					             Computer Architecture 2018 –Branch Prediction </a:t>
            </a:r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457200" y="6553200"/>
            <a:ext cx="5334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885825">
              <a:lnSpc>
                <a:spcPct val="90000"/>
              </a:lnSpc>
              <a:spcBef>
                <a:spcPct val="50000"/>
              </a:spcBef>
            </a:pPr>
            <a:fld id="{8385643B-FC71-4009-A21B-3A7996208308}" type="slidenum">
              <a:rPr lang="he-IL" sz="1200">
                <a:solidFill>
                  <a:srgbClr val="669900"/>
                </a:solidFill>
                <a:latin typeface="Trebuchet MS" pitchFamily="34" charset="0"/>
                <a:cs typeface="Arial" charset="0"/>
              </a:rPr>
              <a:pPr algn="ctr" defTabSz="885825">
                <a:lnSpc>
                  <a:spcPct val="90000"/>
                </a:lnSpc>
                <a:spcBef>
                  <a:spcPct val="50000"/>
                </a:spcBef>
              </a:pPr>
              <a:t>‹#›</a:t>
            </a:fld>
            <a:endParaRPr lang="en-US" sz="1200">
              <a:solidFill>
                <a:srgbClr val="669900"/>
              </a:solidFill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ctr" defTabSz="9096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ctr" defTabSz="9096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2pPr>
      <a:lvl3pPr algn="ctr" defTabSz="9096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3pPr>
      <a:lvl4pPr algn="ctr" defTabSz="9096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4pPr>
      <a:lvl5pPr algn="ctr" defTabSz="9096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5pPr>
      <a:lvl6pPr marL="457200" algn="ctr" defTabSz="9096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ctr" defTabSz="9096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ctr" defTabSz="9096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ctr" defTabSz="9096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290513" indent="-290513" algn="l" defTabSz="9096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u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2250" algn="l" defTabSz="9096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6600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2pPr>
      <a:lvl3pPr marL="963613" indent="-222250" algn="l" defTabSz="9096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3pPr>
      <a:lvl4pPr marL="1316038" indent="-238125" algn="l" defTabSz="9096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©"/>
        <a:defRPr>
          <a:solidFill>
            <a:schemeClr val="tx1"/>
          </a:solidFill>
          <a:latin typeface="+mn-lt"/>
        </a:defRPr>
      </a:lvl4pPr>
      <a:lvl5pPr marL="1668463" indent="-238125" algn="l" defTabSz="9096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©"/>
        <a:defRPr>
          <a:solidFill>
            <a:schemeClr val="tx1"/>
          </a:solidFill>
          <a:latin typeface="+mn-lt"/>
        </a:defRPr>
      </a:lvl5pPr>
      <a:lvl6pPr marL="2125663" indent="-238125" algn="l" defTabSz="9096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©"/>
        <a:defRPr>
          <a:solidFill>
            <a:schemeClr val="tx1"/>
          </a:solidFill>
          <a:latin typeface="+mn-lt"/>
        </a:defRPr>
      </a:lvl6pPr>
      <a:lvl7pPr marL="2582863" indent="-238125" algn="l" defTabSz="9096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©"/>
        <a:defRPr>
          <a:solidFill>
            <a:schemeClr val="tx1"/>
          </a:solidFill>
          <a:latin typeface="+mn-lt"/>
        </a:defRPr>
      </a:lvl7pPr>
      <a:lvl8pPr marL="3040063" indent="-238125" algn="l" defTabSz="9096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©"/>
        <a:defRPr>
          <a:solidFill>
            <a:schemeClr val="tx1"/>
          </a:solidFill>
          <a:latin typeface="+mn-lt"/>
        </a:defRPr>
      </a:lvl8pPr>
      <a:lvl9pPr marL="3497263" indent="-238125" algn="l" defTabSz="9096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©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gamma/>
                <a:tint val="89804"/>
                <a:invGamma/>
              </a:schemeClr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3263" y="1676400"/>
            <a:ext cx="7740650" cy="17526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Computer Architecture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/>
              <a:t> </a:t>
            </a:r>
            <a:br>
              <a:rPr lang="en-US" sz="3200" dirty="0"/>
            </a:br>
            <a:r>
              <a:rPr lang="en-US" altLang="he-IL" dirty="0"/>
              <a:t>Branch Prediction</a:t>
            </a:r>
            <a:endParaRPr lang="en-US" dirty="0"/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842963" y="5410200"/>
            <a:ext cx="746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>
                <a:cs typeface="Courier New" pitchFamily="49" charset="0"/>
              </a:rPr>
              <a:t>By </a:t>
            </a:r>
            <a:r>
              <a:rPr lang="en-US" sz="1200" dirty="0" err="1">
                <a:cs typeface="Courier New" pitchFamily="49" charset="0"/>
              </a:rPr>
              <a:t>Yoav</a:t>
            </a:r>
            <a:r>
              <a:rPr lang="en-US" sz="1200" dirty="0">
                <a:cs typeface="Courier New" pitchFamily="49" charset="0"/>
              </a:rPr>
              <a:t> </a:t>
            </a:r>
            <a:r>
              <a:rPr lang="en-US" sz="1200" dirty="0" err="1">
                <a:cs typeface="Courier New" pitchFamily="49" charset="0"/>
              </a:rPr>
              <a:t>Etsion</a:t>
            </a:r>
            <a:r>
              <a:rPr lang="en-US" sz="1200" dirty="0">
                <a:cs typeface="Courier New" pitchFamily="49" charset="0"/>
              </a:rPr>
              <a:t> and Dan </a:t>
            </a:r>
            <a:r>
              <a:rPr lang="en-US" sz="1200" dirty="0" err="1">
                <a:cs typeface="Courier New" pitchFamily="49" charset="0"/>
              </a:rPr>
              <a:t>Tsafrir</a:t>
            </a:r>
            <a:br>
              <a:rPr lang="en-US" sz="1200" dirty="0">
                <a:cs typeface="Courier New" pitchFamily="49" charset="0"/>
              </a:rPr>
            </a:br>
            <a:r>
              <a:rPr lang="en-US" sz="1200" dirty="0">
                <a:cs typeface="Courier New" pitchFamily="49" charset="0"/>
              </a:rPr>
              <a:t>Presentation based on slides by David Patterson, </a:t>
            </a:r>
            <a:r>
              <a:rPr lang="en-US" sz="1200" dirty="0" err="1">
                <a:cs typeface="Courier New" pitchFamily="49" charset="0"/>
              </a:rPr>
              <a:t>Avi</a:t>
            </a:r>
            <a:r>
              <a:rPr lang="en-US" sz="1200" dirty="0">
                <a:cs typeface="Courier New" pitchFamily="49" charset="0"/>
              </a:rPr>
              <a:t> </a:t>
            </a:r>
            <a:r>
              <a:rPr lang="en-US" sz="1200" dirty="0" err="1">
                <a:cs typeface="Courier New" pitchFamily="49" charset="0"/>
              </a:rPr>
              <a:t>Mendelson</a:t>
            </a:r>
            <a:r>
              <a:rPr lang="en-US" sz="1200" dirty="0">
                <a:cs typeface="Courier New" pitchFamily="49" charset="0"/>
              </a:rPr>
              <a:t>, </a:t>
            </a:r>
            <a:r>
              <a:rPr lang="en-US" sz="1200" dirty="0" err="1">
                <a:cs typeface="Courier New" pitchFamily="49" charset="0"/>
              </a:rPr>
              <a:t>Lihu</a:t>
            </a:r>
            <a:r>
              <a:rPr lang="en-US" sz="1200" dirty="0">
                <a:cs typeface="Courier New" pitchFamily="49" charset="0"/>
              </a:rPr>
              <a:t> </a:t>
            </a:r>
            <a:r>
              <a:rPr lang="en-US" sz="1200" dirty="0" err="1">
                <a:cs typeface="Courier New" pitchFamily="49" charset="0"/>
              </a:rPr>
              <a:t>Rappoport</a:t>
            </a:r>
            <a:r>
              <a:rPr lang="en-US" sz="1200" dirty="0">
                <a:cs typeface="Courier New" pitchFamily="49" charset="0"/>
              </a:rPr>
              <a:t>, and </a:t>
            </a:r>
            <a:r>
              <a:rPr lang="en-US" sz="1200" dirty="0" err="1">
                <a:cs typeface="Courier New" pitchFamily="49" charset="0"/>
              </a:rPr>
              <a:t>Adi</a:t>
            </a:r>
            <a:r>
              <a:rPr lang="en-US" sz="1200" dirty="0">
                <a:cs typeface="Courier New" pitchFamily="49" charset="0"/>
              </a:rPr>
              <a:t> </a:t>
            </a:r>
            <a:r>
              <a:rPr lang="en-US" sz="1200" dirty="0" err="1">
                <a:cs typeface="Courier New" pitchFamily="49" charset="0"/>
              </a:rPr>
              <a:t>Yoaz</a:t>
            </a:r>
            <a:endParaRPr lang="en-US" sz="12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640A-0AD8-4CC3-AB67-CDBDA7C0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 on branches?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00CC-1AF1-4490-BAC5-20B1DAC1A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Speculative execution</a:t>
            </a:r>
          </a:p>
          <a:p>
            <a:pPr lvl="1"/>
            <a:r>
              <a:rPr lang="en-US" dirty="0"/>
              <a:t>Speculate on branch outcome to continue fetching</a:t>
            </a:r>
          </a:p>
          <a:p>
            <a:pPr lvl="1"/>
            <a:r>
              <a:rPr lang="en-US" dirty="0"/>
              <a:t>Flush pipeline on mispredictions</a:t>
            </a:r>
          </a:p>
          <a:p>
            <a:endParaRPr lang="en-US" dirty="0"/>
          </a:p>
          <a:p>
            <a:r>
              <a:rPr lang="en-US" dirty="0"/>
              <a:t>One option: Static prediction</a:t>
            </a:r>
          </a:p>
          <a:p>
            <a:pPr lvl="1"/>
            <a:r>
              <a:rPr lang="en-US" dirty="0"/>
              <a:t>E.g., all branches as taken</a:t>
            </a:r>
          </a:p>
          <a:p>
            <a:pPr lvl="1"/>
            <a:r>
              <a:rPr lang="en-US" dirty="0"/>
              <a:t>Simplistic assumption: 50% hit rate</a:t>
            </a:r>
          </a:p>
          <a:p>
            <a:pPr lvl="1"/>
            <a:r>
              <a:rPr lang="en-US" altLang="en-US" dirty="0"/>
              <a:t>CPI new = 1 + (0.2 × 0.5) × 3 = 1.3</a:t>
            </a:r>
          </a:p>
          <a:p>
            <a:pPr lvl="1"/>
            <a:r>
              <a:rPr lang="en-US" altLang="en-US" dirty="0"/>
              <a:t>23% slowdown instead of 37%</a:t>
            </a:r>
          </a:p>
          <a:p>
            <a:pPr lvl="1"/>
            <a:r>
              <a:rPr lang="en-US" dirty="0"/>
              <a:t>Simple, but success is likely &gt; 50%...</a:t>
            </a:r>
          </a:p>
          <a:p>
            <a:pPr lvl="1"/>
            <a:endParaRPr lang="en-US" dirty="0"/>
          </a:p>
          <a:p>
            <a:r>
              <a:rPr lang="en-US" dirty="0"/>
              <a:t>Better option: Dynamic prediction</a:t>
            </a:r>
          </a:p>
          <a:p>
            <a:pPr lvl="1"/>
            <a:r>
              <a:rPr lang="en-US" dirty="0"/>
              <a:t>Learn the workload at run time</a:t>
            </a:r>
          </a:p>
        </p:txBody>
      </p:sp>
    </p:spTree>
    <p:extLst>
      <p:ext uri="{BB962C8B-B14F-4D97-AF65-F5344CB8AC3E}">
        <p14:creationId xmlns:p14="http://schemas.microsoft.com/office/powerpoint/2010/main" val="130017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Traps, Exceptions and Interrupts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312150" cy="4648200"/>
          </a:xfrm>
        </p:spPr>
        <p:txBody>
          <a:bodyPr/>
          <a:lstStyle/>
          <a:p>
            <a:r>
              <a:rPr lang="en-US" altLang="en-US"/>
              <a:t>Indication of events that require a higher authority to intervene (i.e. the operating system)</a:t>
            </a:r>
          </a:p>
          <a:p>
            <a:r>
              <a:rPr lang="en-US" altLang="en-US"/>
              <a:t>Atomically changes the protection mode and </a:t>
            </a:r>
            <a:r>
              <a:rPr lang="en-US" altLang="en-US" u="sng"/>
              <a:t>branches</a:t>
            </a:r>
            <a:r>
              <a:rPr lang="en-US" altLang="en-US"/>
              <a:t> to OS</a:t>
            </a:r>
          </a:p>
          <a:p>
            <a:pPr lvl="1"/>
            <a:r>
              <a:rPr lang="en-US" altLang="en-US" sz="1800" b="0"/>
              <a:t>Protection mode determines what the running is allowed to do (access devices, memory, etc).</a:t>
            </a:r>
            <a:endParaRPr lang="en-US" altLang="en-US" b="0"/>
          </a:p>
          <a:p>
            <a:endParaRPr lang="en-US" altLang="en-US"/>
          </a:p>
          <a:p>
            <a:r>
              <a:rPr lang="en-US" altLang="en-US"/>
              <a:t>Traps: </a:t>
            </a:r>
            <a:r>
              <a:rPr lang="en-US" altLang="en-US" b="0" i="1"/>
              <a:t>Synchronous</a:t>
            </a:r>
          </a:p>
          <a:p>
            <a:pPr lvl="1"/>
            <a:r>
              <a:rPr lang="en-US" altLang="en-US" b="0"/>
              <a:t>The program asks for OS services (e.g. access a device)</a:t>
            </a:r>
          </a:p>
          <a:p>
            <a:r>
              <a:rPr lang="en-US" altLang="en-US"/>
              <a:t>Exceptions: </a:t>
            </a:r>
            <a:r>
              <a:rPr lang="en-US" altLang="en-US" b="0" i="1"/>
              <a:t>Synchronous</a:t>
            </a:r>
            <a:r>
              <a:rPr lang="en-US" altLang="en-US"/>
              <a:t> </a:t>
            </a:r>
          </a:p>
          <a:p>
            <a:pPr lvl="1"/>
            <a:r>
              <a:rPr lang="en-US" altLang="en-US" b="0"/>
              <a:t>The program did something bad (divide-by-zero; prot. violation)</a:t>
            </a:r>
          </a:p>
          <a:p>
            <a:r>
              <a:rPr lang="en-US" altLang="en-US"/>
              <a:t>Interrupts</a:t>
            </a:r>
            <a:r>
              <a:rPr lang="en-US" altLang="en-US" b="0"/>
              <a:t>: </a:t>
            </a:r>
            <a:r>
              <a:rPr lang="en-US" altLang="en-US" b="0" i="1"/>
              <a:t>Asynchronous</a:t>
            </a:r>
          </a:p>
          <a:p>
            <a:pPr lvl="1"/>
            <a:r>
              <a:rPr lang="en-US" altLang="en-US" b="0"/>
              <a:t>An external device needs OS attention (finished an operation)</a:t>
            </a:r>
          </a:p>
          <a:p>
            <a:r>
              <a:rPr lang="en-US" altLang="en-US" b="0"/>
              <a:t>Can these be handled like regular branches?</a:t>
            </a:r>
          </a:p>
        </p:txBody>
      </p:sp>
    </p:spTree>
    <p:extLst>
      <p:ext uri="{BB962C8B-B14F-4D97-AF65-F5344CB8AC3E}">
        <p14:creationId xmlns:p14="http://schemas.microsoft.com/office/powerpoint/2010/main" val="211729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609600"/>
          </a:xfrm>
        </p:spPr>
        <p:txBody>
          <a:bodyPr/>
          <a:lstStyle/>
          <a:p>
            <a:r>
              <a:rPr lang="en-US" altLang="he-IL" dirty="0"/>
              <a:t>What do we need to speculate on?</a:t>
            </a:r>
          </a:p>
        </p:txBody>
      </p:sp>
      <p:sp>
        <p:nvSpPr>
          <p:cNvPr id="3075" name="Rectangle 15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562600"/>
          </a:xfrm>
        </p:spPr>
        <p:txBody>
          <a:bodyPr/>
          <a:lstStyle/>
          <a:p>
            <a:pPr>
              <a:defRPr/>
            </a:pPr>
            <a:r>
              <a:rPr lang="en-US" altLang="he-IL" dirty="0"/>
              <a:t>Given an instruction, need to predict if it’s a branch and…</a:t>
            </a:r>
            <a:br>
              <a:rPr lang="en-US" altLang="he-IL" dirty="0"/>
            </a:br>
            <a:endParaRPr lang="en-US" altLang="he-IL" dirty="0"/>
          </a:p>
          <a:p>
            <a:pPr lvl="1">
              <a:defRPr/>
            </a:pPr>
            <a:r>
              <a:rPr lang="en-US" altLang="he-IL" dirty="0"/>
              <a:t>Branch </a:t>
            </a:r>
            <a:r>
              <a:rPr lang="en-US" altLang="he-IL" dirty="0">
                <a:solidFill>
                  <a:srgbClr val="0000CC"/>
                </a:solidFill>
              </a:rPr>
              <a:t>type</a:t>
            </a:r>
            <a:r>
              <a:rPr lang="en-US" altLang="he-IL" dirty="0"/>
              <a:t>, namely determine if the branch is</a:t>
            </a:r>
          </a:p>
          <a:p>
            <a:pPr lvl="2">
              <a:defRPr/>
            </a:pPr>
            <a:r>
              <a:rPr lang="en-US" altLang="he-IL" dirty="0"/>
              <a:t>Conditional / unconditional; direct / indirect; call / return / other</a:t>
            </a:r>
            <a:br>
              <a:rPr lang="en-US" altLang="he-IL" dirty="0"/>
            </a:br>
            <a:endParaRPr lang="en-US" altLang="he-IL" dirty="0"/>
          </a:p>
          <a:p>
            <a:pPr lvl="1">
              <a:defRPr/>
            </a:pPr>
            <a:r>
              <a:rPr lang="en-US" altLang="he-IL" dirty="0"/>
              <a:t>For conditional branch, need to determine “</a:t>
            </a:r>
            <a:r>
              <a:rPr lang="en-US" altLang="he-IL" dirty="0">
                <a:solidFill>
                  <a:srgbClr val="0000CC"/>
                </a:solidFill>
              </a:rPr>
              <a:t>direction</a:t>
            </a:r>
            <a:r>
              <a:rPr lang="en-US" altLang="he-IL" dirty="0"/>
              <a:t>” </a:t>
            </a:r>
          </a:p>
          <a:p>
            <a:pPr lvl="2">
              <a:defRPr/>
            </a:pPr>
            <a:r>
              <a:rPr lang="en-US" altLang="he-IL" dirty="0"/>
              <a:t>Direction mean: “</a:t>
            </a:r>
            <a:r>
              <a:rPr lang="en-US" altLang="he-IL" dirty="0">
                <a:solidFill>
                  <a:srgbClr val="0000CC"/>
                </a:solidFill>
              </a:rPr>
              <a:t>taken</a:t>
            </a:r>
            <a:r>
              <a:rPr lang="en-US" altLang="he-IL" dirty="0"/>
              <a:t>” or “</a:t>
            </a:r>
            <a:r>
              <a:rPr lang="en-US" altLang="he-IL" dirty="0">
                <a:solidFill>
                  <a:srgbClr val="0000CC"/>
                </a:solidFill>
              </a:rPr>
              <a:t>not taken</a:t>
            </a:r>
            <a:r>
              <a:rPr lang="en-US" altLang="he-IL" dirty="0"/>
              <a:t>”</a:t>
            </a:r>
          </a:p>
          <a:p>
            <a:pPr lvl="2">
              <a:defRPr/>
            </a:pPr>
            <a:r>
              <a:rPr lang="en-US" altLang="he-IL" dirty="0"/>
              <a:t>Actual direction is known only after execution</a:t>
            </a:r>
          </a:p>
          <a:p>
            <a:pPr lvl="2">
              <a:defRPr/>
            </a:pPr>
            <a:r>
              <a:rPr lang="en-US" altLang="he-IL" dirty="0"/>
              <a:t>Wrong direction prediction =&gt; pipeline flush </a:t>
            </a:r>
            <a:br>
              <a:rPr lang="en-US" altLang="he-IL" dirty="0"/>
            </a:br>
            <a:endParaRPr lang="en-US" altLang="he-IL" dirty="0"/>
          </a:p>
          <a:p>
            <a:pPr lvl="1">
              <a:defRPr/>
            </a:pPr>
            <a:r>
              <a:rPr lang="en-US" altLang="he-IL" dirty="0"/>
              <a:t>For taken branch (cond. on </a:t>
            </a:r>
            <a:r>
              <a:rPr lang="en-US" altLang="he-IL" dirty="0" err="1"/>
              <a:t>uncond</a:t>
            </a:r>
            <a:r>
              <a:rPr lang="en-US" altLang="he-IL" dirty="0"/>
              <a:t>.), need to determine “</a:t>
            </a:r>
            <a:r>
              <a:rPr lang="en-US" altLang="he-IL" dirty="0">
                <a:solidFill>
                  <a:srgbClr val="0000CC"/>
                </a:solidFill>
              </a:rPr>
              <a:t>target</a:t>
            </a:r>
            <a:r>
              <a:rPr lang="en-US" altLang="he-IL" dirty="0"/>
              <a:t>”</a:t>
            </a:r>
          </a:p>
          <a:p>
            <a:pPr lvl="2">
              <a:defRPr/>
            </a:pPr>
            <a:r>
              <a:rPr lang="en-US" altLang="he-IL" dirty="0"/>
              <a:t>Target of </a:t>
            </a:r>
            <a:r>
              <a:rPr lang="en-US" altLang="he-IL" dirty="0">
                <a:solidFill>
                  <a:srgbClr val="FF0000"/>
                </a:solidFill>
              </a:rPr>
              <a:t>direct</a:t>
            </a:r>
            <a:r>
              <a:rPr lang="en-US" altLang="he-IL" dirty="0"/>
              <a:t> branches known at decode</a:t>
            </a:r>
          </a:p>
          <a:p>
            <a:pPr lvl="2">
              <a:defRPr/>
            </a:pPr>
            <a:r>
              <a:rPr lang="en-US" altLang="he-IL" dirty="0"/>
              <a:t>Target of </a:t>
            </a:r>
            <a:r>
              <a:rPr lang="en-US" altLang="he-IL" dirty="0">
                <a:solidFill>
                  <a:srgbClr val="FF0000"/>
                </a:solidFill>
              </a:rPr>
              <a:t>indirect</a:t>
            </a:r>
            <a:r>
              <a:rPr lang="en-US" altLang="he-IL" dirty="0"/>
              <a:t> branches known at execution</a:t>
            </a:r>
          </a:p>
          <a:p>
            <a:pPr marL="741363" lvl="2" indent="0">
              <a:buFont typeface="Wingdings" pitchFamily="2" charset="2"/>
              <a:buNone/>
              <a:defRPr/>
            </a:pPr>
            <a:endParaRPr lang="en-US" altLang="he-IL" dirty="0"/>
          </a:p>
          <a:p>
            <a:pPr>
              <a:defRPr/>
            </a:pPr>
            <a:r>
              <a:rPr lang="en-US" altLang="he-IL" dirty="0"/>
              <a:t>Goal</a:t>
            </a:r>
          </a:p>
          <a:p>
            <a:pPr lvl="1">
              <a:defRPr/>
            </a:pPr>
            <a:r>
              <a:rPr lang="en-US" altLang="he-IL" dirty="0"/>
              <a:t>Minimize branch misprediction rate (for a given predictor size)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</a:rPr>
              <a:t>At Fetch: Branch Target Buffer</a:t>
            </a:r>
          </a:p>
        </p:txBody>
      </p:sp>
      <p:grpSp>
        <p:nvGrpSpPr>
          <p:cNvPr id="61443" name="Group 3"/>
          <p:cNvGrpSpPr>
            <a:grpSpLocks/>
          </p:cNvGrpSpPr>
          <p:nvPr/>
        </p:nvGrpSpPr>
        <p:grpSpPr bwMode="auto">
          <a:xfrm>
            <a:off x="685800" y="1689100"/>
            <a:ext cx="7477125" cy="4178300"/>
            <a:chOff x="229" y="1776"/>
            <a:chExt cx="4710" cy="2632"/>
          </a:xfrm>
        </p:grpSpPr>
        <p:sp>
          <p:nvSpPr>
            <p:cNvPr id="61445" name="Rectangle 4"/>
            <p:cNvSpPr>
              <a:spLocks noChangeArrowheads="1"/>
            </p:cNvSpPr>
            <p:nvPr/>
          </p:nvSpPr>
          <p:spPr bwMode="auto">
            <a:xfrm>
              <a:off x="1184" y="2247"/>
              <a:ext cx="2859" cy="8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endParaRPr lang="he-IL" altLang="en-US"/>
            </a:p>
          </p:txBody>
        </p:sp>
        <p:grpSp>
          <p:nvGrpSpPr>
            <p:cNvPr id="61446" name="Group 5"/>
            <p:cNvGrpSpPr>
              <a:grpSpLocks/>
            </p:cNvGrpSpPr>
            <p:nvPr/>
          </p:nvGrpSpPr>
          <p:grpSpPr bwMode="auto">
            <a:xfrm>
              <a:off x="1185" y="2414"/>
              <a:ext cx="2858" cy="514"/>
              <a:chOff x="1253" y="2209"/>
              <a:chExt cx="2731" cy="672"/>
            </a:xfrm>
          </p:grpSpPr>
          <p:sp>
            <p:nvSpPr>
              <p:cNvPr id="61464" name="Line 6"/>
              <p:cNvSpPr>
                <a:spLocks noChangeShapeType="1"/>
              </p:cNvSpPr>
              <p:nvPr/>
            </p:nvSpPr>
            <p:spPr bwMode="auto">
              <a:xfrm>
                <a:off x="1253" y="2209"/>
                <a:ext cx="27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5" name="Line 7"/>
              <p:cNvSpPr>
                <a:spLocks noChangeShapeType="1"/>
              </p:cNvSpPr>
              <p:nvPr/>
            </p:nvSpPr>
            <p:spPr bwMode="auto">
              <a:xfrm>
                <a:off x="1253" y="2401"/>
                <a:ext cx="27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6" name="Line 8"/>
              <p:cNvSpPr>
                <a:spLocks noChangeShapeType="1"/>
              </p:cNvSpPr>
              <p:nvPr/>
            </p:nvSpPr>
            <p:spPr bwMode="auto">
              <a:xfrm>
                <a:off x="1253" y="2641"/>
                <a:ext cx="27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7" name="Line 9"/>
              <p:cNvSpPr>
                <a:spLocks noChangeShapeType="1"/>
              </p:cNvSpPr>
              <p:nvPr/>
            </p:nvSpPr>
            <p:spPr bwMode="auto">
              <a:xfrm>
                <a:off x="1253" y="2881"/>
                <a:ext cx="27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47" name="Line 10"/>
            <p:cNvSpPr>
              <a:spLocks noChangeShapeType="1"/>
            </p:cNvSpPr>
            <p:nvPr/>
          </p:nvSpPr>
          <p:spPr bwMode="auto">
            <a:xfrm>
              <a:off x="2326" y="2248"/>
              <a:ext cx="0" cy="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8" name="Line 11"/>
            <p:cNvSpPr>
              <a:spLocks noChangeShapeType="1"/>
            </p:cNvSpPr>
            <p:nvPr/>
          </p:nvSpPr>
          <p:spPr bwMode="auto">
            <a:xfrm>
              <a:off x="3427" y="2248"/>
              <a:ext cx="0" cy="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9" name="Rectangle 12"/>
            <p:cNvSpPr>
              <a:spLocks noChangeArrowheads="1"/>
            </p:cNvSpPr>
            <p:nvPr/>
          </p:nvSpPr>
          <p:spPr bwMode="auto">
            <a:xfrm>
              <a:off x="1741" y="2003"/>
              <a:ext cx="11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800">
                  <a:latin typeface="Arial" charset="0"/>
                </a:rPr>
                <a:t>fast lookup table</a:t>
              </a:r>
            </a:p>
          </p:txBody>
        </p:sp>
        <p:sp>
          <p:nvSpPr>
            <p:cNvPr id="61450" name="Rectangle 13"/>
            <p:cNvSpPr>
              <a:spLocks noChangeArrowheads="1"/>
            </p:cNvSpPr>
            <p:nvPr/>
          </p:nvSpPr>
          <p:spPr bwMode="auto">
            <a:xfrm>
              <a:off x="1184" y="1776"/>
              <a:ext cx="1626" cy="2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b="1">
                  <a:latin typeface="Arial" charset="0"/>
                </a:rPr>
                <a:t>PC of fetched instruction</a:t>
              </a:r>
            </a:p>
          </p:txBody>
        </p:sp>
        <p:sp>
          <p:nvSpPr>
            <p:cNvPr id="61451" name="Oval 14"/>
            <p:cNvSpPr>
              <a:spLocks noChangeArrowheads="1"/>
            </p:cNvSpPr>
            <p:nvPr/>
          </p:nvSpPr>
          <p:spPr bwMode="auto">
            <a:xfrm>
              <a:off x="1537" y="3333"/>
              <a:ext cx="301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endParaRPr lang="he-IL" altLang="en-US"/>
            </a:p>
          </p:txBody>
        </p:sp>
        <p:sp>
          <p:nvSpPr>
            <p:cNvPr id="61452" name="Line 15"/>
            <p:cNvSpPr>
              <a:spLocks noChangeShapeType="1"/>
            </p:cNvSpPr>
            <p:nvPr/>
          </p:nvSpPr>
          <p:spPr bwMode="auto">
            <a:xfrm>
              <a:off x="1709" y="1991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3" name="Freeform 16"/>
            <p:cNvSpPr>
              <a:spLocks/>
            </p:cNvSpPr>
            <p:nvPr/>
          </p:nvSpPr>
          <p:spPr bwMode="auto">
            <a:xfrm>
              <a:off x="608" y="1882"/>
              <a:ext cx="928" cy="1622"/>
            </a:xfrm>
            <a:custGeom>
              <a:avLst/>
              <a:gdLst>
                <a:gd name="T0" fmla="*/ 100 w 1057"/>
                <a:gd name="T1" fmla="*/ 0 h 1873"/>
                <a:gd name="T2" fmla="*/ 0 w 1057"/>
                <a:gd name="T3" fmla="*/ 0 h 1873"/>
                <a:gd name="T4" fmla="*/ 0 w 1057"/>
                <a:gd name="T5" fmla="*/ 249 h 1873"/>
                <a:gd name="T6" fmla="*/ 170 w 1057"/>
                <a:gd name="T7" fmla="*/ 249 h 18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7"/>
                <a:gd name="T13" fmla="*/ 0 h 1873"/>
                <a:gd name="T14" fmla="*/ 1057 w 1057"/>
                <a:gd name="T15" fmla="*/ 1873 h 18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7" h="1873">
                  <a:moveTo>
                    <a:pt x="624" y="0"/>
                  </a:moveTo>
                  <a:lnTo>
                    <a:pt x="0" y="0"/>
                  </a:lnTo>
                  <a:lnTo>
                    <a:pt x="0" y="1872"/>
                  </a:lnTo>
                  <a:lnTo>
                    <a:pt x="1056" y="187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4" name="Rectangle 17"/>
            <p:cNvSpPr>
              <a:spLocks noChangeArrowheads="1"/>
            </p:cNvSpPr>
            <p:nvPr/>
          </p:nvSpPr>
          <p:spPr bwMode="auto">
            <a:xfrm>
              <a:off x="1524" y="3363"/>
              <a:ext cx="3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2000" b="1">
                  <a:latin typeface="Arial" charset="0"/>
                </a:rPr>
                <a:t>?=</a:t>
              </a:r>
            </a:p>
          </p:txBody>
        </p:sp>
        <p:sp>
          <p:nvSpPr>
            <p:cNvPr id="61455" name="Line 18"/>
            <p:cNvSpPr>
              <a:spLocks noChangeShapeType="1"/>
            </p:cNvSpPr>
            <p:nvPr/>
          </p:nvSpPr>
          <p:spPr bwMode="auto">
            <a:xfrm>
              <a:off x="1709" y="3077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6" name="Line 19"/>
            <p:cNvSpPr>
              <a:spLocks noChangeShapeType="1"/>
            </p:cNvSpPr>
            <p:nvPr/>
          </p:nvSpPr>
          <p:spPr bwMode="auto">
            <a:xfrm>
              <a:off x="3735" y="3077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7" name="Rectangle 20"/>
            <p:cNvSpPr>
              <a:spLocks noChangeArrowheads="1"/>
            </p:cNvSpPr>
            <p:nvPr/>
          </p:nvSpPr>
          <p:spPr bwMode="auto">
            <a:xfrm>
              <a:off x="3481" y="3286"/>
              <a:ext cx="145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800" b="1">
                  <a:solidFill>
                    <a:schemeClr val="accent2"/>
                  </a:solidFill>
                  <a:latin typeface="Arial" charset="0"/>
                </a:rPr>
                <a:t>Predicted branch</a:t>
              </a:r>
            </a:p>
            <a:p>
              <a:r>
                <a:rPr lang="en-US" altLang="en-US" sz="1800" b="1">
                  <a:solidFill>
                    <a:schemeClr val="accent2"/>
                  </a:solidFill>
                  <a:latin typeface="Arial" charset="0"/>
                </a:rPr>
                <a:t>taken or not taken?</a:t>
              </a:r>
              <a:br>
                <a:rPr lang="en-US" altLang="en-US" sz="1800" b="1">
                  <a:solidFill>
                    <a:schemeClr val="accent2"/>
                  </a:solidFill>
                  <a:latin typeface="Arial" charset="0"/>
                </a:rPr>
              </a:br>
              <a:r>
                <a:rPr lang="en-US" altLang="en-US" sz="1800" b="1">
                  <a:solidFill>
                    <a:schemeClr val="accent2"/>
                  </a:solidFill>
                  <a:latin typeface="Arial" charset="0"/>
                </a:rPr>
                <a:t>(last few times)</a:t>
              </a:r>
            </a:p>
          </p:txBody>
        </p:sp>
        <p:sp>
          <p:nvSpPr>
            <p:cNvPr id="61458" name="Rectangle 21"/>
            <p:cNvSpPr>
              <a:spLocks noChangeArrowheads="1"/>
            </p:cNvSpPr>
            <p:nvPr/>
          </p:nvSpPr>
          <p:spPr bwMode="auto">
            <a:xfrm>
              <a:off x="1826" y="3826"/>
              <a:ext cx="159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800" b="1">
                  <a:solidFill>
                    <a:srgbClr val="000099"/>
                  </a:solidFill>
                  <a:latin typeface="Arial" charset="0"/>
                </a:rPr>
                <a:t>No =&gt; we don’t know,</a:t>
              </a:r>
              <a:br>
                <a:rPr lang="en-US" altLang="en-US" sz="1800" b="1">
                  <a:solidFill>
                    <a:srgbClr val="000099"/>
                  </a:solidFill>
                  <a:latin typeface="Arial" charset="0"/>
                </a:rPr>
              </a:br>
              <a:r>
                <a:rPr lang="en-US" altLang="en-US" sz="1800" b="1">
                  <a:solidFill>
                    <a:srgbClr val="000099"/>
                  </a:solidFill>
                  <a:latin typeface="Arial" charset="0"/>
                </a:rPr>
                <a:t>so we don’t predict</a:t>
              </a:r>
            </a:p>
          </p:txBody>
        </p:sp>
        <p:sp>
          <p:nvSpPr>
            <p:cNvPr id="61459" name="Rectangle 22"/>
            <p:cNvSpPr>
              <a:spLocks noChangeArrowheads="1"/>
            </p:cNvSpPr>
            <p:nvPr/>
          </p:nvSpPr>
          <p:spPr bwMode="auto">
            <a:xfrm>
              <a:off x="229" y="3826"/>
              <a:ext cx="1461" cy="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800" b="1">
                  <a:solidFill>
                    <a:srgbClr val="000099"/>
                  </a:solidFill>
                  <a:latin typeface="Arial" charset="0"/>
                </a:rPr>
                <a:t>Yes =&gt; instruction</a:t>
              </a:r>
              <a:br>
                <a:rPr lang="en-US" altLang="en-US" sz="1800" b="1">
                  <a:solidFill>
                    <a:srgbClr val="000099"/>
                  </a:solidFill>
                  <a:latin typeface="Arial" charset="0"/>
                </a:rPr>
              </a:br>
              <a:r>
                <a:rPr lang="en-US" altLang="en-US" sz="1800" b="1">
                  <a:solidFill>
                    <a:srgbClr val="000099"/>
                  </a:solidFill>
                  <a:latin typeface="Arial" charset="0"/>
                </a:rPr>
                <a:t>is a branch, so let’s</a:t>
              </a:r>
              <a:br>
                <a:rPr lang="en-US" altLang="en-US" sz="1800" b="1">
                  <a:solidFill>
                    <a:srgbClr val="000099"/>
                  </a:solidFill>
                  <a:latin typeface="Arial" charset="0"/>
                </a:rPr>
              </a:br>
              <a:r>
                <a:rPr lang="en-US" altLang="en-US" sz="1800" b="1">
                  <a:solidFill>
                    <a:srgbClr val="000099"/>
                  </a:solidFill>
                  <a:latin typeface="Arial" charset="0"/>
                </a:rPr>
                <a:t>predict it</a:t>
              </a:r>
            </a:p>
          </p:txBody>
        </p:sp>
        <p:sp>
          <p:nvSpPr>
            <p:cNvPr id="61460" name="Rectangle 23"/>
            <p:cNvSpPr>
              <a:spLocks noChangeArrowheads="1"/>
            </p:cNvSpPr>
            <p:nvPr/>
          </p:nvSpPr>
          <p:spPr bwMode="auto">
            <a:xfrm>
              <a:off x="1436" y="2191"/>
              <a:ext cx="26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800">
                  <a:latin typeface="Arial" charset="0"/>
                </a:rPr>
                <a:t>Branch PC        </a:t>
              </a:r>
              <a:r>
                <a:rPr lang="en-US" altLang="en-US" sz="2000" b="1">
                  <a:latin typeface="Arial" charset="0"/>
                </a:rPr>
                <a:t> </a:t>
              </a:r>
              <a:r>
                <a:rPr lang="en-US" altLang="en-US" sz="1800">
                  <a:latin typeface="Arial" charset="0"/>
                </a:rPr>
                <a:t>Target PC       History</a:t>
              </a:r>
              <a:r>
                <a:rPr lang="en-US" altLang="en-US" sz="2000" b="1">
                  <a:latin typeface="Arial" charset="0"/>
                </a:rPr>
                <a:t> </a:t>
              </a:r>
            </a:p>
          </p:txBody>
        </p:sp>
        <p:sp>
          <p:nvSpPr>
            <p:cNvPr id="61461" name="Line 24"/>
            <p:cNvSpPr>
              <a:spLocks noChangeShapeType="1"/>
            </p:cNvSpPr>
            <p:nvPr/>
          </p:nvSpPr>
          <p:spPr bwMode="auto">
            <a:xfrm>
              <a:off x="1709" y="3628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2" name="Rectangle 25"/>
            <p:cNvSpPr>
              <a:spLocks noChangeArrowheads="1"/>
            </p:cNvSpPr>
            <p:nvPr/>
          </p:nvSpPr>
          <p:spPr bwMode="auto">
            <a:xfrm>
              <a:off x="2479" y="3277"/>
              <a:ext cx="8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800" b="1">
                  <a:solidFill>
                    <a:schemeClr val="accent2"/>
                  </a:solidFill>
                  <a:latin typeface="Arial" charset="0"/>
                </a:rPr>
                <a:t>Predicted </a:t>
              </a:r>
            </a:p>
            <a:p>
              <a:r>
                <a:rPr lang="en-US" altLang="en-US" sz="1800" b="1">
                  <a:solidFill>
                    <a:schemeClr val="accent2"/>
                  </a:solidFill>
                  <a:latin typeface="Arial" charset="0"/>
                </a:rPr>
                <a:t>Target</a:t>
              </a:r>
            </a:p>
          </p:txBody>
        </p:sp>
        <p:sp>
          <p:nvSpPr>
            <p:cNvPr id="61463" name="Line 26"/>
            <p:cNvSpPr>
              <a:spLocks noChangeShapeType="1"/>
            </p:cNvSpPr>
            <p:nvPr/>
          </p:nvSpPr>
          <p:spPr bwMode="auto">
            <a:xfrm>
              <a:off x="2810" y="3072"/>
              <a:ext cx="0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4" name="TextBox 1"/>
          <p:cNvSpPr txBox="1">
            <a:spLocks noChangeArrowheads="1"/>
          </p:cNvSpPr>
          <p:nvPr/>
        </p:nvSpPr>
        <p:spPr bwMode="auto">
          <a:xfrm>
            <a:off x="76200" y="6007100"/>
            <a:ext cx="855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1800" dirty="0"/>
              <a:t>(Works in a straightforward manner only for direct branches, otherwise target PC changes)</a:t>
            </a:r>
          </a:p>
        </p:txBody>
      </p:sp>
    </p:spTree>
    <p:extLst>
      <p:ext uri="{BB962C8B-B14F-4D97-AF65-F5344CB8AC3E}">
        <p14:creationId xmlns:p14="http://schemas.microsoft.com/office/powerpoint/2010/main" val="24040524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it works in a nutshell</a:t>
            </a:r>
            <a:endParaRPr lang="he-IL" altLang="en-US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014913"/>
          </a:xfrm>
        </p:spPr>
        <p:txBody>
          <a:bodyPr/>
          <a:lstStyle/>
          <a:p>
            <a:r>
              <a:rPr lang="en-US" altLang="en-US"/>
              <a:t>Until proven otherwise, assume branches are not taken</a:t>
            </a:r>
          </a:p>
          <a:p>
            <a:pPr lvl="1"/>
            <a:r>
              <a:rPr lang="en-US" altLang="en-US" b="0"/>
              <a:t>Fall through instructions (assume branch has no effect)</a:t>
            </a:r>
          </a:p>
          <a:p>
            <a:pPr lvl="1"/>
            <a:endParaRPr lang="en-US" altLang="en-US" sz="800"/>
          </a:p>
          <a:p>
            <a:r>
              <a:rPr lang="en-US" altLang="en-US"/>
              <a:t>Upon the first time a branch is taken</a:t>
            </a:r>
          </a:p>
          <a:p>
            <a:pPr lvl="1"/>
            <a:r>
              <a:rPr lang="en-US" altLang="en-US" b="0"/>
              <a:t>Pay the price (in terms of stalls), but</a:t>
            </a:r>
          </a:p>
          <a:p>
            <a:pPr lvl="1"/>
            <a:r>
              <a:rPr lang="en-US" altLang="en-US" b="0"/>
              <a:t>Save the details of the branch in the BTB </a:t>
            </a:r>
            <a:br>
              <a:rPr lang="en-US" altLang="en-US" b="0"/>
            </a:br>
            <a:r>
              <a:rPr lang="en-US" altLang="en-US" b="0"/>
              <a:t>(= PC, target PC, and whether or not branch was taken)</a:t>
            </a:r>
          </a:p>
          <a:p>
            <a:pPr lvl="1"/>
            <a:endParaRPr lang="en-US" altLang="en-US" sz="800"/>
          </a:p>
          <a:p>
            <a:r>
              <a:rPr lang="en-US" altLang="en-US"/>
              <a:t>While fetching, HW checks </a:t>
            </a:r>
            <a:r>
              <a:rPr lang="en-US" altLang="en-US" i="1"/>
              <a:t>in parallel</a:t>
            </a:r>
            <a:endParaRPr lang="en-US" altLang="en-US"/>
          </a:p>
          <a:p>
            <a:pPr lvl="1"/>
            <a:r>
              <a:rPr lang="en-US" altLang="en-US" b="0"/>
              <a:t>Whether PC is in BTB</a:t>
            </a:r>
          </a:p>
          <a:p>
            <a:pPr lvl="1"/>
            <a:endParaRPr lang="en-US" altLang="en-US" sz="800"/>
          </a:p>
          <a:p>
            <a:r>
              <a:rPr lang="en-US" altLang="en-US"/>
              <a:t>If found, make a prediction</a:t>
            </a:r>
          </a:p>
          <a:p>
            <a:pPr lvl="1"/>
            <a:r>
              <a:rPr lang="en-US" altLang="en-US" b="0"/>
              <a:t>Taken? Address?</a:t>
            </a:r>
          </a:p>
          <a:p>
            <a:pPr lvl="1"/>
            <a:endParaRPr lang="en-US" altLang="en-US" sz="800" b="0"/>
          </a:p>
          <a:p>
            <a:r>
              <a:rPr lang="en-US" altLang="en-US"/>
              <a:t>Upon misprediction</a:t>
            </a:r>
          </a:p>
          <a:p>
            <a:pPr lvl="1"/>
            <a:r>
              <a:rPr lang="en-US" altLang="en-US" b="0"/>
              <a:t>Flush (throw out) pipeline content &amp; start over from right PC</a:t>
            </a:r>
          </a:p>
        </p:txBody>
      </p:sp>
    </p:spTree>
    <p:extLst>
      <p:ext uri="{BB962C8B-B14F-4D97-AF65-F5344CB8AC3E}">
        <p14:creationId xmlns:p14="http://schemas.microsoft.com/office/powerpoint/2010/main" val="1503961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162800" cy="9144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Using The BTB</a:t>
            </a: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457200" y="42672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457200" y="10668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219200" y="914400"/>
            <a:ext cx="6705600" cy="4095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>
                <a:latin typeface="Arial" charset="0"/>
              </a:rPr>
              <a:t>PC moves to next instruction</a:t>
            </a:r>
            <a:endParaRPr lang="en-US" altLang="en-US" b="1">
              <a:latin typeface="Arial" charset="0"/>
            </a:endParaRP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914400" y="1600200"/>
            <a:ext cx="2667000" cy="7143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2000" b="1">
                <a:latin typeface="Arial" charset="0"/>
              </a:rPr>
              <a:t>Inst Mem gets PC</a:t>
            </a:r>
          </a:p>
          <a:p>
            <a:pPr algn="ctr"/>
            <a:r>
              <a:rPr lang="en-US" altLang="en-US" sz="2000" b="1">
                <a:latin typeface="Arial" charset="0"/>
              </a:rPr>
              <a:t>and fetches new inst</a:t>
            </a:r>
            <a:endParaRPr lang="en-US" altLang="en-US" b="1">
              <a:latin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5715000" y="1600200"/>
            <a:ext cx="2667000" cy="7143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2000" b="1">
                <a:latin typeface="Arial" charset="0"/>
              </a:rPr>
              <a:t>BTB gets PC</a:t>
            </a:r>
          </a:p>
          <a:p>
            <a:pPr algn="ctr"/>
            <a:r>
              <a:rPr lang="en-US" altLang="en-US" sz="2000" b="1">
                <a:latin typeface="Arial" charset="0"/>
              </a:rPr>
              <a:t>and looks it up</a:t>
            </a:r>
            <a:endParaRPr lang="en-US" altLang="en-US" b="1">
              <a:latin typeface="Arial" charset="0"/>
            </a:endParaRP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1143000" y="3857625"/>
            <a:ext cx="2209800" cy="707886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2000" b="1" dirty="0">
                <a:latin typeface="Arial" charset="0"/>
              </a:rPr>
              <a:t>IF/ID reg. loaded</a:t>
            </a:r>
          </a:p>
          <a:p>
            <a:pPr algn="ctr"/>
            <a:r>
              <a:rPr lang="en-US" altLang="en-US" sz="2000" b="1" dirty="0">
                <a:latin typeface="Arial" charset="0"/>
              </a:rPr>
              <a:t>with new </a:t>
            </a:r>
            <a:r>
              <a:rPr lang="en-US" altLang="en-US" sz="2000" b="1" dirty="0" err="1">
                <a:latin typeface="Arial" charset="0"/>
              </a:rPr>
              <a:t>inst</a:t>
            </a:r>
            <a:endParaRPr lang="en-US" altLang="en-US" b="1" dirty="0">
              <a:latin typeface="Arial" charset="0"/>
            </a:endParaRPr>
          </a:p>
        </p:txBody>
      </p:sp>
      <p:grpSp>
        <p:nvGrpSpPr>
          <p:cNvPr id="68617" name="Group 9"/>
          <p:cNvGrpSpPr>
            <a:grpSpLocks/>
          </p:cNvGrpSpPr>
          <p:nvPr/>
        </p:nvGrpSpPr>
        <p:grpSpPr bwMode="auto">
          <a:xfrm>
            <a:off x="6238875" y="2514600"/>
            <a:ext cx="1609725" cy="766763"/>
            <a:chOff x="3546" y="1869"/>
            <a:chExt cx="1014" cy="483"/>
          </a:xfrm>
        </p:grpSpPr>
        <p:grpSp>
          <p:nvGrpSpPr>
            <p:cNvPr id="68664" name="Group 10"/>
            <p:cNvGrpSpPr>
              <a:grpSpLocks/>
            </p:cNvGrpSpPr>
            <p:nvPr/>
          </p:nvGrpSpPr>
          <p:grpSpPr bwMode="auto">
            <a:xfrm>
              <a:off x="3546" y="1869"/>
              <a:ext cx="1014" cy="483"/>
              <a:chOff x="3546" y="1869"/>
              <a:chExt cx="734" cy="504"/>
            </a:xfrm>
          </p:grpSpPr>
          <p:sp>
            <p:nvSpPr>
              <p:cNvPr id="68666" name="Freeform 11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365 w 734"/>
                  <a:gd name="T13" fmla="*/ 0 h 5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4"/>
                  <a:gd name="T22" fmla="*/ 0 h 504"/>
                  <a:gd name="T23" fmla="*/ 734 w 734"/>
                  <a:gd name="T24" fmla="*/ 504 h 5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  <a:lnTo>
                      <a:pt x="365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67" name="Freeform 12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4"/>
                  <a:gd name="T19" fmla="*/ 0 h 504"/>
                  <a:gd name="T20" fmla="*/ 734 w 734"/>
                  <a:gd name="T21" fmla="*/ 504 h 5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665" name="Rectangle 13"/>
            <p:cNvSpPr>
              <a:spLocks noChangeArrowheads="1"/>
            </p:cNvSpPr>
            <p:nvPr/>
          </p:nvSpPr>
          <p:spPr bwMode="auto">
            <a:xfrm>
              <a:off x="3600" y="2000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800" b="1">
                  <a:latin typeface="Arial" charset="0"/>
                </a:rPr>
                <a:t>BTB Hit ?</a:t>
              </a:r>
              <a:endParaRPr lang="en-US" altLang="en-US" sz="1400" b="1">
                <a:latin typeface="Arial" charset="0"/>
              </a:endParaRPr>
            </a:p>
          </p:txBody>
        </p:sp>
      </p:grpSp>
      <p:grpSp>
        <p:nvGrpSpPr>
          <p:cNvPr id="68618" name="Group 14"/>
          <p:cNvGrpSpPr>
            <a:grpSpLocks/>
          </p:cNvGrpSpPr>
          <p:nvPr/>
        </p:nvGrpSpPr>
        <p:grpSpPr bwMode="auto">
          <a:xfrm>
            <a:off x="5219700" y="3200400"/>
            <a:ext cx="1609725" cy="766763"/>
            <a:chOff x="3546" y="1869"/>
            <a:chExt cx="1014" cy="483"/>
          </a:xfrm>
        </p:grpSpPr>
        <p:grpSp>
          <p:nvGrpSpPr>
            <p:cNvPr id="68660" name="Group 15"/>
            <p:cNvGrpSpPr>
              <a:grpSpLocks/>
            </p:cNvGrpSpPr>
            <p:nvPr/>
          </p:nvGrpSpPr>
          <p:grpSpPr bwMode="auto">
            <a:xfrm>
              <a:off x="3546" y="1869"/>
              <a:ext cx="1014" cy="483"/>
              <a:chOff x="3546" y="1869"/>
              <a:chExt cx="734" cy="504"/>
            </a:xfrm>
          </p:grpSpPr>
          <p:sp>
            <p:nvSpPr>
              <p:cNvPr id="68662" name="Freeform 16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365 w 734"/>
                  <a:gd name="T13" fmla="*/ 0 h 5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4"/>
                  <a:gd name="T22" fmla="*/ 0 h 504"/>
                  <a:gd name="T23" fmla="*/ 734 w 734"/>
                  <a:gd name="T24" fmla="*/ 504 h 5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  <a:lnTo>
                      <a:pt x="365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63" name="Freeform 17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4"/>
                  <a:gd name="T19" fmla="*/ 0 h 504"/>
                  <a:gd name="T20" fmla="*/ 734 w 734"/>
                  <a:gd name="T21" fmla="*/ 504 h 5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661" name="Rectangle 18"/>
            <p:cNvSpPr>
              <a:spLocks noChangeArrowheads="1"/>
            </p:cNvSpPr>
            <p:nvPr/>
          </p:nvSpPr>
          <p:spPr bwMode="auto">
            <a:xfrm>
              <a:off x="3600" y="2000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800" b="1">
                  <a:latin typeface="Arial" charset="0"/>
                </a:rPr>
                <a:t>Br taken ?</a:t>
              </a:r>
              <a:endParaRPr lang="en-US" altLang="en-US" sz="1400" b="1">
                <a:latin typeface="Arial" charset="0"/>
              </a:endParaRPr>
            </a:p>
          </p:txBody>
        </p:sp>
      </p:grpSp>
      <p:sp>
        <p:nvSpPr>
          <p:cNvPr id="68619" name="Line 19"/>
          <p:cNvSpPr>
            <a:spLocks noChangeShapeType="1"/>
          </p:cNvSpPr>
          <p:nvPr/>
        </p:nvSpPr>
        <p:spPr bwMode="auto">
          <a:xfrm>
            <a:off x="7048500" y="22987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Line 20"/>
          <p:cNvSpPr>
            <a:spLocks noChangeShapeType="1"/>
          </p:cNvSpPr>
          <p:nvPr/>
        </p:nvSpPr>
        <p:spPr bwMode="auto">
          <a:xfrm>
            <a:off x="6019800" y="2895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Line 21"/>
          <p:cNvSpPr>
            <a:spLocks noChangeShapeType="1"/>
          </p:cNvSpPr>
          <p:nvPr/>
        </p:nvSpPr>
        <p:spPr bwMode="auto">
          <a:xfrm>
            <a:off x="6019800" y="2895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22"/>
          <p:cNvSpPr>
            <a:spLocks noChangeShapeType="1"/>
          </p:cNvSpPr>
          <p:nvPr/>
        </p:nvSpPr>
        <p:spPr bwMode="auto">
          <a:xfrm>
            <a:off x="7848600" y="2895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Line 23"/>
          <p:cNvSpPr>
            <a:spLocks noChangeShapeType="1"/>
          </p:cNvSpPr>
          <p:nvPr/>
        </p:nvSpPr>
        <p:spPr bwMode="auto">
          <a:xfrm>
            <a:off x="8077200" y="28956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Line 24"/>
          <p:cNvSpPr>
            <a:spLocks noChangeShapeType="1"/>
          </p:cNvSpPr>
          <p:nvPr/>
        </p:nvSpPr>
        <p:spPr bwMode="auto">
          <a:xfrm>
            <a:off x="4876800" y="3581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Line 25"/>
          <p:cNvSpPr>
            <a:spLocks noChangeShapeType="1"/>
          </p:cNvSpPr>
          <p:nvPr/>
        </p:nvSpPr>
        <p:spPr bwMode="auto">
          <a:xfrm>
            <a:off x="7162800" y="3581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Line 26"/>
          <p:cNvSpPr>
            <a:spLocks noChangeShapeType="1"/>
          </p:cNvSpPr>
          <p:nvPr/>
        </p:nvSpPr>
        <p:spPr bwMode="auto">
          <a:xfrm>
            <a:off x="6846888" y="3581400"/>
            <a:ext cx="315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27"/>
          <p:cNvSpPr>
            <a:spLocks noChangeShapeType="1"/>
          </p:cNvSpPr>
          <p:nvPr/>
        </p:nvSpPr>
        <p:spPr bwMode="auto">
          <a:xfrm flipV="1">
            <a:off x="4876800" y="3570288"/>
            <a:ext cx="366713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Text Box 28"/>
          <p:cNvSpPr txBox="1">
            <a:spLocks noChangeArrowheads="1"/>
          </p:cNvSpPr>
          <p:nvPr/>
        </p:nvSpPr>
        <p:spPr bwMode="auto">
          <a:xfrm>
            <a:off x="6705600" y="4010025"/>
            <a:ext cx="1828800" cy="4095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2000" b="1">
                <a:latin typeface="Arial" charset="0"/>
              </a:rPr>
              <a:t>PC </a:t>
            </a:r>
            <a:r>
              <a:rPr lang="en-US" altLang="en-US" sz="2000" b="1">
                <a:latin typeface="Arial" charset="0"/>
                <a:sym typeface="Symbol" pitchFamily="18" charset="2"/>
              </a:rPr>
              <a:t> PC + 4</a:t>
            </a:r>
            <a:endParaRPr lang="en-US" altLang="en-US" b="1">
              <a:latin typeface="Arial" charset="0"/>
            </a:endParaRPr>
          </a:p>
        </p:txBody>
      </p:sp>
      <p:sp>
        <p:nvSpPr>
          <p:cNvPr id="68629" name="Text Box 29"/>
          <p:cNvSpPr txBox="1">
            <a:spLocks noChangeArrowheads="1"/>
          </p:cNvSpPr>
          <p:nvPr/>
        </p:nvSpPr>
        <p:spPr bwMode="auto">
          <a:xfrm>
            <a:off x="3810000" y="4010025"/>
            <a:ext cx="2057400" cy="4095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2000" b="1">
                <a:latin typeface="Arial" charset="0"/>
              </a:rPr>
              <a:t>PC </a:t>
            </a:r>
            <a:r>
              <a:rPr lang="en-US" altLang="en-US" sz="2000" b="1">
                <a:latin typeface="Arial" charset="0"/>
                <a:sym typeface="Symbol" pitchFamily="18" charset="2"/>
              </a:rPr>
              <a:t> pred addr</a:t>
            </a:r>
            <a:endParaRPr lang="en-US" altLang="en-US" b="1">
              <a:latin typeface="Arial" charset="0"/>
            </a:endParaRPr>
          </a:p>
        </p:txBody>
      </p:sp>
      <p:sp>
        <p:nvSpPr>
          <p:cNvPr id="68630" name="Line 30"/>
          <p:cNvSpPr>
            <a:spLocks noChangeShapeType="1"/>
          </p:cNvSpPr>
          <p:nvPr/>
        </p:nvSpPr>
        <p:spPr bwMode="auto">
          <a:xfrm>
            <a:off x="2286000" y="1295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1" name="Line 31"/>
          <p:cNvSpPr>
            <a:spLocks noChangeShapeType="1"/>
          </p:cNvSpPr>
          <p:nvPr/>
        </p:nvSpPr>
        <p:spPr bwMode="auto">
          <a:xfrm>
            <a:off x="7010400" y="1295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Line 32"/>
          <p:cNvSpPr>
            <a:spLocks noChangeShapeType="1"/>
          </p:cNvSpPr>
          <p:nvPr/>
        </p:nvSpPr>
        <p:spPr bwMode="auto">
          <a:xfrm>
            <a:off x="2286000" y="22860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Line 33"/>
          <p:cNvSpPr>
            <a:spLocks noChangeShapeType="1"/>
          </p:cNvSpPr>
          <p:nvPr/>
        </p:nvSpPr>
        <p:spPr bwMode="auto">
          <a:xfrm>
            <a:off x="533400" y="1066800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Text Box 34"/>
          <p:cNvSpPr txBox="1">
            <a:spLocks noChangeArrowheads="1"/>
          </p:cNvSpPr>
          <p:nvPr/>
        </p:nvSpPr>
        <p:spPr bwMode="auto">
          <a:xfrm>
            <a:off x="304800" y="243840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IF</a:t>
            </a:r>
          </a:p>
        </p:txBody>
      </p:sp>
      <p:sp>
        <p:nvSpPr>
          <p:cNvPr id="68635" name="Line 35"/>
          <p:cNvSpPr>
            <a:spLocks noChangeShapeType="1"/>
          </p:cNvSpPr>
          <p:nvPr/>
        </p:nvSpPr>
        <p:spPr bwMode="auto">
          <a:xfrm>
            <a:off x="457200" y="53340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Line 36"/>
          <p:cNvSpPr>
            <a:spLocks noChangeShapeType="1"/>
          </p:cNvSpPr>
          <p:nvPr/>
        </p:nvSpPr>
        <p:spPr bwMode="auto">
          <a:xfrm>
            <a:off x="533400" y="42672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7" name="Text Box 37"/>
          <p:cNvSpPr txBox="1">
            <a:spLocks noChangeArrowheads="1"/>
          </p:cNvSpPr>
          <p:nvPr/>
        </p:nvSpPr>
        <p:spPr bwMode="auto">
          <a:xfrm>
            <a:off x="304800" y="45720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ID</a:t>
            </a:r>
          </a:p>
        </p:txBody>
      </p:sp>
      <p:sp>
        <p:nvSpPr>
          <p:cNvPr id="68638" name="Line 38"/>
          <p:cNvSpPr>
            <a:spLocks noChangeShapeType="1"/>
          </p:cNvSpPr>
          <p:nvPr/>
        </p:nvSpPr>
        <p:spPr bwMode="auto">
          <a:xfrm>
            <a:off x="4876800" y="4419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9" name="Line 39"/>
          <p:cNvSpPr>
            <a:spLocks noChangeShapeType="1"/>
          </p:cNvSpPr>
          <p:nvPr/>
        </p:nvSpPr>
        <p:spPr bwMode="auto">
          <a:xfrm>
            <a:off x="7620000" y="4419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Text Box 40"/>
          <p:cNvSpPr txBox="1">
            <a:spLocks noChangeArrowheads="1"/>
          </p:cNvSpPr>
          <p:nvPr/>
        </p:nvSpPr>
        <p:spPr bwMode="auto">
          <a:xfrm>
            <a:off x="3810000" y="4848225"/>
            <a:ext cx="2209800" cy="7143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2000" b="1" dirty="0">
                <a:latin typeface="Arial" charset="0"/>
              </a:rPr>
              <a:t>IF/ID reg. loaded</a:t>
            </a:r>
          </a:p>
          <a:p>
            <a:pPr algn="ctr"/>
            <a:r>
              <a:rPr lang="en-US" altLang="en-US" sz="2000" b="1" dirty="0">
                <a:latin typeface="Arial" charset="0"/>
              </a:rPr>
              <a:t>with </a:t>
            </a:r>
            <a:r>
              <a:rPr lang="en-US" altLang="en-US" sz="2000" b="1" dirty="0" err="1">
                <a:latin typeface="Arial" charset="0"/>
              </a:rPr>
              <a:t>pred</a:t>
            </a:r>
            <a:r>
              <a:rPr lang="en-US" altLang="en-US" sz="2000" b="1" dirty="0">
                <a:latin typeface="Arial" charset="0"/>
              </a:rPr>
              <a:t> </a:t>
            </a:r>
            <a:r>
              <a:rPr lang="en-US" altLang="en-US" sz="2000" b="1" dirty="0" err="1">
                <a:latin typeface="Arial" charset="0"/>
              </a:rPr>
              <a:t>inst</a:t>
            </a:r>
            <a:endParaRPr lang="en-US" altLang="en-US" b="1" dirty="0">
              <a:latin typeface="Arial" charset="0"/>
            </a:endParaRPr>
          </a:p>
        </p:txBody>
      </p:sp>
      <p:sp>
        <p:nvSpPr>
          <p:cNvPr id="68641" name="Text Box 41"/>
          <p:cNvSpPr txBox="1">
            <a:spLocks noChangeArrowheads="1"/>
          </p:cNvSpPr>
          <p:nvPr/>
        </p:nvSpPr>
        <p:spPr bwMode="auto">
          <a:xfrm>
            <a:off x="6324600" y="4848225"/>
            <a:ext cx="2209800" cy="7143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2000" b="1" dirty="0">
                <a:latin typeface="Arial" charset="0"/>
              </a:rPr>
              <a:t>IF/ID reg. loaded</a:t>
            </a:r>
          </a:p>
          <a:p>
            <a:pPr algn="ctr"/>
            <a:r>
              <a:rPr lang="en-US" altLang="en-US" sz="2000" b="1" dirty="0">
                <a:latin typeface="Arial" charset="0"/>
              </a:rPr>
              <a:t>with seq. </a:t>
            </a:r>
            <a:r>
              <a:rPr lang="en-US" altLang="en-US" sz="2000" b="1" dirty="0" err="1">
                <a:latin typeface="Arial" charset="0"/>
              </a:rPr>
              <a:t>inst</a:t>
            </a:r>
            <a:endParaRPr lang="en-US" altLang="en-US" b="1" dirty="0">
              <a:latin typeface="Arial" charset="0"/>
            </a:endParaRPr>
          </a:p>
        </p:txBody>
      </p:sp>
      <p:sp>
        <p:nvSpPr>
          <p:cNvPr id="68642" name="Line 42"/>
          <p:cNvSpPr>
            <a:spLocks noChangeShapeType="1"/>
          </p:cNvSpPr>
          <p:nvPr/>
        </p:nvSpPr>
        <p:spPr bwMode="auto">
          <a:xfrm>
            <a:off x="2286000" y="45720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643" name="Group 43"/>
          <p:cNvGrpSpPr>
            <a:grpSpLocks/>
          </p:cNvGrpSpPr>
          <p:nvPr/>
        </p:nvGrpSpPr>
        <p:grpSpPr bwMode="auto">
          <a:xfrm>
            <a:off x="1489075" y="5024438"/>
            <a:ext cx="1609725" cy="766762"/>
            <a:chOff x="3546" y="1869"/>
            <a:chExt cx="1014" cy="483"/>
          </a:xfrm>
        </p:grpSpPr>
        <p:grpSp>
          <p:nvGrpSpPr>
            <p:cNvPr id="68656" name="Group 44"/>
            <p:cNvGrpSpPr>
              <a:grpSpLocks/>
            </p:cNvGrpSpPr>
            <p:nvPr/>
          </p:nvGrpSpPr>
          <p:grpSpPr bwMode="auto">
            <a:xfrm>
              <a:off x="3546" y="1869"/>
              <a:ext cx="1014" cy="483"/>
              <a:chOff x="3546" y="1869"/>
              <a:chExt cx="734" cy="504"/>
            </a:xfrm>
          </p:grpSpPr>
          <p:sp>
            <p:nvSpPr>
              <p:cNvPr id="68658" name="Freeform 45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365 w 734"/>
                  <a:gd name="T13" fmla="*/ 0 h 5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4"/>
                  <a:gd name="T22" fmla="*/ 0 h 504"/>
                  <a:gd name="T23" fmla="*/ 734 w 734"/>
                  <a:gd name="T24" fmla="*/ 504 h 5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  <a:lnTo>
                      <a:pt x="365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59" name="Freeform 46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4"/>
                  <a:gd name="T19" fmla="*/ 0 h 504"/>
                  <a:gd name="T20" fmla="*/ 734 w 734"/>
                  <a:gd name="T21" fmla="*/ 504 h 5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657" name="Rectangle 47"/>
            <p:cNvSpPr>
              <a:spLocks noChangeArrowheads="1"/>
            </p:cNvSpPr>
            <p:nvPr/>
          </p:nvSpPr>
          <p:spPr bwMode="auto">
            <a:xfrm>
              <a:off x="3600" y="2000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800" b="1">
                  <a:latin typeface="Arial" charset="0"/>
                </a:rPr>
                <a:t>Branch ?</a:t>
              </a:r>
              <a:endParaRPr lang="en-US" altLang="en-US" sz="1400" b="1">
                <a:latin typeface="Arial" charset="0"/>
              </a:endParaRPr>
            </a:p>
          </p:txBody>
        </p:sp>
      </p:grpSp>
      <p:sp>
        <p:nvSpPr>
          <p:cNvPr id="68644" name="Text Box 48"/>
          <p:cNvSpPr txBox="1">
            <a:spLocks noChangeArrowheads="1"/>
          </p:cNvSpPr>
          <p:nvPr/>
        </p:nvSpPr>
        <p:spPr bwMode="auto">
          <a:xfrm>
            <a:off x="5638800" y="25781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Arial" charset="0"/>
              </a:rPr>
              <a:t>yes</a:t>
            </a:r>
            <a:endParaRPr lang="en-US" altLang="en-US" b="1">
              <a:latin typeface="Arial" charset="0"/>
            </a:endParaRPr>
          </a:p>
        </p:txBody>
      </p:sp>
      <p:sp>
        <p:nvSpPr>
          <p:cNvPr id="68645" name="Text Box 49"/>
          <p:cNvSpPr txBox="1">
            <a:spLocks noChangeArrowheads="1"/>
          </p:cNvSpPr>
          <p:nvPr/>
        </p:nvSpPr>
        <p:spPr bwMode="auto">
          <a:xfrm>
            <a:off x="7924800" y="25781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Arial" charset="0"/>
              </a:rPr>
              <a:t>no</a:t>
            </a:r>
            <a:endParaRPr lang="en-US" altLang="en-US" b="1">
              <a:latin typeface="Arial" charset="0"/>
            </a:endParaRPr>
          </a:p>
        </p:txBody>
      </p:sp>
      <p:sp>
        <p:nvSpPr>
          <p:cNvPr id="68646" name="Text Box 50"/>
          <p:cNvSpPr txBox="1">
            <a:spLocks noChangeArrowheads="1"/>
          </p:cNvSpPr>
          <p:nvPr/>
        </p:nvSpPr>
        <p:spPr bwMode="auto">
          <a:xfrm>
            <a:off x="7175500" y="3352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Arial" charset="0"/>
              </a:rPr>
              <a:t>no</a:t>
            </a:r>
            <a:endParaRPr lang="en-US" altLang="en-US" b="1">
              <a:latin typeface="Arial" charset="0"/>
            </a:endParaRPr>
          </a:p>
        </p:txBody>
      </p:sp>
      <p:sp>
        <p:nvSpPr>
          <p:cNvPr id="68647" name="Text Box 51"/>
          <p:cNvSpPr txBox="1">
            <a:spLocks noChangeArrowheads="1"/>
          </p:cNvSpPr>
          <p:nvPr/>
        </p:nvSpPr>
        <p:spPr bwMode="auto">
          <a:xfrm>
            <a:off x="4406900" y="3352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Arial" charset="0"/>
              </a:rPr>
              <a:t>yes</a:t>
            </a:r>
            <a:endParaRPr lang="en-US" altLang="en-US" b="1">
              <a:latin typeface="Arial" charset="0"/>
            </a:endParaRPr>
          </a:p>
        </p:txBody>
      </p:sp>
      <p:sp>
        <p:nvSpPr>
          <p:cNvPr id="68648" name="Line 52"/>
          <p:cNvSpPr>
            <a:spLocks noChangeShapeType="1"/>
          </p:cNvSpPr>
          <p:nvPr/>
        </p:nvSpPr>
        <p:spPr bwMode="auto">
          <a:xfrm>
            <a:off x="1295400" y="54229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Line 53"/>
          <p:cNvSpPr>
            <a:spLocks noChangeShapeType="1"/>
          </p:cNvSpPr>
          <p:nvPr/>
        </p:nvSpPr>
        <p:spPr bwMode="auto">
          <a:xfrm>
            <a:off x="1295400" y="54229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0" name="Text Box 54"/>
          <p:cNvSpPr txBox="1">
            <a:spLocks noChangeArrowheads="1"/>
          </p:cNvSpPr>
          <p:nvPr/>
        </p:nvSpPr>
        <p:spPr bwMode="auto">
          <a:xfrm>
            <a:off x="3124200" y="5791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Arial" charset="0"/>
              </a:rPr>
              <a:t>no</a:t>
            </a:r>
            <a:endParaRPr lang="en-US" altLang="en-US" b="1">
              <a:latin typeface="Arial" charset="0"/>
            </a:endParaRPr>
          </a:p>
        </p:txBody>
      </p:sp>
      <p:sp>
        <p:nvSpPr>
          <p:cNvPr id="68651" name="Line 55"/>
          <p:cNvSpPr>
            <a:spLocks noChangeShapeType="1"/>
          </p:cNvSpPr>
          <p:nvPr/>
        </p:nvSpPr>
        <p:spPr bwMode="auto">
          <a:xfrm>
            <a:off x="3302000" y="5410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2" name="Line 56"/>
          <p:cNvSpPr>
            <a:spLocks noChangeShapeType="1"/>
          </p:cNvSpPr>
          <p:nvPr/>
        </p:nvSpPr>
        <p:spPr bwMode="auto">
          <a:xfrm>
            <a:off x="3073400" y="5410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3" name="Text Box 57"/>
          <p:cNvSpPr txBox="1">
            <a:spLocks noChangeArrowheads="1"/>
          </p:cNvSpPr>
          <p:nvPr/>
        </p:nvSpPr>
        <p:spPr bwMode="auto">
          <a:xfrm>
            <a:off x="1066800" y="5791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Arial" charset="0"/>
              </a:rPr>
              <a:t>yes</a:t>
            </a:r>
            <a:endParaRPr lang="en-US" altLang="en-US" b="1">
              <a:latin typeface="Arial" charset="0"/>
            </a:endParaRPr>
          </a:p>
        </p:txBody>
      </p:sp>
      <p:sp>
        <p:nvSpPr>
          <p:cNvPr id="68654" name="Line 58"/>
          <p:cNvSpPr>
            <a:spLocks noChangeShapeType="1"/>
          </p:cNvSpPr>
          <p:nvPr/>
        </p:nvSpPr>
        <p:spPr bwMode="auto">
          <a:xfrm>
            <a:off x="533400" y="5334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5" name="Text Box 59"/>
          <p:cNvSpPr txBox="1">
            <a:spLocks noChangeArrowheads="1"/>
          </p:cNvSpPr>
          <p:nvPr/>
        </p:nvSpPr>
        <p:spPr bwMode="auto">
          <a:xfrm>
            <a:off x="228600" y="5730875"/>
            <a:ext cx="6858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EXE</a:t>
            </a:r>
          </a:p>
        </p:txBody>
      </p:sp>
    </p:spTree>
    <p:extLst>
      <p:ext uri="{BB962C8B-B14F-4D97-AF65-F5344CB8AC3E}">
        <p14:creationId xmlns:p14="http://schemas.microsoft.com/office/powerpoint/2010/main" val="275537993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162800" cy="9144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Using The BTB (cont.)</a:t>
            </a: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533400" y="685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04800" y="5334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ID</a:t>
            </a:r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533400" y="11430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533400" y="32004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457200" y="32004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457200" y="51816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152400" y="1905000"/>
            <a:ext cx="99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EXE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76200" y="396240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MEM</a:t>
            </a:r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457200" y="63246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>
            <a:off x="533400" y="51816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52400" y="556260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Arial" charset="0"/>
              </a:rPr>
              <a:t>WB</a:t>
            </a:r>
          </a:p>
        </p:txBody>
      </p:sp>
      <p:grpSp>
        <p:nvGrpSpPr>
          <p:cNvPr id="69647" name="Group 15"/>
          <p:cNvGrpSpPr>
            <a:grpSpLocks/>
          </p:cNvGrpSpPr>
          <p:nvPr/>
        </p:nvGrpSpPr>
        <p:grpSpPr bwMode="auto">
          <a:xfrm>
            <a:off x="4419600" y="1114425"/>
            <a:ext cx="1609725" cy="766763"/>
            <a:chOff x="3546" y="1869"/>
            <a:chExt cx="1014" cy="483"/>
          </a:xfrm>
        </p:grpSpPr>
        <p:grpSp>
          <p:nvGrpSpPr>
            <p:cNvPr id="69675" name="Group 16"/>
            <p:cNvGrpSpPr>
              <a:grpSpLocks/>
            </p:cNvGrpSpPr>
            <p:nvPr/>
          </p:nvGrpSpPr>
          <p:grpSpPr bwMode="auto">
            <a:xfrm>
              <a:off x="3546" y="1869"/>
              <a:ext cx="1014" cy="483"/>
              <a:chOff x="3546" y="1869"/>
              <a:chExt cx="734" cy="504"/>
            </a:xfrm>
          </p:grpSpPr>
          <p:sp>
            <p:nvSpPr>
              <p:cNvPr id="69677" name="Freeform 17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365 w 734"/>
                  <a:gd name="T13" fmla="*/ 0 h 5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4"/>
                  <a:gd name="T22" fmla="*/ 0 h 504"/>
                  <a:gd name="T23" fmla="*/ 734 w 734"/>
                  <a:gd name="T24" fmla="*/ 504 h 5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  <a:lnTo>
                      <a:pt x="365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8" name="Freeform 18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4"/>
                  <a:gd name="T19" fmla="*/ 0 h 504"/>
                  <a:gd name="T20" fmla="*/ 734 w 734"/>
                  <a:gd name="T21" fmla="*/ 504 h 5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676" name="Rectangle 19"/>
            <p:cNvSpPr>
              <a:spLocks noChangeArrowheads="1"/>
            </p:cNvSpPr>
            <p:nvPr/>
          </p:nvSpPr>
          <p:spPr bwMode="auto">
            <a:xfrm>
              <a:off x="3600" y="2000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800" b="1">
                  <a:latin typeface="Arial" charset="0"/>
                </a:rPr>
                <a:t>Branch ?</a:t>
              </a:r>
              <a:endParaRPr lang="en-US" altLang="en-US" sz="1400" b="1">
                <a:latin typeface="Arial" charset="0"/>
              </a:endParaRPr>
            </a:p>
          </p:txBody>
        </p:sp>
      </p:grpSp>
      <p:sp>
        <p:nvSpPr>
          <p:cNvPr id="69648" name="Text Box 20"/>
          <p:cNvSpPr txBox="1">
            <a:spLocks noChangeArrowheads="1"/>
          </p:cNvSpPr>
          <p:nvPr/>
        </p:nvSpPr>
        <p:spPr bwMode="auto">
          <a:xfrm>
            <a:off x="2971800" y="1952625"/>
            <a:ext cx="1676400" cy="7143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2000" b="1">
                <a:latin typeface="Arial" charset="0"/>
              </a:rPr>
              <a:t>Calculate br</a:t>
            </a:r>
          </a:p>
          <a:p>
            <a:pPr algn="ctr"/>
            <a:r>
              <a:rPr lang="en-US" altLang="en-US" sz="2000" b="1">
                <a:latin typeface="Arial" charset="0"/>
              </a:rPr>
              <a:t>cond &amp; trgt</a:t>
            </a:r>
            <a:endParaRPr lang="en-US" altLang="en-US" b="1">
              <a:latin typeface="Arial" charset="0"/>
            </a:endParaRPr>
          </a:p>
        </p:txBody>
      </p:sp>
      <p:sp>
        <p:nvSpPr>
          <p:cNvPr id="69649" name="Text Box 21"/>
          <p:cNvSpPr txBox="1">
            <a:spLocks noChangeArrowheads="1"/>
          </p:cNvSpPr>
          <p:nvPr/>
        </p:nvSpPr>
        <p:spPr bwMode="auto">
          <a:xfrm>
            <a:off x="3810000" y="4772025"/>
            <a:ext cx="1905000" cy="7143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2000" b="1">
                <a:latin typeface="Arial" charset="0"/>
              </a:rPr>
              <a:t>Flush pipe &amp;</a:t>
            </a:r>
          </a:p>
          <a:p>
            <a:pPr algn="ctr"/>
            <a:r>
              <a:rPr lang="en-US" altLang="en-US" sz="2000" b="1">
                <a:latin typeface="Arial" charset="0"/>
              </a:rPr>
              <a:t>update PC</a:t>
            </a:r>
            <a:endParaRPr lang="en-US" altLang="en-US" b="1">
              <a:latin typeface="Arial" charset="0"/>
            </a:endParaRPr>
          </a:p>
        </p:txBody>
      </p:sp>
      <p:grpSp>
        <p:nvGrpSpPr>
          <p:cNvPr id="69650" name="Group 22"/>
          <p:cNvGrpSpPr>
            <a:grpSpLocks/>
          </p:cNvGrpSpPr>
          <p:nvPr/>
        </p:nvGrpSpPr>
        <p:grpSpPr bwMode="auto">
          <a:xfrm>
            <a:off x="2971800" y="3729038"/>
            <a:ext cx="1609725" cy="766762"/>
            <a:chOff x="1248" y="2784"/>
            <a:chExt cx="1014" cy="483"/>
          </a:xfrm>
        </p:grpSpPr>
        <p:grpSp>
          <p:nvGrpSpPr>
            <p:cNvPr id="69671" name="Group 23"/>
            <p:cNvGrpSpPr>
              <a:grpSpLocks/>
            </p:cNvGrpSpPr>
            <p:nvPr/>
          </p:nvGrpSpPr>
          <p:grpSpPr bwMode="auto">
            <a:xfrm>
              <a:off x="1248" y="2784"/>
              <a:ext cx="1014" cy="483"/>
              <a:chOff x="3546" y="1869"/>
              <a:chExt cx="734" cy="504"/>
            </a:xfrm>
          </p:grpSpPr>
          <p:sp>
            <p:nvSpPr>
              <p:cNvPr id="69673" name="Freeform 24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365 w 734"/>
                  <a:gd name="T13" fmla="*/ 0 h 5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4"/>
                  <a:gd name="T22" fmla="*/ 0 h 504"/>
                  <a:gd name="T23" fmla="*/ 734 w 734"/>
                  <a:gd name="T24" fmla="*/ 504 h 5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  <a:lnTo>
                      <a:pt x="365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4" name="Freeform 25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4"/>
                  <a:gd name="T19" fmla="*/ 0 h 504"/>
                  <a:gd name="T20" fmla="*/ 734 w 734"/>
                  <a:gd name="T21" fmla="*/ 504 h 5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672" name="Rectangle 26"/>
            <p:cNvSpPr>
              <a:spLocks noChangeArrowheads="1"/>
            </p:cNvSpPr>
            <p:nvPr/>
          </p:nvSpPr>
          <p:spPr bwMode="auto">
            <a:xfrm>
              <a:off x="1302" y="2812"/>
              <a:ext cx="9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800" b="1">
                  <a:latin typeface="Arial" charset="0"/>
                </a:rPr>
                <a:t>Corect </a:t>
              </a:r>
            </a:p>
            <a:p>
              <a:pPr algn="ctr"/>
              <a:r>
                <a:rPr lang="en-US" altLang="en-US" sz="1800" b="1">
                  <a:latin typeface="Arial" charset="0"/>
                </a:rPr>
                <a:t>pred ?</a:t>
              </a:r>
              <a:endParaRPr lang="en-US" altLang="en-US" sz="1400" b="1">
                <a:latin typeface="Arial" charset="0"/>
              </a:endParaRPr>
            </a:p>
          </p:txBody>
        </p:sp>
      </p:grpSp>
      <p:sp>
        <p:nvSpPr>
          <p:cNvPr id="69651" name="Line 27"/>
          <p:cNvSpPr>
            <a:spLocks noChangeShapeType="1"/>
          </p:cNvSpPr>
          <p:nvPr/>
        </p:nvSpPr>
        <p:spPr bwMode="auto">
          <a:xfrm>
            <a:off x="2590800" y="412273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2" name="Line 28"/>
          <p:cNvSpPr>
            <a:spLocks noChangeShapeType="1"/>
          </p:cNvSpPr>
          <p:nvPr/>
        </p:nvSpPr>
        <p:spPr bwMode="auto">
          <a:xfrm>
            <a:off x="2590800" y="4114800"/>
            <a:ext cx="381000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Text Box 29"/>
          <p:cNvSpPr txBox="1">
            <a:spLocks noChangeArrowheads="1"/>
          </p:cNvSpPr>
          <p:nvPr/>
        </p:nvSpPr>
        <p:spPr bwMode="auto">
          <a:xfrm>
            <a:off x="2362200" y="3805238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Arial" charset="0"/>
              </a:rPr>
              <a:t>yes</a:t>
            </a:r>
            <a:endParaRPr lang="en-US" altLang="en-US" b="1">
              <a:latin typeface="Arial" charset="0"/>
            </a:endParaRPr>
          </a:p>
        </p:txBody>
      </p:sp>
      <p:sp>
        <p:nvSpPr>
          <p:cNvPr id="69654" name="Line 30"/>
          <p:cNvSpPr>
            <a:spLocks noChangeShapeType="1"/>
          </p:cNvSpPr>
          <p:nvPr/>
        </p:nvSpPr>
        <p:spPr bwMode="auto">
          <a:xfrm>
            <a:off x="4724400" y="4110038"/>
            <a:ext cx="0" cy="690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5" name="Line 31"/>
          <p:cNvSpPr>
            <a:spLocks noChangeShapeType="1"/>
          </p:cNvSpPr>
          <p:nvPr/>
        </p:nvSpPr>
        <p:spPr bwMode="auto">
          <a:xfrm>
            <a:off x="4521200" y="411003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Text Box 32"/>
          <p:cNvSpPr txBox="1">
            <a:spLocks noChangeArrowheads="1"/>
          </p:cNvSpPr>
          <p:nvPr/>
        </p:nvSpPr>
        <p:spPr bwMode="auto">
          <a:xfrm>
            <a:off x="4724400" y="3805238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Arial" charset="0"/>
              </a:rPr>
              <a:t>no</a:t>
            </a:r>
            <a:endParaRPr lang="en-US" altLang="en-US" b="1">
              <a:latin typeface="Arial" charset="0"/>
            </a:endParaRPr>
          </a:p>
        </p:txBody>
      </p:sp>
      <p:sp>
        <p:nvSpPr>
          <p:cNvPr id="69657" name="Text Box 33"/>
          <p:cNvSpPr txBox="1">
            <a:spLocks noChangeArrowheads="1"/>
          </p:cNvSpPr>
          <p:nvPr/>
        </p:nvSpPr>
        <p:spPr bwMode="auto">
          <a:xfrm>
            <a:off x="3657600" y="5867400"/>
            <a:ext cx="2209800" cy="7143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2000" b="1">
                <a:latin typeface="Arial" charset="0"/>
              </a:rPr>
              <a:t>IF/ID latch loaded</a:t>
            </a:r>
          </a:p>
          <a:p>
            <a:pPr algn="ctr"/>
            <a:r>
              <a:rPr lang="en-US" altLang="en-US" sz="2000" b="1">
                <a:latin typeface="Arial" charset="0"/>
              </a:rPr>
              <a:t>with correct inst</a:t>
            </a:r>
            <a:endParaRPr lang="en-US" altLang="en-US" b="1">
              <a:latin typeface="Arial" charset="0"/>
            </a:endParaRPr>
          </a:p>
        </p:txBody>
      </p:sp>
      <p:sp>
        <p:nvSpPr>
          <p:cNvPr id="69658" name="Line 34"/>
          <p:cNvSpPr>
            <a:spLocks noChangeShapeType="1"/>
          </p:cNvSpPr>
          <p:nvPr/>
        </p:nvSpPr>
        <p:spPr bwMode="auto">
          <a:xfrm>
            <a:off x="4800600" y="5486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Text Box 35"/>
          <p:cNvSpPr txBox="1">
            <a:spLocks noChangeArrowheads="1"/>
          </p:cNvSpPr>
          <p:nvPr/>
        </p:nvSpPr>
        <p:spPr bwMode="auto">
          <a:xfrm>
            <a:off x="1676400" y="4419600"/>
            <a:ext cx="1676400" cy="4095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2000" b="1">
                <a:latin typeface="Arial" charset="0"/>
              </a:rPr>
              <a:t>continue</a:t>
            </a:r>
            <a:endParaRPr lang="en-US" altLang="en-US" b="1">
              <a:latin typeface="Arial" charset="0"/>
            </a:endParaRPr>
          </a:p>
        </p:txBody>
      </p:sp>
      <p:sp>
        <p:nvSpPr>
          <p:cNvPr id="69660" name="Text Box 36"/>
          <p:cNvSpPr txBox="1">
            <a:spLocks noChangeArrowheads="1"/>
          </p:cNvSpPr>
          <p:nvPr/>
        </p:nvSpPr>
        <p:spPr bwMode="auto">
          <a:xfrm>
            <a:off x="2667000" y="3019425"/>
            <a:ext cx="2209800" cy="4095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2000" b="1">
                <a:latin typeface="Arial" charset="0"/>
              </a:rPr>
              <a:t>Update BTB</a:t>
            </a:r>
            <a:endParaRPr lang="en-US" altLang="en-US" b="1">
              <a:latin typeface="Arial" charset="0"/>
            </a:endParaRPr>
          </a:p>
        </p:txBody>
      </p:sp>
      <p:sp>
        <p:nvSpPr>
          <p:cNvPr id="69661" name="Line 37"/>
          <p:cNvSpPr>
            <a:spLocks noChangeShapeType="1"/>
          </p:cNvSpPr>
          <p:nvPr/>
        </p:nvSpPr>
        <p:spPr bwMode="auto">
          <a:xfrm>
            <a:off x="3810000" y="1508125"/>
            <a:ext cx="0" cy="444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2" name="Line 38"/>
          <p:cNvSpPr>
            <a:spLocks noChangeShapeType="1"/>
          </p:cNvSpPr>
          <p:nvPr/>
        </p:nvSpPr>
        <p:spPr bwMode="auto">
          <a:xfrm>
            <a:off x="3810000" y="1495425"/>
            <a:ext cx="609600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3" name="Text Box 39"/>
          <p:cNvSpPr txBox="1">
            <a:spLocks noChangeArrowheads="1"/>
          </p:cNvSpPr>
          <p:nvPr/>
        </p:nvSpPr>
        <p:spPr bwMode="auto">
          <a:xfrm>
            <a:off x="3810000" y="1190625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Arial" charset="0"/>
              </a:rPr>
              <a:t>yes</a:t>
            </a:r>
            <a:endParaRPr lang="en-US" altLang="en-US" b="1">
              <a:latin typeface="Arial" charset="0"/>
            </a:endParaRPr>
          </a:p>
        </p:txBody>
      </p:sp>
      <p:sp>
        <p:nvSpPr>
          <p:cNvPr id="69664" name="Line 40"/>
          <p:cNvSpPr>
            <a:spLocks noChangeShapeType="1"/>
          </p:cNvSpPr>
          <p:nvPr/>
        </p:nvSpPr>
        <p:spPr bwMode="auto">
          <a:xfrm>
            <a:off x="6477000" y="1495425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5" name="Line 41"/>
          <p:cNvSpPr>
            <a:spLocks noChangeShapeType="1"/>
          </p:cNvSpPr>
          <p:nvPr/>
        </p:nvSpPr>
        <p:spPr bwMode="auto">
          <a:xfrm>
            <a:off x="5969000" y="1495425"/>
            <a:ext cx="50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6" name="Text Box 42"/>
          <p:cNvSpPr txBox="1">
            <a:spLocks noChangeArrowheads="1"/>
          </p:cNvSpPr>
          <p:nvPr/>
        </p:nvSpPr>
        <p:spPr bwMode="auto">
          <a:xfrm>
            <a:off x="6172200" y="1177925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Arial" charset="0"/>
              </a:rPr>
              <a:t>no</a:t>
            </a:r>
            <a:endParaRPr lang="en-US" altLang="en-US" b="1">
              <a:latin typeface="Arial" charset="0"/>
            </a:endParaRPr>
          </a:p>
        </p:txBody>
      </p:sp>
      <p:sp>
        <p:nvSpPr>
          <p:cNvPr id="69667" name="Text Box 43"/>
          <p:cNvSpPr txBox="1">
            <a:spLocks noChangeArrowheads="1"/>
          </p:cNvSpPr>
          <p:nvPr/>
        </p:nvSpPr>
        <p:spPr bwMode="auto">
          <a:xfrm>
            <a:off x="5638800" y="1952625"/>
            <a:ext cx="1676400" cy="4095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2000" b="1">
                <a:latin typeface="Arial" charset="0"/>
              </a:rPr>
              <a:t>continue</a:t>
            </a:r>
            <a:endParaRPr lang="en-US" altLang="en-US" b="1">
              <a:latin typeface="Arial" charset="0"/>
            </a:endParaRPr>
          </a:p>
        </p:txBody>
      </p:sp>
      <p:sp>
        <p:nvSpPr>
          <p:cNvPr id="69668" name="Line 44"/>
          <p:cNvSpPr>
            <a:spLocks noChangeShapeType="1"/>
          </p:cNvSpPr>
          <p:nvPr/>
        </p:nvSpPr>
        <p:spPr bwMode="auto">
          <a:xfrm>
            <a:off x="3784600" y="3429000"/>
            <a:ext cx="0" cy="292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9" name="Line 45"/>
          <p:cNvSpPr>
            <a:spLocks noChangeShapeType="1"/>
          </p:cNvSpPr>
          <p:nvPr/>
        </p:nvSpPr>
        <p:spPr bwMode="auto">
          <a:xfrm>
            <a:off x="3771900" y="2679700"/>
            <a:ext cx="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0" name="Line 46"/>
          <p:cNvSpPr>
            <a:spLocks noChangeShapeType="1"/>
          </p:cNvSpPr>
          <p:nvPr/>
        </p:nvSpPr>
        <p:spPr bwMode="auto">
          <a:xfrm>
            <a:off x="5219700" y="762000"/>
            <a:ext cx="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2981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What/Who/When We Predict/Fix</a:t>
            </a:r>
          </a:p>
        </p:txBody>
      </p:sp>
      <p:grpSp>
        <p:nvGrpSpPr>
          <p:cNvPr id="4099" name="Group 6"/>
          <p:cNvGrpSpPr>
            <a:grpSpLocks/>
          </p:cNvGrpSpPr>
          <p:nvPr/>
        </p:nvGrpSpPr>
        <p:grpSpPr bwMode="auto">
          <a:xfrm>
            <a:off x="304800" y="762000"/>
            <a:ext cx="8305800" cy="5638800"/>
            <a:chOff x="192" y="480"/>
            <a:chExt cx="5232" cy="3408"/>
          </a:xfrm>
        </p:grpSpPr>
        <p:sp>
          <p:nvSpPr>
            <p:cNvPr id="4123" name="Line 7"/>
            <p:cNvSpPr>
              <a:spLocks noChangeShapeType="1"/>
            </p:cNvSpPr>
            <p:nvPr/>
          </p:nvSpPr>
          <p:spPr bwMode="auto">
            <a:xfrm>
              <a:off x="192" y="480"/>
              <a:ext cx="0" cy="3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24" name="Line 8"/>
            <p:cNvSpPr>
              <a:spLocks noChangeShapeType="1"/>
            </p:cNvSpPr>
            <p:nvPr/>
          </p:nvSpPr>
          <p:spPr bwMode="auto">
            <a:xfrm>
              <a:off x="2112" y="480"/>
              <a:ext cx="0" cy="3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25" name="Line 9"/>
            <p:cNvSpPr>
              <a:spLocks noChangeShapeType="1"/>
            </p:cNvSpPr>
            <p:nvPr/>
          </p:nvSpPr>
          <p:spPr bwMode="auto">
            <a:xfrm>
              <a:off x="3792" y="480"/>
              <a:ext cx="0" cy="3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4126" name="Line 10"/>
            <p:cNvSpPr>
              <a:spLocks noChangeShapeType="1"/>
            </p:cNvSpPr>
            <p:nvPr/>
          </p:nvSpPr>
          <p:spPr bwMode="auto">
            <a:xfrm>
              <a:off x="5424" y="480"/>
              <a:ext cx="0" cy="3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4100" name="Text Box 11"/>
          <p:cNvSpPr txBox="1">
            <a:spLocks noChangeArrowheads="1"/>
          </p:cNvSpPr>
          <p:nvPr/>
        </p:nvSpPr>
        <p:spPr bwMode="auto">
          <a:xfrm>
            <a:off x="983572" y="762000"/>
            <a:ext cx="1453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u="sng" dirty="0">
                <a:cs typeface="Arial" charset="0"/>
              </a:rPr>
              <a:t>Fetch [BTB]</a:t>
            </a:r>
          </a:p>
        </p:txBody>
      </p:sp>
      <p:sp>
        <p:nvSpPr>
          <p:cNvPr id="4101" name="Text Box 12"/>
          <p:cNvSpPr txBox="1">
            <a:spLocks noChangeArrowheads="1"/>
          </p:cNvSpPr>
          <p:nvPr/>
        </p:nvSpPr>
        <p:spPr bwMode="auto">
          <a:xfrm>
            <a:off x="4148138" y="762000"/>
            <a:ext cx="919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u="sng">
                <a:cs typeface="Arial" charset="0"/>
              </a:rPr>
              <a:t>Decode</a:t>
            </a:r>
          </a:p>
        </p:txBody>
      </p:sp>
      <p:sp>
        <p:nvSpPr>
          <p:cNvPr id="4102" name="Text Box 13"/>
          <p:cNvSpPr txBox="1">
            <a:spLocks noChangeArrowheads="1"/>
          </p:cNvSpPr>
          <p:nvPr/>
        </p:nvSpPr>
        <p:spPr bwMode="auto">
          <a:xfrm>
            <a:off x="6858000" y="762000"/>
            <a:ext cx="974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u="sng">
                <a:cs typeface="Arial" charset="0"/>
              </a:rPr>
              <a:t>Execute</a:t>
            </a:r>
          </a:p>
        </p:txBody>
      </p:sp>
      <p:sp>
        <p:nvSpPr>
          <p:cNvPr id="4103" name="Rectangle 14"/>
          <p:cNvSpPr>
            <a:spLocks noChangeArrowheads="1"/>
          </p:cNvSpPr>
          <p:nvPr/>
        </p:nvSpPr>
        <p:spPr bwMode="auto">
          <a:xfrm>
            <a:off x="457200" y="1143000"/>
            <a:ext cx="2667000" cy="21336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</a:pPr>
            <a:r>
              <a:rPr lang="en-US" sz="1800" u="sng" dirty="0">
                <a:cs typeface="Courier New" pitchFamily="49" charset="0"/>
              </a:rPr>
              <a:t>Target Array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Char char="v"/>
            </a:pPr>
            <a:r>
              <a:rPr lang="en-US" sz="1800" b="0" dirty="0">
                <a:cs typeface="Courier New" pitchFamily="49" charset="0"/>
              </a:rPr>
              <a:t> Branch type</a:t>
            </a:r>
            <a:endParaRPr lang="en-US" sz="1600" b="0" dirty="0">
              <a:cs typeface="Courier New" pitchFamily="49" charset="0"/>
            </a:endParaRPr>
          </a:p>
          <a:p>
            <a:pPr marL="230188" lvl="1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Char char="Ø"/>
            </a:pPr>
            <a:r>
              <a:rPr lang="en-US" sz="1600" b="0" dirty="0">
                <a:cs typeface="Courier New" pitchFamily="49" charset="0"/>
              </a:rPr>
              <a:t> conditional</a:t>
            </a:r>
          </a:p>
          <a:p>
            <a:pPr marL="230188" lvl="1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Char char="Ø"/>
            </a:pPr>
            <a:r>
              <a:rPr lang="en-US" sz="1600" b="0" dirty="0">
                <a:cs typeface="Courier New" pitchFamily="49" charset="0"/>
              </a:rPr>
              <a:t> unconditional direct</a:t>
            </a:r>
          </a:p>
          <a:p>
            <a:pPr marL="230188" lvl="1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Char char="Ø"/>
            </a:pPr>
            <a:r>
              <a:rPr lang="en-US" sz="1600" b="0" dirty="0">
                <a:cs typeface="Courier New" pitchFamily="49" charset="0"/>
              </a:rPr>
              <a:t> unconditional indirect</a:t>
            </a:r>
          </a:p>
          <a:p>
            <a:pPr marL="230188" lvl="1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Char char="Ø"/>
            </a:pPr>
            <a:r>
              <a:rPr lang="en-US" sz="1600" b="0" dirty="0">
                <a:cs typeface="Courier New" pitchFamily="49" charset="0"/>
              </a:rPr>
              <a:t> call</a:t>
            </a:r>
          </a:p>
          <a:p>
            <a:pPr marL="230188" lvl="1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Char char="Ø"/>
            </a:pPr>
            <a:r>
              <a:rPr lang="en-US" sz="1600" b="0" dirty="0">
                <a:cs typeface="Courier New" pitchFamily="49" charset="0"/>
              </a:rPr>
              <a:t> return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Char char="v"/>
            </a:pPr>
            <a:r>
              <a:rPr lang="en-US" sz="1800" b="0" dirty="0">
                <a:cs typeface="Courier New" pitchFamily="49" charset="0"/>
              </a:rPr>
              <a:t> Branch target</a:t>
            </a:r>
          </a:p>
        </p:txBody>
      </p:sp>
      <p:sp>
        <p:nvSpPr>
          <p:cNvPr id="180240" name="Rectangle 16"/>
          <p:cNvSpPr>
            <a:spLocks noChangeArrowheads="1"/>
          </p:cNvSpPr>
          <p:nvPr/>
        </p:nvSpPr>
        <p:spPr bwMode="auto">
          <a:xfrm>
            <a:off x="457200" y="4225925"/>
            <a:ext cx="2667000" cy="685800"/>
          </a:xfrm>
          <a:prstGeom prst="rect">
            <a:avLst/>
          </a:prstGeom>
          <a:solidFill>
            <a:srgbClr val="CCFF33"/>
          </a:solidFill>
          <a:ln w="2857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</a:pPr>
            <a:r>
              <a:rPr lang="en-US" sz="1800" u="sng">
                <a:cs typeface="Courier New" pitchFamily="49" charset="0"/>
              </a:rPr>
              <a:t>Return Stack Buffer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Char char="v"/>
            </a:pPr>
            <a:r>
              <a:rPr lang="en-US" sz="1800" b="0">
                <a:cs typeface="Courier New" pitchFamily="49" charset="0"/>
              </a:rPr>
              <a:t> Predict return target</a:t>
            </a:r>
            <a:endParaRPr lang="en-US" sz="1800" u="sng">
              <a:cs typeface="Courier New" pitchFamily="49" charset="0"/>
            </a:endParaRP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457200" y="3419475"/>
            <a:ext cx="2667000" cy="685800"/>
          </a:xfrm>
          <a:prstGeom prst="rect">
            <a:avLst/>
          </a:prstGeom>
          <a:solidFill>
            <a:srgbClr val="CCCC00"/>
          </a:solidFill>
          <a:ln w="2857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</a:pPr>
            <a:r>
              <a:rPr lang="en-US" sz="1800" u="sng">
                <a:cs typeface="Courier New" pitchFamily="49" charset="0"/>
              </a:rPr>
              <a:t>Cond. Branch Predictor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Char char="v"/>
            </a:pPr>
            <a:r>
              <a:rPr lang="en-US" sz="1800" b="0">
                <a:cs typeface="Courier New" pitchFamily="49" charset="0"/>
              </a:rPr>
              <a:t> Predict conditional T/NT</a:t>
            </a:r>
            <a:endParaRPr lang="en-US" sz="1800" u="sng">
              <a:cs typeface="Courier New" pitchFamily="49" charset="0"/>
            </a:endParaRPr>
          </a:p>
        </p:txBody>
      </p:sp>
      <p:sp>
        <p:nvSpPr>
          <p:cNvPr id="180242" name="Rectangle 18"/>
          <p:cNvSpPr>
            <a:spLocks noChangeArrowheads="1"/>
          </p:cNvSpPr>
          <p:nvPr/>
        </p:nvSpPr>
        <p:spPr bwMode="auto">
          <a:xfrm>
            <a:off x="3581400" y="1143000"/>
            <a:ext cx="2209800" cy="2133600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91440" rIns="0" bIns="0"/>
          <a:lstStyle/>
          <a:p>
            <a:pPr marL="284163" indent="-230188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Char char="v"/>
            </a:pPr>
            <a:r>
              <a:rPr lang="en-US" sz="1800" b="0" dirty="0">
                <a:cs typeface="Courier New" pitchFamily="49" charset="0"/>
              </a:rPr>
              <a:t>Fix wrong (direct) target for </a:t>
            </a:r>
            <a:r>
              <a:rPr lang="en-US" sz="1800" b="0" dirty="0" err="1">
                <a:cs typeface="Courier New" pitchFamily="49" charset="0"/>
              </a:rPr>
              <a:t>uncond</a:t>
            </a:r>
            <a:r>
              <a:rPr lang="en-US" sz="1800" b="0" dirty="0">
                <a:cs typeface="Courier New" pitchFamily="49" charset="0"/>
              </a:rPr>
              <a:t>. branches</a:t>
            </a:r>
          </a:p>
          <a:p>
            <a:pPr marL="284163" indent="-230188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Char char="v"/>
            </a:pPr>
            <a:r>
              <a:rPr lang="en-US" sz="1800" b="0" u="sng" dirty="0">
                <a:cs typeface="Courier New" pitchFamily="49" charset="0"/>
              </a:rPr>
              <a:t>Fix wrong targets for (direct) cond. branches that were predicted taken</a:t>
            </a:r>
            <a:endParaRPr lang="en-US" sz="1800" u="sng" dirty="0">
              <a:cs typeface="Courier New" pitchFamily="49" charset="0"/>
            </a:endParaRPr>
          </a:p>
        </p:txBody>
      </p:sp>
      <p:sp>
        <p:nvSpPr>
          <p:cNvPr id="180243" name="AutoShape 19"/>
          <p:cNvSpPr>
            <a:spLocks noChangeArrowheads="1"/>
          </p:cNvSpPr>
          <p:nvPr/>
        </p:nvSpPr>
        <p:spPr bwMode="auto">
          <a:xfrm>
            <a:off x="3171825" y="2209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lIns="0" tIns="0" rIns="0" bIns="0" anchor="ctr"/>
          <a:lstStyle/>
          <a:p>
            <a:endParaRPr lang="he-IL"/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3581400" y="3425825"/>
            <a:ext cx="2209800" cy="685800"/>
          </a:xfrm>
          <a:prstGeom prst="rect">
            <a:avLst/>
          </a:prstGeom>
          <a:solidFill>
            <a:srgbClr val="CCCC00"/>
          </a:solidFill>
          <a:ln w="2857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284163" indent="-230188" algn="ctr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</a:pPr>
            <a:r>
              <a:rPr lang="en-US" sz="1800" b="0" dirty="0">
                <a:cs typeface="Courier New" pitchFamily="49" charset="0"/>
              </a:rPr>
              <a:t>on direction miss</a:t>
            </a:r>
            <a:endParaRPr lang="en-US" sz="1800" u="sng" dirty="0">
              <a:cs typeface="Courier New" pitchFamily="49" charset="0"/>
            </a:endParaRPr>
          </a:p>
          <a:p>
            <a:pPr marL="284163" indent="-230188" algn="ctr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</a:pPr>
            <a:r>
              <a:rPr lang="en-US" sz="1800" b="0" dirty="0">
                <a:cs typeface="Courier New" pitchFamily="49" charset="0"/>
              </a:rPr>
              <a:t>try to fix</a:t>
            </a:r>
          </a:p>
        </p:txBody>
      </p:sp>
      <p:sp>
        <p:nvSpPr>
          <p:cNvPr id="180245" name="AutoShape 21"/>
          <p:cNvSpPr>
            <a:spLocks noChangeArrowheads="1"/>
          </p:cNvSpPr>
          <p:nvPr/>
        </p:nvSpPr>
        <p:spPr bwMode="auto">
          <a:xfrm>
            <a:off x="3162300" y="3654425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lIns="0" tIns="0" rIns="0" bIns="0" anchor="ctr"/>
          <a:lstStyle/>
          <a:p>
            <a:endParaRPr lang="he-IL"/>
          </a:p>
        </p:txBody>
      </p:sp>
      <p:sp>
        <p:nvSpPr>
          <p:cNvPr id="180246" name="Rectangle 22"/>
          <p:cNvSpPr>
            <a:spLocks noChangeArrowheads="1"/>
          </p:cNvSpPr>
          <p:nvPr/>
        </p:nvSpPr>
        <p:spPr bwMode="auto">
          <a:xfrm>
            <a:off x="3581400" y="4225925"/>
            <a:ext cx="2209800" cy="685800"/>
          </a:xfrm>
          <a:prstGeom prst="rect">
            <a:avLst/>
          </a:prstGeom>
          <a:solidFill>
            <a:srgbClr val="CCFF33"/>
          </a:solidFill>
          <a:ln w="2857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284163" indent="-230188" algn="ctr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</a:pPr>
            <a:r>
              <a:rPr lang="en-US" sz="1800" b="0">
                <a:cs typeface="Courier New" pitchFamily="49" charset="0"/>
              </a:rPr>
              <a:t>Fix TA miss</a:t>
            </a:r>
          </a:p>
        </p:txBody>
      </p:sp>
      <p:sp>
        <p:nvSpPr>
          <p:cNvPr id="180247" name="AutoShape 23"/>
          <p:cNvSpPr>
            <a:spLocks noChangeArrowheads="1"/>
          </p:cNvSpPr>
          <p:nvPr/>
        </p:nvSpPr>
        <p:spPr bwMode="auto">
          <a:xfrm>
            <a:off x="3162300" y="4454525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lIns="0" tIns="0" rIns="0" bIns="0" anchor="ctr"/>
          <a:lstStyle/>
          <a:p>
            <a:endParaRPr lang="he-IL"/>
          </a:p>
        </p:txBody>
      </p:sp>
      <p:sp>
        <p:nvSpPr>
          <p:cNvPr id="180248" name="Rectangle 24"/>
          <p:cNvSpPr>
            <a:spLocks noChangeArrowheads="1"/>
          </p:cNvSpPr>
          <p:nvPr/>
        </p:nvSpPr>
        <p:spPr bwMode="auto">
          <a:xfrm>
            <a:off x="6248400" y="3425825"/>
            <a:ext cx="2209800" cy="685800"/>
          </a:xfrm>
          <a:prstGeom prst="rect">
            <a:avLst/>
          </a:prstGeom>
          <a:solidFill>
            <a:srgbClr val="CCCC00"/>
          </a:solidFill>
          <a:ln w="2857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284163" indent="-230188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</a:pPr>
            <a:r>
              <a:rPr lang="en-US" sz="1800" b="0">
                <a:cs typeface="Courier New" pitchFamily="49" charset="0"/>
              </a:rPr>
              <a:t>Fix Wrong prediction</a:t>
            </a:r>
          </a:p>
        </p:txBody>
      </p:sp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6248400" y="4225925"/>
            <a:ext cx="2209800" cy="685800"/>
          </a:xfrm>
          <a:prstGeom prst="rect">
            <a:avLst/>
          </a:prstGeom>
          <a:solidFill>
            <a:srgbClr val="CCFF33"/>
          </a:solidFill>
          <a:ln w="2857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284163" indent="-230188" algn="ctr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</a:pPr>
            <a:r>
              <a:rPr lang="en-US" sz="1800" b="0">
                <a:cs typeface="Courier New" pitchFamily="49" charset="0"/>
              </a:rPr>
              <a:t>Fix Wrong prediction</a:t>
            </a:r>
          </a:p>
        </p:txBody>
      </p:sp>
      <p:sp>
        <p:nvSpPr>
          <p:cNvPr id="180251" name="AutoShape 27"/>
          <p:cNvSpPr>
            <a:spLocks noChangeArrowheads="1"/>
          </p:cNvSpPr>
          <p:nvPr/>
        </p:nvSpPr>
        <p:spPr bwMode="auto">
          <a:xfrm>
            <a:off x="5829300" y="366395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lIns="0" tIns="0" rIns="0" bIns="0" anchor="ctr"/>
          <a:lstStyle/>
          <a:p>
            <a:endParaRPr lang="he-IL"/>
          </a:p>
        </p:txBody>
      </p:sp>
      <p:sp>
        <p:nvSpPr>
          <p:cNvPr id="180252" name="AutoShape 28"/>
          <p:cNvSpPr>
            <a:spLocks noChangeArrowheads="1"/>
          </p:cNvSpPr>
          <p:nvPr/>
        </p:nvSpPr>
        <p:spPr bwMode="auto">
          <a:xfrm>
            <a:off x="5838825" y="4454525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lIns="0" tIns="0" rIns="0" bIns="0" anchor="ctr"/>
          <a:lstStyle/>
          <a:p>
            <a:endParaRPr lang="he-IL"/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H="1">
            <a:off x="457200" y="6108700"/>
            <a:ext cx="3733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80255" name="Text Box 31"/>
          <p:cNvSpPr txBox="1">
            <a:spLocks noChangeArrowheads="1"/>
          </p:cNvSpPr>
          <p:nvPr/>
        </p:nvSpPr>
        <p:spPr bwMode="auto">
          <a:xfrm>
            <a:off x="4241800" y="5962650"/>
            <a:ext cx="1092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  <a:cs typeface="Arial" charset="0"/>
              </a:rPr>
              <a:t>Dec Flush</a:t>
            </a: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6769100" y="6178550"/>
            <a:ext cx="1079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  <a:cs typeface="Arial" charset="0"/>
              </a:rPr>
              <a:t>Exe Flush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457200" y="6324600"/>
            <a:ext cx="6248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8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8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8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8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8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8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8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8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40" grpId="0" animBg="1"/>
      <p:bldP spid="180241" grpId="0" animBg="1"/>
      <p:bldP spid="180242" grpId="0" animBg="1"/>
      <p:bldP spid="180243" grpId="0" animBg="1"/>
      <p:bldP spid="180244" grpId="0" animBg="1"/>
      <p:bldP spid="180245" grpId="0" animBg="1"/>
      <p:bldP spid="180246" grpId="0" animBg="1"/>
      <p:bldP spid="180247" grpId="0" animBg="1"/>
      <p:bldP spid="180248" grpId="0" animBg="1"/>
      <p:bldP spid="180249" grpId="0" animBg="1"/>
      <p:bldP spid="180251" grpId="0" animBg="1"/>
      <p:bldP spid="180252" grpId="0" animBg="1"/>
      <p:bldP spid="180254" grpId="0" animBg="1"/>
      <p:bldP spid="180255" grpId="0"/>
      <p:bldP spid="180256" grpId="0"/>
      <p:bldP spid="1802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Branches and Performance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he-IL" dirty="0"/>
              <a:t>MPI : </a:t>
            </a:r>
            <a:r>
              <a:rPr lang="en-US" altLang="he-IL" dirty="0" err="1"/>
              <a:t>misprediction</a:t>
            </a:r>
            <a:r>
              <a:rPr lang="en-US" altLang="he-IL" dirty="0"/>
              <a:t>-per-instruction:</a:t>
            </a:r>
          </a:p>
          <a:p>
            <a:pPr lvl="4"/>
            <a:endParaRPr lang="en-US" altLang="he-IL" dirty="0"/>
          </a:p>
          <a:p>
            <a:pPr>
              <a:lnSpc>
                <a:spcPct val="40000"/>
              </a:lnSpc>
              <a:buFont typeface="Wingdings" pitchFamily="2" charset="2"/>
              <a:buNone/>
            </a:pPr>
            <a:r>
              <a:rPr lang="en-US" altLang="he-IL" dirty="0"/>
              <a:t>                               </a:t>
            </a:r>
            <a:r>
              <a:rPr lang="en-US" altLang="he-IL" b="0" dirty="0"/>
              <a:t># of incorrectly predicted branches </a:t>
            </a:r>
          </a:p>
          <a:p>
            <a:pPr>
              <a:lnSpc>
                <a:spcPct val="40000"/>
              </a:lnSpc>
              <a:buFont typeface="Wingdings" pitchFamily="2" charset="2"/>
              <a:buNone/>
            </a:pPr>
            <a:r>
              <a:rPr lang="en-US" altLang="he-IL" b="0" dirty="0"/>
              <a:t>                    MPI = </a:t>
            </a:r>
          </a:p>
          <a:p>
            <a:pPr>
              <a:lnSpc>
                <a:spcPct val="40000"/>
              </a:lnSpc>
              <a:buFont typeface="Wingdings" pitchFamily="2" charset="2"/>
              <a:buNone/>
            </a:pPr>
            <a:r>
              <a:rPr lang="en-US" altLang="he-IL" b="0" dirty="0"/>
              <a:t>                                         total # of instructions</a:t>
            </a:r>
          </a:p>
          <a:p>
            <a:pPr lvl="4"/>
            <a:endParaRPr lang="en-US" altLang="he-IL" dirty="0"/>
          </a:p>
          <a:p>
            <a:r>
              <a:rPr lang="en-US" altLang="he-IL" dirty="0"/>
              <a:t>How is this different from </a:t>
            </a:r>
            <a:r>
              <a:rPr lang="en-US" altLang="he-IL" dirty="0" err="1"/>
              <a:t>misprediction</a:t>
            </a:r>
            <a:r>
              <a:rPr lang="en-US" altLang="he-IL" dirty="0"/>
              <a:t> rate?</a:t>
            </a:r>
          </a:p>
          <a:p>
            <a:pPr lvl="1"/>
            <a:r>
              <a:rPr lang="en-US" altLang="he-IL" dirty="0"/>
              <a:t>The number of branch instructions in the code is </a:t>
            </a:r>
            <a:br>
              <a:rPr lang="en-US" altLang="he-IL" dirty="0"/>
            </a:br>
            <a:r>
              <a:rPr lang="en-US" altLang="he-IL" dirty="0"/>
              <a:t>highly workload-specific</a:t>
            </a:r>
          </a:p>
          <a:p>
            <a:pPr lvl="1"/>
            <a:r>
              <a:rPr lang="en-US" altLang="he-IL" dirty="0"/>
              <a:t>MPI takes the </a:t>
            </a:r>
            <a:r>
              <a:rPr lang="en-US" altLang="he-IL" b="1" dirty="0"/>
              <a:t>rate</a:t>
            </a:r>
            <a:r>
              <a:rPr lang="en-US" altLang="he-IL" dirty="0"/>
              <a:t> of branches into account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2659063" y="1889125"/>
            <a:ext cx="4046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Branches and Performance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he-IL" dirty="0"/>
              <a:t>MPI : </a:t>
            </a:r>
            <a:r>
              <a:rPr lang="en-US" altLang="he-IL" dirty="0" err="1"/>
              <a:t>misprediction</a:t>
            </a:r>
            <a:r>
              <a:rPr lang="en-US" altLang="he-IL" dirty="0"/>
              <a:t>-per-instruction:</a:t>
            </a:r>
          </a:p>
          <a:p>
            <a:pPr lvl="4"/>
            <a:endParaRPr lang="en-US" altLang="he-IL" dirty="0"/>
          </a:p>
          <a:p>
            <a:pPr>
              <a:lnSpc>
                <a:spcPct val="40000"/>
              </a:lnSpc>
              <a:buFont typeface="Wingdings" pitchFamily="2" charset="2"/>
              <a:buNone/>
            </a:pPr>
            <a:r>
              <a:rPr lang="en-US" altLang="he-IL" dirty="0"/>
              <a:t>                               </a:t>
            </a:r>
            <a:r>
              <a:rPr lang="en-US" altLang="he-IL" b="0" dirty="0"/>
              <a:t># of incorrectly predicted branches </a:t>
            </a:r>
          </a:p>
          <a:p>
            <a:pPr>
              <a:lnSpc>
                <a:spcPct val="40000"/>
              </a:lnSpc>
              <a:buFont typeface="Wingdings" pitchFamily="2" charset="2"/>
              <a:buNone/>
            </a:pPr>
            <a:r>
              <a:rPr lang="en-US" altLang="he-IL" b="0" dirty="0"/>
              <a:t>                    MPI = </a:t>
            </a:r>
          </a:p>
          <a:p>
            <a:pPr>
              <a:lnSpc>
                <a:spcPct val="40000"/>
              </a:lnSpc>
              <a:buFont typeface="Wingdings" pitchFamily="2" charset="2"/>
              <a:buNone/>
            </a:pPr>
            <a:r>
              <a:rPr lang="en-US" altLang="he-IL" b="0" dirty="0"/>
              <a:t>                                         total # of instructions</a:t>
            </a:r>
          </a:p>
          <a:p>
            <a:pPr lvl="4"/>
            <a:endParaRPr lang="en-US" altLang="he-IL" dirty="0"/>
          </a:p>
          <a:p>
            <a:r>
              <a:rPr lang="en-US" altLang="he-IL" dirty="0"/>
              <a:t>MPI correlates well with performance. For example:</a:t>
            </a:r>
          </a:p>
          <a:p>
            <a:pPr lvl="1"/>
            <a:r>
              <a:rPr lang="en-US" altLang="he-IL" dirty="0"/>
              <a:t>MPI = 1%  (1 out of  100 instructions @1 out of 20 branches)</a:t>
            </a:r>
          </a:p>
          <a:p>
            <a:pPr lvl="1"/>
            <a:r>
              <a:rPr lang="en-US" altLang="he-IL" dirty="0"/>
              <a:t>Ideal IPC=2; flush penalty of 10 cycles</a:t>
            </a:r>
          </a:p>
          <a:p>
            <a:pPr lvl="4"/>
            <a:endParaRPr lang="en-US" altLang="he-IL" dirty="0"/>
          </a:p>
          <a:p>
            <a:r>
              <a:rPr lang="en-US" altLang="he-IL" dirty="0"/>
              <a:t>We get: </a:t>
            </a:r>
          </a:p>
          <a:p>
            <a:pPr lvl="1"/>
            <a:r>
              <a:rPr lang="en-US" altLang="he-IL" dirty="0"/>
              <a:t>MPI = 1% </a:t>
            </a:r>
            <a:r>
              <a:rPr lang="en-US" altLang="he-IL" dirty="0">
                <a:sym typeface="Symbol" pitchFamily="18" charset="2"/>
              </a:rPr>
              <a:t></a:t>
            </a:r>
            <a:r>
              <a:rPr lang="en-US" altLang="he-IL" dirty="0"/>
              <a:t> flush in every 100 instructions</a:t>
            </a:r>
          </a:p>
          <a:p>
            <a:pPr lvl="1"/>
            <a:r>
              <a:rPr lang="en-US" altLang="he-IL" dirty="0"/>
              <a:t>Since IPC=2, we have 1 flush every 50 cycles</a:t>
            </a:r>
          </a:p>
          <a:p>
            <a:pPr lvl="1"/>
            <a:r>
              <a:rPr lang="en-US" altLang="he-IL" dirty="0"/>
              <a:t>10 cycles flush penalty every 50 cycles </a:t>
            </a:r>
          </a:p>
          <a:p>
            <a:pPr lvl="1"/>
            <a:r>
              <a:rPr lang="en-US" altLang="he-IL" dirty="0"/>
              <a:t>20% in performance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2659063" y="1889125"/>
            <a:ext cx="4046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1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Pipelined</a:t>
            </a:r>
            <a:r>
              <a:rPr lang="en-US" altLang="en-US"/>
              <a:t> </a:t>
            </a:r>
            <a:r>
              <a:rPr lang="en-US" altLang="en-US">
                <a:solidFill>
                  <a:srgbClr val="0000FF"/>
                </a:solidFill>
              </a:rPr>
              <a:t>CPU with Control</a:t>
            </a:r>
          </a:p>
        </p:txBody>
      </p:sp>
      <p:grpSp>
        <p:nvGrpSpPr>
          <p:cNvPr id="22531" name="Group 297"/>
          <p:cNvGrpSpPr>
            <a:grpSpLocks/>
          </p:cNvGrpSpPr>
          <p:nvPr/>
        </p:nvGrpSpPr>
        <p:grpSpPr bwMode="auto">
          <a:xfrm>
            <a:off x="571500" y="914400"/>
            <a:ext cx="7810500" cy="5421313"/>
            <a:chOff x="360" y="576"/>
            <a:chExt cx="4920" cy="3415"/>
          </a:xfrm>
        </p:grpSpPr>
        <p:sp>
          <p:nvSpPr>
            <p:cNvPr id="22532" name="Rectangle 136"/>
            <p:cNvSpPr>
              <a:spLocks noChangeArrowheads="1"/>
            </p:cNvSpPr>
            <p:nvPr/>
          </p:nvSpPr>
          <p:spPr bwMode="auto">
            <a:xfrm>
              <a:off x="720" y="2464"/>
              <a:ext cx="567" cy="582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endParaRPr lang="he-IL" altLang="en-US"/>
            </a:p>
          </p:txBody>
        </p:sp>
        <p:sp>
          <p:nvSpPr>
            <p:cNvPr id="22533" name="Line 13"/>
            <p:cNvSpPr>
              <a:spLocks noChangeShapeType="1"/>
            </p:cNvSpPr>
            <p:nvPr/>
          </p:nvSpPr>
          <p:spPr bwMode="auto">
            <a:xfrm>
              <a:off x="588" y="2537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4" name="Line 14"/>
            <p:cNvSpPr>
              <a:spLocks noChangeShapeType="1"/>
            </p:cNvSpPr>
            <p:nvPr/>
          </p:nvSpPr>
          <p:spPr bwMode="auto">
            <a:xfrm flipH="1" flipV="1">
              <a:off x="1989" y="3221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Rectangle 15"/>
            <p:cNvSpPr>
              <a:spLocks noChangeArrowheads="1"/>
            </p:cNvSpPr>
            <p:nvPr/>
          </p:nvSpPr>
          <p:spPr bwMode="auto">
            <a:xfrm>
              <a:off x="1909" y="3299"/>
              <a:ext cx="11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endParaRPr lang="en-US" alt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alt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36" name="Line 16"/>
            <p:cNvSpPr>
              <a:spLocks noChangeShapeType="1"/>
            </p:cNvSpPr>
            <p:nvPr/>
          </p:nvSpPr>
          <p:spPr bwMode="auto">
            <a:xfrm flipH="1" flipV="1">
              <a:off x="2338" y="3221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Freeform 17"/>
            <p:cNvSpPr>
              <a:spLocks/>
            </p:cNvSpPr>
            <p:nvPr/>
          </p:nvSpPr>
          <p:spPr bwMode="auto">
            <a:xfrm>
              <a:off x="1810" y="2374"/>
              <a:ext cx="519" cy="612"/>
            </a:xfrm>
            <a:custGeom>
              <a:avLst/>
              <a:gdLst>
                <a:gd name="T0" fmla="*/ 518 w 519"/>
                <a:gd name="T1" fmla="*/ 497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4971 h 541"/>
                <a:gd name="T8" fmla="*/ 518 w 519"/>
                <a:gd name="T9" fmla="*/ 4971 h 541"/>
                <a:gd name="T10" fmla="*/ 518 w 519"/>
                <a:gd name="T11" fmla="*/ 497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Rectangle 18"/>
            <p:cNvSpPr>
              <a:spLocks noChangeArrowheads="1"/>
            </p:cNvSpPr>
            <p:nvPr/>
          </p:nvSpPr>
          <p:spPr bwMode="auto">
            <a:xfrm>
              <a:off x="1879" y="2416"/>
              <a:ext cx="11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endParaRPr lang="en-US" alt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alt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39" name="Line 19"/>
            <p:cNvSpPr>
              <a:spLocks noChangeShapeType="1"/>
            </p:cNvSpPr>
            <p:nvPr/>
          </p:nvSpPr>
          <p:spPr bwMode="auto">
            <a:xfrm>
              <a:off x="1657" y="3249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Line 20"/>
            <p:cNvSpPr>
              <a:spLocks noChangeShapeType="1"/>
            </p:cNvSpPr>
            <p:nvPr/>
          </p:nvSpPr>
          <p:spPr bwMode="auto">
            <a:xfrm flipV="1">
              <a:off x="2302" y="3249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Freeform 21"/>
            <p:cNvSpPr>
              <a:spLocks/>
            </p:cNvSpPr>
            <p:nvPr/>
          </p:nvSpPr>
          <p:spPr bwMode="auto">
            <a:xfrm>
              <a:off x="1627" y="269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Freeform 22"/>
            <p:cNvSpPr>
              <a:spLocks/>
            </p:cNvSpPr>
            <p:nvPr/>
          </p:nvSpPr>
          <p:spPr bwMode="auto">
            <a:xfrm>
              <a:off x="1629" y="2610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Freeform 23"/>
            <p:cNvSpPr>
              <a:spLocks/>
            </p:cNvSpPr>
            <p:nvPr/>
          </p:nvSpPr>
          <p:spPr bwMode="auto">
            <a:xfrm>
              <a:off x="1629" y="345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Line 24"/>
            <p:cNvSpPr>
              <a:spLocks noChangeShapeType="1"/>
            </p:cNvSpPr>
            <p:nvPr/>
          </p:nvSpPr>
          <p:spPr bwMode="auto">
            <a:xfrm flipV="1">
              <a:off x="1449" y="2711"/>
              <a:ext cx="1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Line 25"/>
            <p:cNvSpPr>
              <a:spLocks noChangeShapeType="1"/>
            </p:cNvSpPr>
            <p:nvPr/>
          </p:nvSpPr>
          <p:spPr bwMode="auto">
            <a:xfrm flipV="1">
              <a:off x="1657" y="3465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Line 26"/>
            <p:cNvSpPr>
              <a:spLocks noChangeShapeType="1"/>
            </p:cNvSpPr>
            <p:nvPr/>
          </p:nvSpPr>
          <p:spPr bwMode="auto">
            <a:xfrm flipH="1">
              <a:off x="1447" y="2048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Freeform 27"/>
            <p:cNvSpPr>
              <a:spLocks/>
            </p:cNvSpPr>
            <p:nvPr/>
          </p:nvSpPr>
          <p:spPr bwMode="auto">
            <a:xfrm>
              <a:off x="4704" y="1941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Freeform 28"/>
            <p:cNvSpPr>
              <a:spLocks/>
            </p:cNvSpPr>
            <p:nvPr/>
          </p:nvSpPr>
          <p:spPr bwMode="auto">
            <a:xfrm>
              <a:off x="2436" y="1941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29"/>
            <p:cNvSpPr>
              <a:spLocks noChangeShapeType="1"/>
            </p:cNvSpPr>
            <p:nvPr/>
          </p:nvSpPr>
          <p:spPr bwMode="auto">
            <a:xfrm flipV="1">
              <a:off x="2826" y="3719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0" name="Line 30"/>
            <p:cNvSpPr>
              <a:spLocks noChangeShapeType="1"/>
            </p:cNvSpPr>
            <p:nvPr/>
          </p:nvSpPr>
          <p:spPr bwMode="auto">
            <a:xfrm>
              <a:off x="2850" y="1844"/>
              <a:ext cx="7" cy="848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Line 31"/>
            <p:cNvSpPr>
              <a:spLocks noChangeShapeType="1"/>
            </p:cNvSpPr>
            <p:nvPr/>
          </p:nvSpPr>
          <p:spPr bwMode="auto">
            <a:xfrm flipV="1">
              <a:off x="3006" y="3430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Line 32"/>
            <p:cNvSpPr>
              <a:spLocks noChangeShapeType="1"/>
            </p:cNvSpPr>
            <p:nvPr/>
          </p:nvSpPr>
          <p:spPr bwMode="auto">
            <a:xfrm flipV="1">
              <a:off x="3364" y="2657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Freeform 33"/>
            <p:cNvSpPr>
              <a:spLocks/>
            </p:cNvSpPr>
            <p:nvPr/>
          </p:nvSpPr>
          <p:spPr bwMode="auto">
            <a:xfrm>
              <a:off x="2877" y="3079"/>
              <a:ext cx="245" cy="345"/>
            </a:xfrm>
            <a:custGeom>
              <a:avLst/>
              <a:gdLst>
                <a:gd name="T0" fmla="*/ 41354 w 174"/>
                <a:gd name="T1" fmla="*/ 121 h 367"/>
                <a:gd name="T2" fmla="*/ 48504 w 174"/>
                <a:gd name="T3" fmla="*/ 119 h 367"/>
                <a:gd name="T4" fmla="*/ 54432 w 174"/>
                <a:gd name="T5" fmla="*/ 117 h 367"/>
                <a:gd name="T6" fmla="*/ 60156 w 174"/>
                <a:gd name="T7" fmla="*/ 114 h 367"/>
                <a:gd name="T8" fmla="*/ 65185 w 174"/>
                <a:gd name="T9" fmla="*/ 109 h 367"/>
                <a:gd name="T10" fmla="*/ 69991 w 174"/>
                <a:gd name="T11" fmla="*/ 102 h 367"/>
                <a:gd name="T12" fmla="*/ 74325 w 174"/>
                <a:gd name="T13" fmla="*/ 96 h 367"/>
                <a:gd name="T14" fmla="*/ 77288 w 174"/>
                <a:gd name="T15" fmla="*/ 87 h 367"/>
                <a:gd name="T16" fmla="*/ 80038 w 174"/>
                <a:gd name="T17" fmla="*/ 80 h 367"/>
                <a:gd name="T18" fmla="*/ 81995 w 174"/>
                <a:gd name="T19" fmla="*/ 71 h 367"/>
                <a:gd name="T20" fmla="*/ 81995 w 174"/>
                <a:gd name="T21" fmla="*/ 59 h 367"/>
                <a:gd name="T22" fmla="*/ 81995 w 174"/>
                <a:gd name="T23" fmla="*/ 51 h 367"/>
                <a:gd name="T24" fmla="*/ 80038 w 174"/>
                <a:gd name="T25" fmla="*/ 40 h 367"/>
                <a:gd name="T26" fmla="*/ 77288 w 174"/>
                <a:gd name="T27" fmla="*/ 32 h 367"/>
                <a:gd name="T28" fmla="*/ 74325 w 174"/>
                <a:gd name="T29" fmla="*/ 24 h 367"/>
                <a:gd name="T30" fmla="*/ 69991 w 174"/>
                <a:gd name="T31" fmla="*/ 19 h 367"/>
                <a:gd name="T32" fmla="*/ 65185 w 174"/>
                <a:gd name="T33" fmla="*/ 12 h 367"/>
                <a:gd name="T34" fmla="*/ 60156 w 174"/>
                <a:gd name="T35" fmla="*/ 8 h 367"/>
                <a:gd name="T36" fmla="*/ 54432 w 174"/>
                <a:gd name="T37" fmla="*/ 8 h 367"/>
                <a:gd name="T38" fmla="*/ 48504 w 174"/>
                <a:gd name="T39" fmla="*/ 2 h 367"/>
                <a:gd name="T40" fmla="*/ 41354 w 174"/>
                <a:gd name="T41" fmla="*/ 0 h 367"/>
                <a:gd name="T42" fmla="*/ 34546 w 174"/>
                <a:gd name="T43" fmla="*/ 2 h 367"/>
                <a:gd name="T44" fmla="*/ 28131 w 174"/>
                <a:gd name="T45" fmla="*/ 8 h 367"/>
                <a:gd name="T46" fmla="*/ 22913 w 174"/>
                <a:gd name="T47" fmla="*/ 8 h 367"/>
                <a:gd name="T48" fmla="*/ 17425 w 174"/>
                <a:gd name="T49" fmla="*/ 12 h 367"/>
                <a:gd name="T50" fmla="*/ 12910 w 174"/>
                <a:gd name="T51" fmla="*/ 19 h 367"/>
                <a:gd name="T52" fmla="*/ 8208 w 174"/>
                <a:gd name="T53" fmla="*/ 24 h 367"/>
                <a:gd name="T54" fmla="*/ 4654 w 174"/>
                <a:gd name="T55" fmla="*/ 32 h 367"/>
                <a:gd name="T56" fmla="*/ 2546 w 174"/>
                <a:gd name="T57" fmla="*/ 40 h 367"/>
                <a:gd name="T58" fmla="*/ 912 w 174"/>
                <a:gd name="T59" fmla="*/ 51 h 367"/>
                <a:gd name="T60" fmla="*/ 0 w 174"/>
                <a:gd name="T61" fmla="*/ 59 h 367"/>
                <a:gd name="T62" fmla="*/ 912 w 174"/>
                <a:gd name="T63" fmla="*/ 71 h 367"/>
                <a:gd name="T64" fmla="*/ 2546 w 174"/>
                <a:gd name="T65" fmla="*/ 80 h 367"/>
                <a:gd name="T66" fmla="*/ 4654 w 174"/>
                <a:gd name="T67" fmla="*/ 87 h 367"/>
                <a:gd name="T68" fmla="*/ 8208 w 174"/>
                <a:gd name="T69" fmla="*/ 96 h 367"/>
                <a:gd name="T70" fmla="*/ 12910 w 174"/>
                <a:gd name="T71" fmla="*/ 102 h 367"/>
                <a:gd name="T72" fmla="*/ 17425 w 174"/>
                <a:gd name="T73" fmla="*/ 109 h 367"/>
                <a:gd name="T74" fmla="*/ 22913 w 174"/>
                <a:gd name="T75" fmla="*/ 114 h 367"/>
                <a:gd name="T76" fmla="*/ 28131 w 174"/>
                <a:gd name="T77" fmla="*/ 117 h 367"/>
                <a:gd name="T78" fmla="*/ 34546 w 174"/>
                <a:gd name="T79" fmla="*/ 119 h 367"/>
                <a:gd name="T80" fmla="*/ 41354 w 174"/>
                <a:gd name="T81" fmla="*/ 121 h 367"/>
                <a:gd name="T82" fmla="*/ 41354 w 174"/>
                <a:gd name="T83" fmla="*/ 121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34"/>
            <p:cNvSpPr>
              <a:spLocks noChangeShapeType="1"/>
            </p:cNvSpPr>
            <p:nvPr/>
          </p:nvSpPr>
          <p:spPr bwMode="auto">
            <a:xfrm>
              <a:off x="2530" y="3249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Rectangle 35"/>
            <p:cNvSpPr>
              <a:spLocks noChangeArrowheads="1"/>
            </p:cNvSpPr>
            <p:nvPr/>
          </p:nvSpPr>
          <p:spPr bwMode="auto">
            <a:xfrm>
              <a:off x="2652" y="2566"/>
              <a:ext cx="2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900" b="1">
                  <a:solidFill>
                    <a:srgbClr val="EB7500"/>
                  </a:solidFill>
                  <a:latin typeface="Arial" charset="0"/>
                </a:rPr>
                <a:t>ALUSrc</a:t>
              </a:r>
              <a:endParaRPr lang="en-US" alt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2556" name="Line 36"/>
            <p:cNvSpPr>
              <a:spLocks noChangeShapeType="1"/>
            </p:cNvSpPr>
            <p:nvPr/>
          </p:nvSpPr>
          <p:spPr bwMode="auto">
            <a:xfrm flipH="1" flipV="1">
              <a:off x="2530" y="2042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7" name="Freeform 37"/>
            <p:cNvSpPr>
              <a:spLocks/>
            </p:cNvSpPr>
            <p:nvPr/>
          </p:nvSpPr>
          <p:spPr bwMode="auto">
            <a:xfrm>
              <a:off x="2681" y="2734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Line 38"/>
            <p:cNvSpPr>
              <a:spLocks noChangeShapeType="1"/>
            </p:cNvSpPr>
            <p:nvPr/>
          </p:nvSpPr>
          <p:spPr bwMode="auto">
            <a:xfrm>
              <a:off x="2744" y="2437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Freeform 39"/>
            <p:cNvSpPr>
              <a:spLocks/>
            </p:cNvSpPr>
            <p:nvPr/>
          </p:nvSpPr>
          <p:spPr bwMode="auto">
            <a:xfrm>
              <a:off x="2735" y="2941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Freeform 40"/>
            <p:cNvSpPr>
              <a:spLocks/>
            </p:cNvSpPr>
            <p:nvPr/>
          </p:nvSpPr>
          <p:spPr bwMode="auto">
            <a:xfrm>
              <a:off x="2735" y="3238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1" name="Line 41"/>
            <p:cNvSpPr>
              <a:spLocks noChangeShapeType="1"/>
            </p:cNvSpPr>
            <p:nvPr/>
          </p:nvSpPr>
          <p:spPr bwMode="auto">
            <a:xfrm flipH="1" flipV="1">
              <a:off x="2784" y="3221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2" name="Rectangle 42"/>
            <p:cNvSpPr>
              <a:spLocks noChangeArrowheads="1"/>
            </p:cNvSpPr>
            <p:nvPr/>
          </p:nvSpPr>
          <p:spPr bwMode="auto">
            <a:xfrm>
              <a:off x="2737" y="3142"/>
              <a:ext cx="14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600" b="1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alt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63" name="Line 43"/>
            <p:cNvSpPr>
              <a:spLocks noChangeShapeType="1"/>
            </p:cNvSpPr>
            <p:nvPr/>
          </p:nvSpPr>
          <p:spPr bwMode="auto">
            <a:xfrm flipH="1" flipV="1">
              <a:off x="2532" y="2551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Freeform 44"/>
            <p:cNvSpPr>
              <a:spLocks/>
            </p:cNvSpPr>
            <p:nvPr/>
          </p:nvSpPr>
          <p:spPr bwMode="auto">
            <a:xfrm>
              <a:off x="2692" y="2746"/>
              <a:ext cx="890" cy="284"/>
            </a:xfrm>
            <a:custGeom>
              <a:avLst/>
              <a:gdLst>
                <a:gd name="T0" fmla="*/ 385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Freeform 45"/>
            <p:cNvSpPr>
              <a:spLocks/>
            </p:cNvSpPr>
            <p:nvPr/>
          </p:nvSpPr>
          <p:spPr bwMode="auto">
            <a:xfrm>
              <a:off x="3582" y="1941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6" name="Freeform 46"/>
            <p:cNvSpPr>
              <a:spLocks/>
            </p:cNvSpPr>
            <p:nvPr/>
          </p:nvSpPr>
          <p:spPr bwMode="auto">
            <a:xfrm>
              <a:off x="2899" y="1979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1972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9646 w 301"/>
                <a:gd name="T11" fmla="*/ 285 h 422"/>
                <a:gd name="T12" fmla="*/ 9646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7" name="Freeform 47"/>
            <p:cNvSpPr>
              <a:spLocks/>
            </p:cNvSpPr>
            <p:nvPr/>
          </p:nvSpPr>
          <p:spPr bwMode="auto">
            <a:xfrm>
              <a:off x="2969" y="2485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748 h 422"/>
                <a:gd name="T4" fmla="*/ 7226 w 300"/>
                <a:gd name="T5" fmla="*/ 923 h 422"/>
                <a:gd name="T6" fmla="*/ 0 w 300"/>
                <a:gd name="T7" fmla="*/ 1093 h 422"/>
                <a:gd name="T8" fmla="*/ 0 w 300"/>
                <a:gd name="T9" fmla="*/ 1837 h 422"/>
                <a:gd name="T10" fmla="*/ 35237 w 300"/>
                <a:gd name="T11" fmla="*/ 1246 h 422"/>
                <a:gd name="T12" fmla="*/ 35237 w 300"/>
                <a:gd name="T13" fmla="*/ 599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Freeform 48"/>
            <p:cNvSpPr>
              <a:spLocks/>
            </p:cNvSpPr>
            <p:nvPr/>
          </p:nvSpPr>
          <p:spPr bwMode="auto">
            <a:xfrm>
              <a:off x="2675" y="2194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Rectangle 49"/>
            <p:cNvSpPr>
              <a:spLocks noChangeArrowheads="1"/>
            </p:cNvSpPr>
            <p:nvPr/>
          </p:nvSpPr>
          <p:spPr bwMode="auto">
            <a:xfrm>
              <a:off x="2982" y="2761"/>
              <a:ext cx="19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70" name="Rectangle 50"/>
            <p:cNvSpPr>
              <a:spLocks noChangeArrowheads="1"/>
            </p:cNvSpPr>
            <p:nvPr/>
          </p:nvSpPr>
          <p:spPr bwMode="auto">
            <a:xfrm>
              <a:off x="3174" y="2721"/>
              <a:ext cx="17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alt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71" name="Rectangle 51"/>
            <p:cNvSpPr>
              <a:spLocks noChangeArrowheads="1"/>
            </p:cNvSpPr>
            <p:nvPr/>
          </p:nvSpPr>
          <p:spPr bwMode="auto">
            <a:xfrm>
              <a:off x="3208" y="2628"/>
              <a:ext cx="13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800" b="1">
                  <a:solidFill>
                    <a:srgbClr val="000000"/>
                  </a:solidFill>
                  <a:latin typeface="Arial" charset="0"/>
                </a:rPr>
                <a:t>Zero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72" name="Rectangle 52"/>
            <p:cNvSpPr>
              <a:spLocks noChangeArrowheads="1"/>
            </p:cNvSpPr>
            <p:nvPr/>
          </p:nvSpPr>
          <p:spPr bwMode="auto">
            <a:xfrm>
              <a:off x="3079" y="2091"/>
              <a:ext cx="17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800" b="1">
                  <a:solidFill>
                    <a:srgbClr val="000000"/>
                  </a:solidFill>
                  <a:latin typeface="Arial" charset="0"/>
                </a:rPr>
                <a:t>Add </a:t>
              </a:r>
            </a:p>
            <a:p>
              <a:r>
                <a:rPr lang="en-US" alt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73" name="Rectangle 53"/>
            <p:cNvSpPr>
              <a:spLocks noChangeArrowheads="1"/>
            </p:cNvSpPr>
            <p:nvPr/>
          </p:nvSpPr>
          <p:spPr bwMode="auto">
            <a:xfrm>
              <a:off x="2910" y="2223"/>
              <a:ext cx="18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74" name="Rectangle 54"/>
            <p:cNvSpPr>
              <a:spLocks noChangeArrowheads="1"/>
            </p:cNvSpPr>
            <p:nvPr/>
          </p:nvSpPr>
          <p:spPr bwMode="auto">
            <a:xfrm>
              <a:off x="2694" y="2256"/>
              <a:ext cx="11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600" b="1">
                  <a:solidFill>
                    <a:srgbClr val="000000"/>
                  </a:solidFill>
                  <a:latin typeface="Arial" charset="0"/>
                </a:rPr>
                <a:t>Shift </a:t>
              </a:r>
            </a:p>
            <a:p>
              <a:r>
                <a:rPr lang="en-US" altLang="en-US" sz="600" b="1">
                  <a:solidFill>
                    <a:srgbClr val="000000"/>
                  </a:solidFill>
                  <a:latin typeface="Arial" charset="0"/>
                </a:rPr>
                <a:t>left 2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75" name="Line 55"/>
            <p:cNvSpPr>
              <a:spLocks noChangeShapeType="1"/>
            </p:cNvSpPr>
            <p:nvPr/>
          </p:nvSpPr>
          <p:spPr bwMode="auto">
            <a:xfrm flipH="1" flipV="1">
              <a:off x="2907" y="2844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6" name="Line 56"/>
            <p:cNvSpPr>
              <a:spLocks noChangeShapeType="1"/>
            </p:cNvSpPr>
            <p:nvPr/>
          </p:nvSpPr>
          <p:spPr bwMode="auto">
            <a:xfrm flipH="1" flipV="1">
              <a:off x="2526" y="2745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7" name="Line 57"/>
            <p:cNvSpPr>
              <a:spLocks noChangeShapeType="1"/>
            </p:cNvSpPr>
            <p:nvPr/>
          </p:nvSpPr>
          <p:spPr bwMode="auto">
            <a:xfrm flipH="1" flipV="1">
              <a:off x="2746" y="2949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8" name="Line 58"/>
            <p:cNvSpPr>
              <a:spLocks noChangeShapeType="1"/>
            </p:cNvSpPr>
            <p:nvPr/>
          </p:nvSpPr>
          <p:spPr bwMode="auto">
            <a:xfrm flipH="1">
              <a:off x="3268" y="2187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9" name="Line 59"/>
            <p:cNvSpPr>
              <a:spLocks noChangeShapeType="1"/>
            </p:cNvSpPr>
            <p:nvPr/>
          </p:nvSpPr>
          <p:spPr bwMode="auto">
            <a:xfrm flipH="1" flipV="1">
              <a:off x="3355" y="2772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0" name="Line 60"/>
            <p:cNvSpPr>
              <a:spLocks noChangeShapeType="1"/>
            </p:cNvSpPr>
            <p:nvPr/>
          </p:nvSpPr>
          <p:spPr bwMode="auto">
            <a:xfrm flipH="1">
              <a:off x="2523" y="3475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1" name="Line 61"/>
            <p:cNvSpPr>
              <a:spLocks noChangeShapeType="1"/>
            </p:cNvSpPr>
            <p:nvPr/>
          </p:nvSpPr>
          <p:spPr bwMode="auto">
            <a:xfrm flipH="1" flipV="1">
              <a:off x="2526" y="3671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2" name="Rectangle 62"/>
            <p:cNvSpPr>
              <a:spLocks noChangeArrowheads="1"/>
            </p:cNvSpPr>
            <p:nvPr/>
          </p:nvSpPr>
          <p:spPr bwMode="auto">
            <a:xfrm>
              <a:off x="2887" y="3151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800" b="1">
                  <a:solidFill>
                    <a:srgbClr val="EB7500"/>
                  </a:solidFill>
                  <a:latin typeface="Arial" charset="0"/>
                </a:rPr>
                <a:t>ALU</a:t>
              </a:r>
            </a:p>
            <a:p>
              <a:pPr algn="ctr"/>
              <a:r>
                <a:rPr lang="en-US" altLang="en-US" sz="8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alt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2583" name="Rectangle 63"/>
            <p:cNvSpPr>
              <a:spLocks noChangeArrowheads="1"/>
            </p:cNvSpPr>
            <p:nvPr/>
          </p:nvSpPr>
          <p:spPr bwMode="auto">
            <a:xfrm>
              <a:off x="3070" y="3393"/>
              <a:ext cx="2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900" b="1">
                  <a:solidFill>
                    <a:srgbClr val="EB7500"/>
                  </a:solidFill>
                  <a:latin typeface="Arial" charset="0"/>
                </a:rPr>
                <a:t>ALUOp</a:t>
              </a:r>
              <a:endParaRPr lang="en-US" alt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2584" name="Rectangle 64"/>
            <p:cNvSpPr>
              <a:spLocks noChangeArrowheads="1"/>
            </p:cNvSpPr>
            <p:nvPr/>
          </p:nvSpPr>
          <p:spPr bwMode="auto">
            <a:xfrm>
              <a:off x="2841" y="3724"/>
              <a:ext cx="2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900" b="1">
                  <a:solidFill>
                    <a:srgbClr val="EB7500"/>
                  </a:solidFill>
                  <a:latin typeface="Arial" charset="0"/>
                </a:rPr>
                <a:t>RegDst</a:t>
              </a:r>
              <a:endParaRPr lang="en-US" alt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2585" name="Line 65"/>
            <p:cNvSpPr>
              <a:spLocks noChangeShapeType="1"/>
            </p:cNvSpPr>
            <p:nvPr/>
          </p:nvSpPr>
          <p:spPr bwMode="auto">
            <a:xfrm flipH="1">
              <a:off x="2875" y="3579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6" name="Line 66"/>
            <p:cNvSpPr>
              <a:spLocks noChangeShapeType="1"/>
            </p:cNvSpPr>
            <p:nvPr/>
          </p:nvSpPr>
          <p:spPr bwMode="auto">
            <a:xfrm flipH="1" flipV="1">
              <a:off x="2826" y="2310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7" name="Rectangle 67"/>
            <p:cNvSpPr>
              <a:spLocks noChangeArrowheads="1"/>
            </p:cNvSpPr>
            <p:nvPr/>
          </p:nvSpPr>
          <p:spPr bwMode="auto">
            <a:xfrm>
              <a:off x="1907" y="2230"/>
              <a:ext cx="31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900" b="1">
                  <a:solidFill>
                    <a:srgbClr val="EB7500"/>
                  </a:solidFill>
                  <a:latin typeface="Arial" charset="0"/>
                </a:rPr>
                <a:t>RegWrite</a:t>
              </a:r>
              <a:endParaRPr lang="en-US" alt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2588" name="Rectangle 68"/>
            <p:cNvSpPr>
              <a:spLocks noChangeArrowheads="1"/>
            </p:cNvSpPr>
            <p:nvPr/>
          </p:nvSpPr>
          <p:spPr bwMode="auto">
            <a:xfrm>
              <a:off x="1824" y="2398"/>
              <a:ext cx="136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700" b="1">
                  <a:solidFill>
                    <a:srgbClr val="000000"/>
                  </a:solidFill>
                  <a:latin typeface="Arial" charset="0"/>
                </a:rPr>
                <a:t>reg 1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89" name="Rectangle 69"/>
            <p:cNvSpPr>
              <a:spLocks noChangeArrowheads="1"/>
            </p:cNvSpPr>
            <p:nvPr/>
          </p:nvSpPr>
          <p:spPr bwMode="auto">
            <a:xfrm>
              <a:off x="1823" y="2548"/>
              <a:ext cx="136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700" b="1">
                  <a:solidFill>
                    <a:srgbClr val="000000"/>
                  </a:solidFill>
                  <a:latin typeface="Arial" charset="0"/>
                </a:rPr>
                <a:t>reg 2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90" name="Rectangle 70"/>
            <p:cNvSpPr>
              <a:spLocks noChangeArrowheads="1"/>
            </p:cNvSpPr>
            <p:nvPr/>
          </p:nvSpPr>
          <p:spPr bwMode="auto">
            <a:xfrm>
              <a:off x="1830" y="2707"/>
              <a:ext cx="141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7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 alt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91" name="Rectangle 71"/>
            <p:cNvSpPr>
              <a:spLocks noChangeArrowheads="1"/>
            </p:cNvSpPr>
            <p:nvPr/>
          </p:nvSpPr>
          <p:spPr bwMode="auto">
            <a:xfrm>
              <a:off x="1833" y="2860"/>
              <a:ext cx="141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700" b="1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alt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92" name="Rectangle 72"/>
            <p:cNvSpPr>
              <a:spLocks noChangeArrowheads="1"/>
            </p:cNvSpPr>
            <p:nvPr/>
          </p:nvSpPr>
          <p:spPr bwMode="auto">
            <a:xfrm>
              <a:off x="2139" y="2494"/>
              <a:ext cx="18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data 1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93" name="Rectangle 73"/>
            <p:cNvSpPr>
              <a:spLocks noChangeArrowheads="1"/>
            </p:cNvSpPr>
            <p:nvPr/>
          </p:nvSpPr>
          <p:spPr bwMode="auto">
            <a:xfrm>
              <a:off x="2130" y="2668"/>
              <a:ext cx="18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data 2</a:t>
              </a:r>
              <a:endParaRPr lang="en-US" alt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94" name="Rectangle 74"/>
            <p:cNvSpPr>
              <a:spLocks noChangeArrowheads="1"/>
            </p:cNvSpPr>
            <p:nvPr/>
          </p:nvSpPr>
          <p:spPr bwMode="auto">
            <a:xfrm rot="-5400000">
              <a:off x="1762" y="2621"/>
              <a:ext cx="5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Register File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95" name="Rectangle 75"/>
            <p:cNvSpPr>
              <a:spLocks noChangeArrowheads="1"/>
            </p:cNvSpPr>
            <p:nvPr/>
          </p:nvSpPr>
          <p:spPr bwMode="auto">
            <a:xfrm>
              <a:off x="1743" y="3161"/>
              <a:ext cx="19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900" b="1">
                  <a:solidFill>
                    <a:srgbClr val="000000"/>
                  </a:solidFill>
                  <a:latin typeface="Arial" charset="0"/>
                </a:rPr>
                <a:t>[15-0]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96" name="Rectangle 76"/>
            <p:cNvSpPr>
              <a:spLocks noChangeArrowheads="1"/>
            </p:cNvSpPr>
            <p:nvPr/>
          </p:nvSpPr>
          <p:spPr bwMode="auto">
            <a:xfrm>
              <a:off x="1740" y="3382"/>
              <a:ext cx="2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900" b="1">
                  <a:solidFill>
                    <a:srgbClr val="000000"/>
                  </a:solidFill>
                  <a:latin typeface="Arial" charset="0"/>
                </a:rPr>
                <a:t>[20-16]</a:t>
              </a:r>
              <a:endParaRPr lang="en-US" alt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97" name="Rectangle 77"/>
            <p:cNvSpPr>
              <a:spLocks noChangeArrowheads="1"/>
            </p:cNvSpPr>
            <p:nvPr/>
          </p:nvSpPr>
          <p:spPr bwMode="auto">
            <a:xfrm>
              <a:off x="1743" y="3574"/>
              <a:ext cx="2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900" b="1">
                  <a:solidFill>
                    <a:srgbClr val="000000"/>
                  </a:solidFill>
                  <a:latin typeface="Arial" charset="0"/>
                </a:rPr>
                <a:t>[15-11]</a:t>
              </a:r>
              <a:endParaRPr lang="en-US" alt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98" name="Freeform 78"/>
            <p:cNvSpPr>
              <a:spLocks/>
            </p:cNvSpPr>
            <p:nvPr/>
          </p:nvSpPr>
          <p:spPr bwMode="auto">
            <a:xfrm>
              <a:off x="1629" y="3237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9" name="Freeform 79"/>
            <p:cNvSpPr>
              <a:spLocks/>
            </p:cNvSpPr>
            <p:nvPr/>
          </p:nvSpPr>
          <p:spPr bwMode="auto">
            <a:xfrm>
              <a:off x="2091" y="3063"/>
              <a:ext cx="215" cy="367"/>
            </a:xfrm>
            <a:custGeom>
              <a:avLst/>
              <a:gdLst>
                <a:gd name="T0" fmla="*/ 4307 w 173"/>
                <a:gd name="T1" fmla="*/ 366 h 367"/>
                <a:gd name="T2" fmla="*/ 4931 w 173"/>
                <a:gd name="T3" fmla="*/ 364 h 367"/>
                <a:gd name="T4" fmla="*/ 5620 w 173"/>
                <a:gd name="T5" fmla="*/ 357 h 367"/>
                <a:gd name="T6" fmla="*/ 6311 w 173"/>
                <a:gd name="T7" fmla="*/ 345 h 367"/>
                <a:gd name="T8" fmla="*/ 6936 w 173"/>
                <a:gd name="T9" fmla="*/ 332 h 367"/>
                <a:gd name="T10" fmla="*/ 7340 w 173"/>
                <a:gd name="T11" fmla="*/ 313 h 367"/>
                <a:gd name="T12" fmla="*/ 7774 w 173"/>
                <a:gd name="T13" fmla="*/ 292 h 367"/>
                <a:gd name="T14" fmla="*/ 8149 w 173"/>
                <a:gd name="T15" fmla="*/ 267 h 367"/>
                <a:gd name="T16" fmla="*/ 8397 w 173"/>
                <a:gd name="T17" fmla="*/ 242 h 367"/>
                <a:gd name="T18" fmla="*/ 8620 w 173"/>
                <a:gd name="T19" fmla="*/ 213 h 367"/>
                <a:gd name="T20" fmla="*/ 8620 w 173"/>
                <a:gd name="T21" fmla="*/ 182 h 367"/>
                <a:gd name="T22" fmla="*/ 8620 w 173"/>
                <a:gd name="T23" fmla="*/ 154 h 367"/>
                <a:gd name="T24" fmla="*/ 8397 w 173"/>
                <a:gd name="T25" fmla="*/ 125 h 367"/>
                <a:gd name="T26" fmla="*/ 8149 w 173"/>
                <a:gd name="T27" fmla="*/ 98 h 367"/>
                <a:gd name="T28" fmla="*/ 7774 w 173"/>
                <a:gd name="T29" fmla="*/ 75 h 367"/>
                <a:gd name="T30" fmla="*/ 7340 w 173"/>
                <a:gd name="T31" fmla="*/ 54 h 367"/>
                <a:gd name="T32" fmla="*/ 6936 w 173"/>
                <a:gd name="T33" fmla="*/ 35 h 367"/>
                <a:gd name="T34" fmla="*/ 6311 w 173"/>
                <a:gd name="T35" fmla="*/ 20 h 367"/>
                <a:gd name="T36" fmla="*/ 5620 w 173"/>
                <a:gd name="T37" fmla="*/ 8 h 367"/>
                <a:gd name="T38" fmla="*/ 4931 w 173"/>
                <a:gd name="T39" fmla="*/ 2 h 367"/>
                <a:gd name="T40" fmla="*/ 4307 w 173"/>
                <a:gd name="T41" fmla="*/ 0 h 367"/>
                <a:gd name="T42" fmla="*/ 3639 w 173"/>
                <a:gd name="T43" fmla="*/ 2 h 367"/>
                <a:gd name="T44" fmla="*/ 2928 w 173"/>
                <a:gd name="T45" fmla="*/ 8 h 367"/>
                <a:gd name="T46" fmla="*/ 2279 w 173"/>
                <a:gd name="T47" fmla="*/ 20 h 367"/>
                <a:gd name="T48" fmla="*/ 1827 w 173"/>
                <a:gd name="T49" fmla="*/ 35 h 367"/>
                <a:gd name="T50" fmla="*/ 1261 w 173"/>
                <a:gd name="T51" fmla="*/ 54 h 367"/>
                <a:gd name="T52" fmla="*/ 845 w 173"/>
                <a:gd name="T53" fmla="*/ 75 h 367"/>
                <a:gd name="T54" fmla="*/ 440 w 173"/>
                <a:gd name="T55" fmla="*/ 98 h 367"/>
                <a:gd name="T56" fmla="*/ 184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184 w 173"/>
                <a:gd name="T65" fmla="*/ 242 h 367"/>
                <a:gd name="T66" fmla="*/ 440 w 173"/>
                <a:gd name="T67" fmla="*/ 267 h 367"/>
                <a:gd name="T68" fmla="*/ 845 w 173"/>
                <a:gd name="T69" fmla="*/ 292 h 367"/>
                <a:gd name="T70" fmla="*/ 1261 w 173"/>
                <a:gd name="T71" fmla="*/ 313 h 367"/>
                <a:gd name="T72" fmla="*/ 1827 w 173"/>
                <a:gd name="T73" fmla="*/ 332 h 367"/>
                <a:gd name="T74" fmla="*/ 2279 w 173"/>
                <a:gd name="T75" fmla="*/ 345 h 367"/>
                <a:gd name="T76" fmla="*/ 2928 w 173"/>
                <a:gd name="T77" fmla="*/ 357 h 367"/>
                <a:gd name="T78" fmla="*/ 3639 w 173"/>
                <a:gd name="T79" fmla="*/ 364 h 367"/>
                <a:gd name="T80" fmla="*/ 4307 w 173"/>
                <a:gd name="T81" fmla="*/ 366 h 367"/>
                <a:gd name="T82" fmla="*/ 43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0" name="Rectangle 80"/>
            <p:cNvSpPr>
              <a:spLocks noChangeArrowheads="1"/>
            </p:cNvSpPr>
            <p:nvPr/>
          </p:nvSpPr>
          <p:spPr bwMode="auto">
            <a:xfrm>
              <a:off x="2096" y="3148"/>
              <a:ext cx="20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800" b="1">
                  <a:solidFill>
                    <a:srgbClr val="000000"/>
                  </a:solidFill>
                  <a:latin typeface="Arial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800" b="1">
                  <a:solidFill>
                    <a:srgbClr val="000000"/>
                  </a:solidFill>
                  <a:latin typeface="Arial" charset="0"/>
                </a:rPr>
                <a:t>extend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601" name="Rectangle 81"/>
            <p:cNvSpPr>
              <a:spLocks noChangeArrowheads="1"/>
            </p:cNvSpPr>
            <p:nvPr/>
          </p:nvSpPr>
          <p:spPr bwMode="auto">
            <a:xfrm>
              <a:off x="1968" y="3147"/>
              <a:ext cx="8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900" b="1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602" name="Rectangle 82"/>
            <p:cNvSpPr>
              <a:spLocks noChangeArrowheads="1"/>
            </p:cNvSpPr>
            <p:nvPr/>
          </p:nvSpPr>
          <p:spPr bwMode="auto">
            <a:xfrm>
              <a:off x="2319" y="3151"/>
              <a:ext cx="8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900" b="1">
                  <a:solidFill>
                    <a:srgbClr val="000000"/>
                  </a:solidFill>
                  <a:latin typeface="Arial" charset="0"/>
                </a:rPr>
                <a:t>32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603" name="Line 83"/>
            <p:cNvSpPr>
              <a:spLocks noChangeShapeType="1"/>
            </p:cNvSpPr>
            <p:nvPr/>
          </p:nvSpPr>
          <p:spPr bwMode="auto">
            <a:xfrm flipH="1">
              <a:off x="1637" y="2622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4" name="Line 84"/>
            <p:cNvSpPr>
              <a:spLocks noChangeShapeType="1"/>
            </p:cNvSpPr>
            <p:nvPr/>
          </p:nvSpPr>
          <p:spPr bwMode="auto">
            <a:xfrm flipH="1">
              <a:off x="1635" y="2458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5" name="Line 85"/>
            <p:cNvSpPr>
              <a:spLocks noChangeShapeType="1"/>
            </p:cNvSpPr>
            <p:nvPr/>
          </p:nvSpPr>
          <p:spPr bwMode="auto">
            <a:xfrm flipH="1">
              <a:off x="2325" y="255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6" name="Line 86"/>
            <p:cNvSpPr>
              <a:spLocks noChangeShapeType="1"/>
            </p:cNvSpPr>
            <p:nvPr/>
          </p:nvSpPr>
          <p:spPr bwMode="auto">
            <a:xfrm flipH="1">
              <a:off x="2325" y="2745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7" name="Line 87"/>
            <p:cNvSpPr>
              <a:spLocks noChangeShapeType="1"/>
            </p:cNvSpPr>
            <p:nvPr/>
          </p:nvSpPr>
          <p:spPr bwMode="auto">
            <a:xfrm flipH="1">
              <a:off x="2063" y="2158"/>
              <a:ext cx="1" cy="21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8" name="Rectangle 88"/>
            <p:cNvSpPr>
              <a:spLocks noChangeArrowheads="1"/>
            </p:cNvSpPr>
            <p:nvPr/>
          </p:nvSpPr>
          <p:spPr bwMode="auto">
            <a:xfrm>
              <a:off x="2352" y="1205"/>
              <a:ext cx="25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609" name="Rectangle 89"/>
            <p:cNvSpPr>
              <a:spLocks noChangeArrowheads="1"/>
            </p:cNvSpPr>
            <p:nvPr/>
          </p:nvSpPr>
          <p:spPr bwMode="auto">
            <a:xfrm>
              <a:off x="3461" y="1349"/>
              <a:ext cx="37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alt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610" name="Rectangle 90"/>
            <p:cNvSpPr>
              <a:spLocks noChangeArrowheads="1"/>
            </p:cNvSpPr>
            <p:nvPr/>
          </p:nvSpPr>
          <p:spPr bwMode="auto">
            <a:xfrm>
              <a:off x="4581" y="1560"/>
              <a:ext cx="4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MEM/WB</a:t>
              </a:r>
            </a:p>
          </p:txBody>
        </p:sp>
        <p:sp>
          <p:nvSpPr>
            <p:cNvPr id="22611" name="Rectangle 91"/>
            <p:cNvSpPr>
              <a:spLocks noChangeArrowheads="1"/>
            </p:cNvSpPr>
            <p:nvPr/>
          </p:nvSpPr>
          <p:spPr bwMode="auto">
            <a:xfrm rot="16200000" flipH="1">
              <a:off x="1348" y="2444"/>
              <a:ext cx="41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alt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612" name="Freeform 92"/>
            <p:cNvSpPr>
              <a:spLocks/>
            </p:cNvSpPr>
            <p:nvPr/>
          </p:nvSpPr>
          <p:spPr bwMode="auto">
            <a:xfrm>
              <a:off x="3789" y="275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3" name="Line 93"/>
            <p:cNvSpPr>
              <a:spLocks noChangeShapeType="1"/>
            </p:cNvSpPr>
            <p:nvPr/>
          </p:nvSpPr>
          <p:spPr bwMode="auto">
            <a:xfrm flipH="1">
              <a:off x="3679" y="3027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4" name="Freeform 94"/>
            <p:cNvSpPr>
              <a:spLocks/>
            </p:cNvSpPr>
            <p:nvPr/>
          </p:nvSpPr>
          <p:spPr bwMode="auto">
            <a:xfrm>
              <a:off x="3801" y="2771"/>
              <a:ext cx="903" cy="611"/>
            </a:xfrm>
            <a:custGeom>
              <a:avLst/>
              <a:gdLst>
                <a:gd name="T0" fmla="*/ 1 w 1318"/>
                <a:gd name="T1" fmla="*/ 536021 h 410"/>
                <a:gd name="T2" fmla="*/ 0 w 1318"/>
                <a:gd name="T3" fmla="*/ 537962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5" name="Line 95"/>
            <p:cNvSpPr>
              <a:spLocks noChangeShapeType="1"/>
            </p:cNvSpPr>
            <p:nvPr/>
          </p:nvSpPr>
          <p:spPr bwMode="auto">
            <a:xfrm>
              <a:off x="3677" y="3582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6" name="Line 96"/>
            <p:cNvSpPr>
              <a:spLocks noChangeShapeType="1"/>
            </p:cNvSpPr>
            <p:nvPr/>
          </p:nvSpPr>
          <p:spPr bwMode="auto">
            <a:xfrm flipH="1">
              <a:off x="3679" y="2771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7" name="Line 97"/>
            <p:cNvSpPr>
              <a:spLocks noChangeShapeType="1"/>
            </p:cNvSpPr>
            <p:nvPr/>
          </p:nvSpPr>
          <p:spPr bwMode="auto">
            <a:xfrm flipH="1">
              <a:off x="4551" y="2766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8" name="Line 98"/>
            <p:cNvSpPr>
              <a:spLocks noChangeShapeType="1"/>
            </p:cNvSpPr>
            <p:nvPr/>
          </p:nvSpPr>
          <p:spPr bwMode="auto">
            <a:xfrm flipH="1" flipV="1">
              <a:off x="4242" y="2506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619" name="Group 289"/>
            <p:cNvGrpSpPr>
              <a:grpSpLocks/>
            </p:cNvGrpSpPr>
            <p:nvPr/>
          </p:nvGrpSpPr>
          <p:grpSpPr bwMode="auto">
            <a:xfrm>
              <a:off x="3936" y="2422"/>
              <a:ext cx="609" cy="899"/>
              <a:chOff x="3936" y="2422"/>
              <a:chExt cx="609" cy="899"/>
            </a:xfrm>
          </p:grpSpPr>
          <p:sp>
            <p:nvSpPr>
              <p:cNvPr id="22762" name="Line 100"/>
              <p:cNvSpPr>
                <a:spLocks noChangeShapeType="1"/>
              </p:cNvSpPr>
              <p:nvPr/>
            </p:nvSpPr>
            <p:spPr bwMode="auto">
              <a:xfrm flipH="1">
                <a:off x="4248" y="3132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63" name="Rectangle 101"/>
              <p:cNvSpPr>
                <a:spLocks noChangeArrowheads="1"/>
              </p:cNvSpPr>
              <p:nvPr/>
            </p:nvSpPr>
            <p:spPr bwMode="auto">
              <a:xfrm>
                <a:off x="4073" y="3235"/>
                <a:ext cx="3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900" b="1">
                    <a:solidFill>
                      <a:srgbClr val="EB7500"/>
                    </a:solidFill>
                    <a:latin typeface="Arial" charset="0"/>
                  </a:rPr>
                  <a:t>MemRead</a:t>
                </a:r>
                <a:endParaRPr lang="en-US" altLang="en-US" sz="900">
                  <a:solidFill>
                    <a:srgbClr val="EB7500"/>
                  </a:solidFill>
                  <a:latin typeface="Arial" charset="0"/>
                </a:endParaRPr>
              </a:p>
            </p:txBody>
          </p:sp>
          <p:sp>
            <p:nvSpPr>
              <p:cNvPr id="22764" name="Rectangle 102"/>
              <p:cNvSpPr>
                <a:spLocks noChangeArrowheads="1"/>
              </p:cNvSpPr>
              <p:nvPr/>
            </p:nvSpPr>
            <p:spPr bwMode="auto">
              <a:xfrm>
                <a:off x="4063" y="2422"/>
                <a:ext cx="34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900" b="1">
                    <a:solidFill>
                      <a:srgbClr val="EB7500"/>
                    </a:solidFill>
                    <a:latin typeface="Arial" charset="0"/>
                  </a:rPr>
                  <a:t>MemWrite</a:t>
                </a:r>
                <a:endParaRPr lang="en-US" altLang="en-US" sz="900">
                  <a:solidFill>
                    <a:srgbClr val="EB7500"/>
                  </a:solidFill>
                  <a:latin typeface="Arial" charset="0"/>
                </a:endParaRPr>
              </a:p>
            </p:txBody>
          </p:sp>
          <p:sp>
            <p:nvSpPr>
              <p:cNvPr id="22765" name="Rectangle 103"/>
              <p:cNvSpPr>
                <a:spLocks noChangeArrowheads="1"/>
              </p:cNvSpPr>
              <p:nvPr/>
            </p:nvSpPr>
            <p:spPr bwMode="auto">
              <a:xfrm>
                <a:off x="3936" y="2577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endParaRPr lang="he-IL" altLang="en-US"/>
              </a:p>
            </p:txBody>
          </p:sp>
          <p:sp>
            <p:nvSpPr>
              <p:cNvPr id="22766" name="Rectangle 104"/>
              <p:cNvSpPr>
                <a:spLocks noChangeArrowheads="1"/>
              </p:cNvSpPr>
              <p:nvPr/>
            </p:nvSpPr>
            <p:spPr bwMode="auto">
              <a:xfrm>
                <a:off x="3950" y="2740"/>
                <a:ext cx="264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sz="900">
                    <a:solidFill>
                      <a:srgbClr val="000000"/>
                    </a:solidFill>
                    <a:latin typeface="Arial" charset="0"/>
                  </a:rPr>
                  <a:t>Address</a:t>
                </a:r>
                <a:endParaRPr lang="en-US" alt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767" name="Rectangle 105"/>
              <p:cNvSpPr>
                <a:spLocks noChangeArrowheads="1"/>
              </p:cNvSpPr>
              <p:nvPr/>
            </p:nvSpPr>
            <p:spPr bwMode="auto">
              <a:xfrm>
                <a:off x="3952" y="2961"/>
                <a:ext cx="16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sz="900">
                    <a:solidFill>
                      <a:srgbClr val="000000"/>
                    </a:solidFill>
                    <a:latin typeface="Arial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900">
                    <a:solidFill>
                      <a:srgbClr val="000000"/>
                    </a:solidFill>
                    <a:latin typeface="Arial" charset="0"/>
                  </a:rPr>
                  <a:t>Data</a:t>
                </a:r>
                <a:endParaRPr lang="en-US" alt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768" name="Rectangle 106"/>
              <p:cNvSpPr>
                <a:spLocks noChangeArrowheads="1"/>
              </p:cNvSpPr>
              <p:nvPr/>
            </p:nvSpPr>
            <p:spPr bwMode="auto">
              <a:xfrm>
                <a:off x="4353" y="2673"/>
                <a:ext cx="17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sz="900">
                    <a:solidFill>
                      <a:srgbClr val="000000"/>
                    </a:solidFill>
                    <a:latin typeface="Arial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900">
                    <a:solidFill>
                      <a:srgbClr val="000000"/>
                    </a:solidFill>
                    <a:latin typeface="Arial" charset="0"/>
                  </a:rPr>
                  <a:t>Data</a:t>
                </a:r>
                <a:endParaRPr lang="en-US" alt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769" name="Rectangle 107"/>
              <p:cNvSpPr>
                <a:spLocks noChangeArrowheads="1"/>
              </p:cNvSpPr>
              <p:nvPr/>
            </p:nvSpPr>
            <p:spPr bwMode="auto">
              <a:xfrm>
                <a:off x="4158" y="2892"/>
                <a:ext cx="367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en-US" sz="1200" b="1">
                    <a:solidFill>
                      <a:srgbClr val="000000"/>
                    </a:solidFill>
                    <a:latin typeface="Arial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en-US" sz="1200" b="1">
                    <a:solidFill>
                      <a:srgbClr val="000000"/>
                    </a:solidFill>
                    <a:latin typeface="Arial" charset="0"/>
                  </a:rPr>
                  <a:t>Memory</a:t>
                </a:r>
                <a:endParaRPr lang="en-US" alt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2620" name="Freeform 108"/>
            <p:cNvSpPr>
              <a:spLocks/>
            </p:cNvSpPr>
            <p:nvPr/>
          </p:nvSpPr>
          <p:spPr bwMode="auto">
            <a:xfrm>
              <a:off x="3755" y="1896"/>
              <a:ext cx="72" cy="452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2147483647 h 72"/>
                <a:gd name="T4" fmla="*/ 71 w 72"/>
                <a:gd name="T5" fmla="*/ 2147483647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1" name="Freeform 109"/>
            <p:cNvSpPr>
              <a:spLocks/>
            </p:cNvSpPr>
            <p:nvPr/>
          </p:nvSpPr>
          <p:spPr bwMode="auto">
            <a:xfrm>
              <a:off x="3686" y="2424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2" name="Freeform 110"/>
            <p:cNvSpPr>
              <a:spLocks/>
            </p:cNvSpPr>
            <p:nvPr/>
          </p:nvSpPr>
          <p:spPr bwMode="auto">
            <a:xfrm>
              <a:off x="3826" y="2326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23" name="Rectangle 111"/>
            <p:cNvSpPr>
              <a:spLocks noChangeArrowheads="1"/>
            </p:cNvSpPr>
            <p:nvPr/>
          </p:nvSpPr>
          <p:spPr bwMode="auto">
            <a:xfrm>
              <a:off x="3725" y="2215"/>
              <a:ext cx="248" cy="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900" b="1">
                  <a:solidFill>
                    <a:srgbClr val="EB7500"/>
                  </a:solidFill>
                  <a:latin typeface="Arial" charset="0"/>
                </a:rPr>
                <a:t>Branch</a:t>
              </a:r>
              <a:endParaRPr lang="en-US" alt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2624" name="Rectangle 112"/>
            <p:cNvSpPr>
              <a:spLocks noChangeArrowheads="1"/>
            </p:cNvSpPr>
            <p:nvPr/>
          </p:nvSpPr>
          <p:spPr bwMode="auto">
            <a:xfrm>
              <a:off x="4056" y="1606"/>
              <a:ext cx="21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900" b="1">
                  <a:solidFill>
                    <a:srgbClr val="EB7500"/>
                  </a:solidFill>
                  <a:latin typeface="Arial" charset="0"/>
                </a:rPr>
                <a:t>PCSrc</a:t>
              </a:r>
            </a:p>
          </p:txBody>
        </p:sp>
        <p:sp>
          <p:nvSpPr>
            <p:cNvPr id="22625" name="Line 113"/>
            <p:cNvSpPr>
              <a:spLocks noChangeShapeType="1"/>
            </p:cNvSpPr>
            <p:nvPr/>
          </p:nvSpPr>
          <p:spPr bwMode="auto">
            <a:xfrm>
              <a:off x="1543" y="3828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6" name="Line 114"/>
            <p:cNvSpPr>
              <a:spLocks noChangeShapeType="1"/>
            </p:cNvSpPr>
            <p:nvPr/>
          </p:nvSpPr>
          <p:spPr bwMode="auto">
            <a:xfrm flipV="1">
              <a:off x="1545" y="2775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7" name="Line 115"/>
            <p:cNvSpPr>
              <a:spLocks noChangeShapeType="1"/>
            </p:cNvSpPr>
            <p:nvPr/>
          </p:nvSpPr>
          <p:spPr bwMode="auto">
            <a:xfrm>
              <a:off x="1541" y="2772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8" name="Line 116"/>
            <p:cNvSpPr>
              <a:spLocks noChangeShapeType="1"/>
            </p:cNvSpPr>
            <p:nvPr/>
          </p:nvSpPr>
          <p:spPr bwMode="auto">
            <a:xfrm>
              <a:off x="1725" y="2919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9" name="Line 117"/>
            <p:cNvSpPr>
              <a:spLocks noChangeShapeType="1"/>
            </p:cNvSpPr>
            <p:nvPr/>
          </p:nvSpPr>
          <p:spPr bwMode="auto">
            <a:xfrm flipV="1">
              <a:off x="1728" y="2919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0" name="Line 118"/>
            <p:cNvSpPr>
              <a:spLocks noChangeShapeType="1"/>
            </p:cNvSpPr>
            <p:nvPr/>
          </p:nvSpPr>
          <p:spPr bwMode="auto">
            <a:xfrm>
              <a:off x="1728" y="3906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1" name="Line 119"/>
            <p:cNvSpPr>
              <a:spLocks noChangeShapeType="1"/>
            </p:cNvSpPr>
            <p:nvPr/>
          </p:nvSpPr>
          <p:spPr bwMode="auto">
            <a:xfrm flipH="1" flipV="1">
              <a:off x="4975" y="1883"/>
              <a:ext cx="0" cy="84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" name="Line 120"/>
            <p:cNvSpPr>
              <a:spLocks noChangeShapeType="1"/>
            </p:cNvSpPr>
            <p:nvPr/>
          </p:nvSpPr>
          <p:spPr bwMode="auto">
            <a:xfrm flipH="1">
              <a:off x="4800" y="2768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" name="Freeform 121"/>
            <p:cNvSpPr>
              <a:spLocks/>
            </p:cNvSpPr>
            <p:nvPr/>
          </p:nvSpPr>
          <p:spPr bwMode="auto">
            <a:xfrm>
              <a:off x="4800" y="2977"/>
              <a:ext cx="119" cy="405"/>
            </a:xfrm>
            <a:custGeom>
              <a:avLst/>
              <a:gdLst>
                <a:gd name="T0" fmla="*/ 1156 w 104"/>
                <a:gd name="T1" fmla="*/ 0 h 204"/>
                <a:gd name="T2" fmla="*/ 590 w 104"/>
                <a:gd name="T3" fmla="*/ 0 h 204"/>
                <a:gd name="T4" fmla="*/ 590 w 104"/>
                <a:gd name="T5" fmla="*/ 46590309 h 204"/>
                <a:gd name="T6" fmla="*/ 0 w 104"/>
                <a:gd name="T7" fmla="*/ 46590309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4" name="Rectangle 122"/>
            <p:cNvSpPr>
              <a:spLocks noChangeArrowheads="1"/>
            </p:cNvSpPr>
            <p:nvPr/>
          </p:nvSpPr>
          <p:spPr bwMode="auto">
            <a:xfrm>
              <a:off x="4833" y="2585"/>
              <a:ext cx="368" cy="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900" b="1">
                  <a:solidFill>
                    <a:srgbClr val="EB7500"/>
                  </a:solidFill>
                  <a:latin typeface="Arial" charset="0"/>
                </a:rPr>
                <a:t>MemtoReg</a:t>
              </a:r>
              <a:endParaRPr lang="en-US" alt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2635" name="Line 123"/>
            <p:cNvSpPr>
              <a:spLocks noChangeShapeType="1"/>
            </p:cNvSpPr>
            <p:nvPr/>
          </p:nvSpPr>
          <p:spPr bwMode="auto">
            <a:xfrm>
              <a:off x="4803" y="358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6" name="Line 124"/>
            <p:cNvSpPr>
              <a:spLocks noChangeShapeType="1"/>
            </p:cNvSpPr>
            <p:nvPr/>
          </p:nvSpPr>
          <p:spPr bwMode="auto">
            <a:xfrm rot="5400000">
              <a:off x="4770" y="3705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" name="Line 125"/>
            <p:cNvSpPr>
              <a:spLocks noChangeShapeType="1"/>
            </p:cNvSpPr>
            <p:nvPr/>
          </p:nvSpPr>
          <p:spPr bwMode="auto">
            <a:xfrm flipV="1">
              <a:off x="5067" y="2871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8" name="Line 126"/>
            <p:cNvSpPr>
              <a:spLocks noChangeShapeType="1"/>
            </p:cNvSpPr>
            <p:nvPr/>
          </p:nvSpPr>
          <p:spPr bwMode="auto">
            <a:xfrm flipV="1">
              <a:off x="5025" y="2871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9" name="Freeform 127"/>
            <p:cNvSpPr>
              <a:spLocks/>
            </p:cNvSpPr>
            <p:nvPr/>
          </p:nvSpPr>
          <p:spPr bwMode="auto">
            <a:xfrm>
              <a:off x="636" y="1909"/>
              <a:ext cx="276" cy="631"/>
            </a:xfrm>
            <a:custGeom>
              <a:avLst/>
              <a:gdLst>
                <a:gd name="T0" fmla="*/ 110093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0" name="Freeform 128"/>
            <p:cNvSpPr>
              <a:spLocks/>
            </p:cNvSpPr>
            <p:nvPr/>
          </p:nvSpPr>
          <p:spPr bwMode="auto">
            <a:xfrm>
              <a:off x="624" y="2527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1" name="Rectangle 129"/>
            <p:cNvSpPr>
              <a:spLocks noChangeArrowheads="1"/>
            </p:cNvSpPr>
            <p:nvPr/>
          </p:nvSpPr>
          <p:spPr bwMode="auto">
            <a:xfrm>
              <a:off x="695" y="2105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642" name="Freeform 130"/>
            <p:cNvSpPr>
              <a:spLocks/>
            </p:cNvSpPr>
            <p:nvPr/>
          </p:nvSpPr>
          <p:spPr bwMode="auto">
            <a:xfrm>
              <a:off x="1359" y="1941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43" name="Line 131"/>
            <p:cNvSpPr>
              <a:spLocks noChangeShapeType="1"/>
            </p:cNvSpPr>
            <p:nvPr/>
          </p:nvSpPr>
          <p:spPr bwMode="auto">
            <a:xfrm flipH="1" flipV="1">
              <a:off x="1202" y="2045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4" name="Freeform 132"/>
            <p:cNvSpPr>
              <a:spLocks/>
            </p:cNvSpPr>
            <p:nvPr/>
          </p:nvSpPr>
          <p:spPr bwMode="auto">
            <a:xfrm>
              <a:off x="1236" y="203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5" name="Freeform 133"/>
            <p:cNvSpPr>
              <a:spLocks/>
            </p:cNvSpPr>
            <p:nvPr/>
          </p:nvSpPr>
          <p:spPr bwMode="auto">
            <a:xfrm>
              <a:off x="915" y="1849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16363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51065 w 210"/>
                <a:gd name="T11" fmla="*/ 286 h 413"/>
                <a:gd name="T12" fmla="*/ 51065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46" name="Line 134"/>
            <p:cNvSpPr>
              <a:spLocks noChangeShapeType="1"/>
            </p:cNvSpPr>
            <p:nvPr/>
          </p:nvSpPr>
          <p:spPr bwMode="auto">
            <a:xfrm flipH="1">
              <a:off x="811" y="2192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7" name="Rectangle 135"/>
            <p:cNvSpPr>
              <a:spLocks noChangeArrowheads="1"/>
            </p:cNvSpPr>
            <p:nvPr/>
          </p:nvSpPr>
          <p:spPr bwMode="auto">
            <a:xfrm>
              <a:off x="751" y="2798"/>
              <a:ext cx="49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Instruction</a:t>
              </a:r>
            </a:p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648" name="Rectangle 137"/>
            <p:cNvSpPr>
              <a:spLocks noChangeArrowheads="1"/>
            </p:cNvSpPr>
            <p:nvPr/>
          </p:nvSpPr>
          <p:spPr bwMode="auto">
            <a:xfrm>
              <a:off x="747" y="2505"/>
              <a:ext cx="28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900" b="1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649" name="Rectangle 138"/>
            <p:cNvSpPr>
              <a:spLocks noChangeArrowheads="1"/>
            </p:cNvSpPr>
            <p:nvPr/>
          </p:nvSpPr>
          <p:spPr bwMode="auto">
            <a:xfrm>
              <a:off x="1005" y="1992"/>
              <a:ext cx="18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650" name="Rectangle 139"/>
            <p:cNvSpPr>
              <a:spLocks noChangeArrowheads="1"/>
            </p:cNvSpPr>
            <p:nvPr/>
          </p:nvSpPr>
          <p:spPr bwMode="auto">
            <a:xfrm>
              <a:off x="1320" y="1814"/>
              <a:ext cx="20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grpSp>
          <p:nvGrpSpPr>
            <p:cNvPr id="22651" name="Group 140"/>
            <p:cNvGrpSpPr>
              <a:grpSpLocks/>
            </p:cNvGrpSpPr>
            <p:nvPr/>
          </p:nvGrpSpPr>
          <p:grpSpPr bwMode="auto">
            <a:xfrm>
              <a:off x="432" y="2417"/>
              <a:ext cx="156" cy="245"/>
              <a:chOff x="480" y="2155"/>
              <a:chExt cx="156" cy="245"/>
            </a:xfrm>
          </p:grpSpPr>
          <p:sp>
            <p:nvSpPr>
              <p:cNvPr id="22760" name="Freeform 141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3405 w 104"/>
                  <a:gd name="T1" fmla="*/ 242 h 245"/>
                  <a:gd name="T2" fmla="*/ 15340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3405 w 104"/>
                  <a:gd name="T9" fmla="*/ 244 h 245"/>
                  <a:gd name="T10" fmla="*/ 15340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61" name="Rectangle 142"/>
              <p:cNvSpPr>
                <a:spLocks noChangeArrowheads="1"/>
              </p:cNvSpPr>
              <p:nvPr/>
            </p:nvSpPr>
            <p:spPr bwMode="auto">
              <a:xfrm>
                <a:off x="491" y="2220"/>
                <a:ext cx="133" cy="115"/>
              </a:xfrm>
              <a:prstGeom prst="rect">
                <a:avLst/>
              </a:prstGeom>
              <a:solidFill>
                <a:srgbClr val="FFE6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1200" b="1">
                    <a:solidFill>
                      <a:srgbClr val="000000"/>
                    </a:solidFill>
                    <a:latin typeface="Arial" charset="0"/>
                  </a:rPr>
                  <a:t>PC</a:t>
                </a:r>
                <a:endParaRPr lang="en-US" alt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2652" name="Line 143"/>
            <p:cNvSpPr>
              <a:spLocks noChangeShapeType="1"/>
            </p:cNvSpPr>
            <p:nvPr/>
          </p:nvSpPr>
          <p:spPr bwMode="auto">
            <a:xfrm flipH="1">
              <a:off x="1290" y="2712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3" name="Line 144"/>
            <p:cNvSpPr>
              <a:spLocks noChangeShapeType="1"/>
            </p:cNvSpPr>
            <p:nvPr/>
          </p:nvSpPr>
          <p:spPr bwMode="auto">
            <a:xfrm flipV="1">
              <a:off x="1248" y="180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4" name="Line 145"/>
            <p:cNvSpPr>
              <a:spLocks noChangeShapeType="1"/>
            </p:cNvSpPr>
            <p:nvPr/>
          </p:nvSpPr>
          <p:spPr bwMode="auto">
            <a:xfrm flipH="1" flipV="1">
              <a:off x="3843" y="1174"/>
              <a:ext cx="0" cy="10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5" name="Line 146"/>
            <p:cNvSpPr>
              <a:spLocks noChangeShapeType="1"/>
            </p:cNvSpPr>
            <p:nvPr/>
          </p:nvSpPr>
          <p:spPr bwMode="auto">
            <a:xfrm rot="5400000" flipH="1" flipV="1">
              <a:off x="1011" y="1566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6" name="Line 147"/>
            <p:cNvSpPr>
              <a:spLocks noChangeShapeType="1"/>
            </p:cNvSpPr>
            <p:nvPr/>
          </p:nvSpPr>
          <p:spPr bwMode="auto">
            <a:xfrm rot="16200000" flipV="1">
              <a:off x="3756" y="2101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7" name="Line 148"/>
            <p:cNvSpPr>
              <a:spLocks noChangeShapeType="1"/>
            </p:cNvSpPr>
            <p:nvPr/>
          </p:nvSpPr>
          <p:spPr bwMode="auto">
            <a:xfrm rot="16200000" flipV="1">
              <a:off x="521" y="1553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8" name="Line 149"/>
            <p:cNvSpPr>
              <a:spLocks noChangeShapeType="1"/>
            </p:cNvSpPr>
            <p:nvPr/>
          </p:nvSpPr>
          <p:spPr bwMode="auto">
            <a:xfrm flipV="1">
              <a:off x="360" y="1707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9" name="Line 150"/>
            <p:cNvSpPr>
              <a:spLocks noChangeShapeType="1"/>
            </p:cNvSpPr>
            <p:nvPr/>
          </p:nvSpPr>
          <p:spPr bwMode="auto">
            <a:xfrm rot="16200000" flipV="1">
              <a:off x="393" y="2505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660" name="Group 287"/>
            <p:cNvGrpSpPr>
              <a:grpSpLocks/>
            </p:cNvGrpSpPr>
            <p:nvPr/>
          </p:nvGrpSpPr>
          <p:grpSpPr bwMode="auto">
            <a:xfrm>
              <a:off x="2736" y="3415"/>
              <a:ext cx="146" cy="317"/>
              <a:chOff x="2736" y="3415"/>
              <a:chExt cx="146" cy="317"/>
            </a:xfrm>
          </p:grpSpPr>
          <p:sp>
            <p:nvSpPr>
              <p:cNvPr id="22756" name="AutoShape 155"/>
              <p:cNvSpPr>
                <a:spLocks noChangeArrowheads="1"/>
              </p:cNvSpPr>
              <p:nvPr/>
            </p:nvSpPr>
            <p:spPr bwMode="auto">
              <a:xfrm rot="5400000">
                <a:off x="2677" y="3525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endParaRPr lang="he-IL" altLang="en-US"/>
              </a:p>
            </p:txBody>
          </p:sp>
          <p:sp>
            <p:nvSpPr>
              <p:cNvPr id="22757" name="Rectangle 152"/>
              <p:cNvSpPr>
                <a:spLocks noChangeArrowheads="1"/>
              </p:cNvSpPr>
              <p:nvPr/>
            </p:nvSpPr>
            <p:spPr bwMode="auto">
              <a:xfrm>
                <a:off x="2739" y="3415"/>
                <a:ext cx="14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758" name="Rectangle 153"/>
              <p:cNvSpPr>
                <a:spLocks noChangeArrowheads="1"/>
              </p:cNvSpPr>
              <p:nvPr/>
            </p:nvSpPr>
            <p:spPr bwMode="auto">
              <a:xfrm>
                <a:off x="2736" y="3616"/>
                <a:ext cx="14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759" name="Rectangle 154"/>
              <p:cNvSpPr>
                <a:spLocks noChangeArrowheads="1"/>
              </p:cNvSpPr>
              <p:nvPr/>
            </p:nvSpPr>
            <p:spPr bwMode="auto">
              <a:xfrm>
                <a:off x="2799" y="3492"/>
                <a:ext cx="57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algn="ctr">
                  <a:lnSpc>
                    <a:spcPct val="70000"/>
                  </a:lnSpc>
                </a:pPr>
                <a:r>
                  <a:rPr lang="en-US" alt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alt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alt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alt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22661" name="Group 285"/>
            <p:cNvGrpSpPr>
              <a:grpSpLocks/>
            </p:cNvGrpSpPr>
            <p:nvPr/>
          </p:nvGrpSpPr>
          <p:grpSpPr bwMode="auto">
            <a:xfrm>
              <a:off x="2772" y="2689"/>
              <a:ext cx="146" cy="317"/>
              <a:chOff x="2772" y="2689"/>
              <a:chExt cx="146" cy="317"/>
            </a:xfrm>
          </p:grpSpPr>
          <p:sp>
            <p:nvSpPr>
              <p:cNvPr id="22752" name="AutoShape 160"/>
              <p:cNvSpPr>
                <a:spLocks noChangeArrowheads="1"/>
              </p:cNvSpPr>
              <p:nvPr/>
            </p:nvSpPr>
            <p:spPr bwMode="auto">
              <a:xfrm rot="5400000">
                <a:off x="2713" y="2799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endParaRPr lang="he-IL" altLang="en-US"/>
              </a:p>
            </p:txBody>
          </p:sp>
          <p:sp>
            <p:nvSpPr>
              <p:cNvPr id="22753" name="Rectangle 157"/>
              <p:cNvSpPr>
                <a:spLocks noChangeArrowheads="1"/>
              </p:cNvSpPr>
              <p:nvPr/>
            </p:nvSpPr>
            <p:spPr bwMode="auto">
              <a:xfrm>
                <a:off x="2775" y="2689"/>
                <a:ext cx="14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754" name="Rectangle 158"/>
              <p:cNvSpPr>
                <a:spLocks noChangeArrowheads="1"/>
              </p:cNvSpPr>
              <p:nvPr/>
            </p:nvSpPr>
            <p:spPr bwMode="auto">
              <a:xfrm>
                <a:off x="2772" y="2890"/>
                <a:ext cx="14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755" name="Rectangle 159"/>
              <p:cNvSpPr>
                <a:spLocks noChangeArrowheads="1"/>
              </p:cNvSpPr>
              <p:nvPr/>
            </p:nvSpPr>
            <p:spPr bwMode="auto">
              <a:xfrm>
                <a:off x="2835" y="2766"/>
                <a:ext cx="57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algn="ctr">
                  <a:lnSpc>
                    <a:spcPct val="70000"/>
                  </a:lnSpc>
                </a:pPr>
                <a:r>
                  <a:rPr lang="en-US" alt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alt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alt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alt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2662" name="Line 161"/>
            <p:cNvSpPr>
              <a:spLocks noChangeShapeType="1"/>
            </p:cNvSpPr>
            <p:nvPr/>
          </p:nvSpPr>
          <p:spPr bwMode="auto">
            <a:xfrm flipV="1">
              <a:off x="3168" y="2868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3" name="Line 162"/>
            <p:cNvSpPr>
              <a:spLocks noChangeShapeType="1"/>
            </p:cNvSpPr>
            <p:nvPr/>
          </p:nvSpPr>
          <p:spPr bwMode="auto">
            <a:xfrm rot="5400000" flipV="1">
              <a:off x="3142" y="3227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664" name="Group 288"/>
            <p:cNvGrpSpPr>
              <a:grpSpLocks/>
            </p:cNvGrpSpPr>
            <p:nvPr/>
          </p:nvGrpSpPr>
          <p:grpSpPr bwMode="auto">
            <a:xfrm>
              <a:off x="672" y="1558"/>
              <a:ext cx="146" cy="317"/>
              <a:chOff x="672" y="1558"/>
              <a:chExt cx="146" cy="317"/>
            </a:xfrm>
          </p:grpSpPr>
          <p:sp>
            <p:nvSpPr>
              <p:cNvPr id="22748" name="AutoShape 167"/>
              <p:cNvSpPr>
                <a:spLocks noChangeArrowheads="1"/>
              </p:cNvSpPr>
              <p:nvPr/>
            </p:nvSpPr>
            <p:spPr bwMode="auto">
              <a:xfrm rot="16200000" flipH="1">
                <a:off x="579" y="1668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endParaRPr lang="he-IL" altLang="en-US"/>
              </a:p>
            </p:txBody>
          </p:sp>
          <p:sp>
            <p:nvSpPr>
              <p:cNvPr id="22749" name="Rectangle 164"/>
              <p:cNvSpPr>
                <a:spLocks noChangeArrowheads="1"/>
              </p:cNvSpPr>
              <p:nvPr/>
            </p:nvSpPr>
            <p:spPr bwMode="auto">
              <a:xfrm flipH="1">
                <a:off x="672" y="1558"/>
                <a:ext cx="14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750" name="Rectangle 165"/>
              <p:cNvSpPr>
                <a:spLocks noChangeArrowheads="1"/>
              </p:cNvSpPr>
              <p:nvPr/>
            </p:nvSpPr>
            <p:spPr bwMode="auto">
              <a:xfrm flipH="1">
                <a:off x="675" y="1759"/>
                <a:ext cx="14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751" name="Rectangle 166"/>
              <p:cNvSpPr>
                <a:spLocks noChangeArrowheads="1"/>
              </p:cNvSpPr>
              <p:nvPr/>
            </p:nvSpPr>
            <p:spPr bwMode="auto">
              <a:xfrm flipH="1">
                <a:off x="698" y="1635"/>
                <a:ext cx="57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algn="ctr">
                  <a:lnSpc>
                    <a:spcPct val="70000"/>
                  </a:lnSpc>
                </a:pPr>
                <a:r>
                  <a:rPr lang="en-US" alt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alt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alt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alt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22665" name="Group 284"/>
            <p:cNvGrpSpPr>
              <a:grpSpLocks/>
            </p:cNvGrpSpPr>
            <p:nvPr/>
          </p:nvGrpSpPr>
          <p:grpSpPr bwMode="auto">
            <a:xfrm>
              <a:off x="4881" y="2710"/>
              <a:ext cx="146" cy="317"/>
              <a:chOff x="4881" y="2710"/>
              <a:chExt cx="146" cy="317"/>
            </a:xfrm>
          </p:grpSpPr>
          <p:sp>
            <p:nvSpPr>
              <p:cNvPr id="22744" name="AutoShape 172"/>
              <p:cNvSpPr>
                <a:spLocks noChangeArrowheads="1"/>
              </p:cNvSpPr>
              <p:nvPr/>
            </p:nvSpPr>
            <p:spPr bwMode="auto">
              <a:xfrm rot="5400000">
                <a:off x="4822" y="2820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endParaRPr lang="he-IL" altLang="en-US"/>
              </a:p>
            </p:txBody>
          </p:sp>
          <p:sp>
            <p:nvSpPr>
              <p:cNvPr id="22745" name="Rectangle 169"/>
              <p:cNvSpPr>
                <a:spLocks noChangeArrowheads="1"/>
              </p:cNvSpPr>
              <p:nvPr/>
            </p:nvSpPr>
            <p:spPr bwMode="auto">
              <a:xfrm>
                <a:off x="4884" y="2710"/>
                <a:ext cx="14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746" name="Rectangle 170"/>
              <p:cNvSpPr>
                <a:spLocks noChangeArrowheads="1"/>
              </p:cNvSpPr>
              <p:nvPr/>
            </p:nvSpPr>
            <p:spPr bwMode="auto">
              <a:xfrm>
                <a:off x="4881" y="2911"/>
                <a:ext cx="14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747" name="Rectangle 171"/>
              <p:cNvSpPr>
                <a:spLocks noChangeArrowheads="1"/>
              </p:cNvSpPr>
              <p:nvPr/>
            </p:nvSpPr>
            <p:spPr bwMode="auto">
              <a:xfrm>
                <a:off x="4944" y="2787"/>
                <a:ext cx="57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algn="ctr">
                  <a:lnSpc>
                    <a:spcPct val="70000"/>
                  </a:lnSpc>
                </a:pPr>
                <a:r>
                  <a:rPr lang="en-US" alt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alt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alt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alt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2666" name="Rectangle 173"/>
            <p:cNvSpPr>
              <a:spLocks noChangeArrowheads="1"/>
            </p:cNvSpPr>
            <p:nvPr/>
          </p:nvSpPr>
          <p:spPr bwMode="auto">
            <a:xfrm>
              <a:off x="882" y="2672"/>
              <a:ext cx="37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9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667" name="Line 174"/>
            <p:cNvSpPr>
              <a:spLocks noChangeShapeType="1"/>
            </p:cNvSpPr>
            <p:nvPr/>
          </p:nvSpPr>
          <p:spPr bwMode="auto">
            <a:xfrm flipV="1">
              <a:off x="1638" y="2455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8" name="Line 175"/>
            <p:cNvSpPr>
              <a:spLocks noChangeShapeType="1"/>
            </p:cNvSpPr>
            <p:nvPr/>
          </p:nvSpPr>
          <p:spPr bwMode="auto">
            <a:xfrm flipV="1">
              <a:off x="1639" y="3667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9" name="Line 176"/>
            <p:cNvSpPr>
              <a:spLocks noChangeShapeType="1"/>
            </p:cNvSpPr>
            <p:nvPr/>
          </p:nvSpPr>
          <p:spPr bwMode="auto">
            <a:xfrm flipH="1">
              <a:off x="1253" y="1176"/>
              <a:ext cx="25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70" name="Line 177"/>
            <p:cNvSpPr>
              <a:spLocks noChangeShapeType="1"/>
            </p:cNvSpPr>
            <p:nvPr/>
          </p:nvSpPr>
          <p:spPr bwMode="auto">
            <a:xfrm flipV="1">
              <a:off x="3969" y="2383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71" name="Line 178"/>
            <p:cNvSpPr>
              <a:spLocks noChangeShapeType="1"/>
            </p:cNvSpPr>
            <p:nvPr/>
          </p:nvSpPr>
          <p:spPr bwMode="auto">
            <a:xfrm rot="-5400000" flipH="1" flipV="1">
              <a:off x="3391" y="1748"/>
              <a:ext cx="1278" cy="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72" name="Line 179"/>
            <p:cNvSpPr>
              <a:spLocks noChangeShapeType="1"/>
            </p:cNvSpPr>
            <p:nvPr/>
          </p:nvSpPr>
          <p:spPr bwMode="auto">
            <a:xfrm>
              <a:off x="720" y="1111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73" name="Line 180"/>
            <p:cNvSpPr>
              <a:spLocks noChangeShapeType="1"/>
            </p:cNvSpPr>
            <p:nvPr/>
          </p:nvSpPr>
          <p:spPr bwMode="auto">
            <a:xfrm rot="5400000" flipV="1">
              <a:off x="489" y="1336"/>
              <a:ext cx="4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674" name="Group 254"/>
            <p:cNvGrpSpPr>
              <a:grpSpLocks/>
            </p:cNvGrpSpPr>
            <p:nvPr/>
          </p:nvGrpSpPr>
          <p:grpSpPr bwMode="auto">
            <a:xfrm>
              <a:off x="1953" y="1320"/>
              <a:ext cx="255" cy="600"/>
              <a:chOff x="1524" y="1296"/>
              <a:chExt cx="255" cy="600"/>
            </a:xfrm>
          </p:grpSpPr>
          <p:sp>
            <p:nvSpPr>
              <p:cNvPr id="22742" name="Freeform 186"/>
              <p:cNvSpPr>
                <a:spLocks/>
              </p:cNvSpPr>
              <p:nvPr/>
            </p:nvSpPr>
            <p:spPr bwMode="auto">
              <a:xfrm>
                <a:off x="1524" y="1296"/>
                <a:ext cx="255" cy="600"/>
              </a:xfrm>
              <a:custGeom>
                <a:avLst/>
                <a:gdLst>
                  <a:gd name="T0" fmla="*/ 7966 w 200"/>
                  <a:gd name="T1" fmla="*/ 210832 h 425"/>
                  <a:gd name="T2" fmla="*/ 9069 w 200"/>
                  <a:gd name="T3" fmla="*/ 209931 h 425"/>
                  <a:gd name="T4" fmla="*/ 10408 w 200"/>
                  <a:gd name="T5" fmla="*/ 206023 h 425"/>
                  <a:gd name="T6" fmla="*/ 11552 w 200"/>
                  <a:gd name="T7" fmla="*/ 199597 h 425"/>
                  <a:gd name="T8" fmla="*/ 12684 w 200"/>
                  <a:gd name="T9" fmla="*/ 190550 h 425"/>
                  <a:gd name="T10" fmla="*/ 13538 w 200"/>
                  <a:gd name="T11" fmla="*/ 180047 h 425"/>
                  <a:gd name="T12" fmla="*/ 14374 w 200"/>
                  <a:gd name="T13" fmla="*/ 168322 h 425"/>
                  <a:gd name="T14" fmla="*/ 14902 w 200"/>
                  <a:gd name="T15" fmla="*/ 153802 h 425"/>
                  <a:gd name="T16" fmla="*/ 15574 w 200"/>
                  <a:gd name="T17" fmla="*/ 138385 h 425"/>
                  <a:gd name="T18" fmla="*/ 15841 w 200"/>
                  <a:gd name="T19" fmla="*/ 122825 h 425"/>
                  <a:gd name="T20" fmla="*/ 15841 w 200"/>
                  <a:gd name="T21" fmla="*/ 105030 h 425"/>
                  <a:gd name="T22" fmla="*/ 15841 w 200"/>
                  <a:gd name="T23" fmla="*/ 88293 h 425"/>
                  <a:gd name="T24" fmla="*/ 15574 w 200"/>
                  <a:gd name="T25" fmla="*/ 71965 h 425"/>
                  <a:gd name="T26" fmla="*/ 14902 w 200"/>
                  <a:gd name="T27" fmla="*/ 56956 h 425"/>
                  <a:gd name="T28" fmla="*/ 14374 w 200"/>
                  <a:gd name="T29" fmla="*/ 43652 h 425"/>
                  <a:gd name="T30" fmla="*/ 13538 w 200"/>
                  <a:gd name="T31" fmla="*/ 31379 h 425"/>
                  <a:gd name="T32" fmla="*/ 12684 w 200"/>
                  <a:gd name="T33" fmla="*/ 20609 h 425"/>
                  <a:gd name="T34" fmla="*/ 11552 w 200"/>
                  <a:gd name="T35" fmla="*/ 12076 h 425"/>
                  <a:gd name="T36" fmla="*/ 10408 w 200"/>
                  <a:gd name="T37" fmla="*/ 5636 h 425"/>
                  <a:gd name="T38" fmla="*/ 9069 w 200"/>
                  <a:gd name="T39" fmla="*/ 2003 h 425"/>
                  <a:gd name="T40" fmla="*/ 7966 w 200"/>
                  <a:gd name="T41" fmla="*/ 0 h 425"/>
                  <a:gd name="T42" fmla="*/ 6574 w 200"/>
                  <a:gd name="T43" fmla="*/ 2003 h 425"/>
                  <a:gd name="T44" fmla="*/ 5439 w 200"/>
                  <a:gd name="T45" fmla="*/ 5636 h 425"/>
                  <a:gd name="T46" fmla="*/ 4284 w 200"/>
                  <a:gd name="T47" fmla="*/ 12076 h 425"/>
                  <a:gd name="T48" fmla="*/ 3205 w 200"/>
                  <a:gd name="T49" fmla="*/ 20609 h 425"/>
                  <a:gd name="T50" fmla="*/ 2306 w 200"/>
                  <a:gd name="T51" fmla="*/ 31379 h 425"/>
                  <a:gd name="T52" fmla="*/ 1621 w 200"/>
                  <a:gd name="T53" fmla="*/ 43652 h 425"/>
                  <a:gd name="T54" fmla="*/ 941 w 200"/>
                  <a:gd name="T55" fmla="*/ 56956 h 425"/>
                  <a:gd name="T56" fmla="*/ 324 w 200"/>
                  <a:gd name="T57" fmla="*/ 71965 h 425"/>
                  <a:gd name="T58" fmla="*/ 0 w 200"/>
                  <a:gd name="T59" fmla="*/ 88293 h 425"/>
                  <a:gd name="T60" fmla="*/ 0 w 200"/>
                  <a:gd name="T61" fmla="*/ 105030 h 425"/>
                  <a:gd name="T62" fmla="*/ 0 w 200"/>
                  <a:gd name="T63" fmla="*/ 122825 h 425"/>
                  <a:gd name="T64" fmla="*/ 324 w 200"/>
                  <a:gd name="T65" fmla="*/ 138385 h 425"/>
                  <a:gd name="T66" fmla="*/ 941 w 200"/>
                  <a:gd name="T67" fmla="*/ 153802 h 425"/>
                  <a:gd name="T68" fmla="*/ 1621 w 200"/>
                  <a:gd name="T69" fmla="*/ 168322 h 425"/>
                  <a:gd name="T70" fmla="*/ 2306 w 200"/>
                  <a:gd name="T71" fmla="*/ 180047 h 425"/>
                  <a:gd name="T72" fmla="*/ 3205 w 200"/>
                  <a:gd name="T73" fmla="*/ 190550 h 425"/>
                  <a:gd name="T74" fmla="*/ 4284 w 200"/>
                  <a:gd name="T75" fmla="*/ 199597 h 425"/>
                  <a:gd name="T76" fmla="*/ 5439 w 200"/>
                  <a:gd name="T77" fmla="*/ 206023 h 425"/>
                  <a:gd name="T78" fmla="*/ 6574 w 200"/>
                  <a:gd name="T79" fmla="*/ 209931 h 425"/>
                  <a:gd name="T80" fmla="*/ 7966 w 200"/>
                  <a:gd name="T81" fmla="*/ 210832 h 425"/>
                  <a:gd name="T82" fmla="*/ 7966 w 200"/>
                  <a:gd name="T83" fmla="*/ 210832 h 4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00"/>
                  <a:gd name="T127" fmla="*/ 0 h 425"/>
                  <a:gd name="T128" fmla="*/ 200 w 200"/>
                  <a:gd name="T129" fmla="*/ 425 h 4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00" h="425">
                    <a:moveTo>
                      <a:pt x="100" y="425"/>
                    </a:moveTo>
                    <a:lnTo>
                      <a:pt x="115" y="423"/>
                    </a:lnTo>
                    <a:lnTo>
                      <a:pt x="131" y="415"/>
                    </a:lnTo>
                    <a:lnTo>
                      <a:pt x="146" y="402"/>
                    </a:lnTo>
                    <a:lnTo>
                      <a:pt x="160" y="384"/>
                    </a:lnTo>
                    <a:lnTo>
                      <a:pt x="171" y="363"/>
                    </a:lnTo>
                    <a:lnTo>
                      <a:pt x="181" y="339"/>
                    </a:lnTo>
                    <a:lnTo>
                      <a:pt x="188" y="310"/>
                    </a:lnTo>
                    <a:lnTo>
                      <a:pt x="196" y="279"/>
                    </a:lnTo>
                    <a:lnTo>
                      <a:pt x="200" y="247"/>
                    </a:lnTo>
                    <a:lnTo>
                      <a:pt x="200" y="212"/>
                    </a:lnTo>
                    <a:lnTo>
                      <a:pt x="200" y="178"/>
                    </a:lnTo>
                    <a:lnTo>
                      <a:pt x="196" y="145"/>
                    </a:lnTo>
                    <a:lnTo>
                      <a:pt x="188" y="115"/>
                    </a:lnTo>
                    <a:lnTo>
                      <a:pt x="181" y="88"/>
                    </a:lnTo>
                    <a:lnTo>
                      <a:pt x="171" y="63"/>
                    </a:lnTo>
                    <a:lnTo>
                      <a:pt x="160" y="42"/>
                    </a:lnTo>
                    <a:lnTo>
                      <a:pt x="146" y="25"/>
                    </a:lnTo>
                    <a:lnTo>
                      <a:pt x="131" y="11"/>
                    </a:lnTo>
                    <a:lnTo>
                      <a:pt x="115" y="4"/>
                    </a:lnTo>
                    <a:lnTo>
                      <a:pt x="100" y="0"/>
                    </a:lnTo>
                    <a:lnTo>
                      <a:pt x="83" y="4"/>
                    </a:lnTo>
                    <a:lnTo>
                      <a:pt x="68" y="11"/>
                    </a:lnTo>
                    <a:lnTo>
                      <a:pt x="54" y="25"/>
                    </a:lnTo>
                    <a:lnTo>
                      <a:pt x="41" y="42"/>
                    </a:lnTo>
                    <a:lnTo>
                      <a:pt x="29" y="63"/>
                    </a:lnTo>
                    <a:lnTo>
                      <a:pt x="20" y="88"/>
                    </a:lnTo>
                    <a:lnTo>
                      <a:pt x="12" y="115"/>
                    </a:lnTo>
                    <a:lnTo>
                      <a:pt x="4" y="145"/>
                    </a:lnTo>
                    <a:lnTo>
                      <a:pt x="0" y="178"/>
                    </a:lnTo>
                    <a:lnTo>
                      <a:pt x="0" y="212"/>
                    </a:lnTo>
                    <a:lnTo>
                      <a:pt x="0" y="247"/>
                    </a:lnTo>
                    <a:lnTo>
                      <a:pt x="4" y="279"/>
                    </a:lnTo>
                    <a:lnTo>
                      <a:pt x="12" y="310"/>
                    </a:lnTo>
                    <a:lnTo>
                      <a:pt x="20" y="339"/>
                    </a:lnTo>
                    <a:lnTo>
                      <a:pt x="29" y="363"/>
                    </a:lnTo>
                    <a:lnTo>
                      <a:pt x="41" y="384"/>
                    </a:lnTo>
                    <a:lnTo>
                      <a:pt x="54" y="402"/>
                    </a:lnTo>
                    <a:lnTo>
                      <a:pt x="68" y="415"/>
                    </a:lnTo>
                    <a:lnTo>
                      <a:pt x="83" y="423"/>
                    </a:lnTo>
                    <a:lnTo>
                      <a:pt x="100" y="425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3" name="Rectangle 187"/>
              <p:cNvSpPr>
                <a:spLocks noChangeArrowheads="1"/>
              </p:cNvSpPr>
              <p:nvPr/>
            </p:nvSpPr>
            <p:spPr bwMode="auto">
              <a:xfrm rot="16200000" flipH="1">
                <a:off x="1470" y="1515"/>
                <a:ext cx="342" cy="115"/>
              </a:xfrm>
              <a:prstGeom prst="rect">
                <a:avLst/>
              </a:prstGeom>
              <a:solidFill>
                <a:srgbClr val="FFE6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1200" b="1">
                    <a:solidFill>
                      <a:srgbClr val="EB7500"/>
                    </a:solidFill>
                    <a:latin typeface="Arial" charset="0"/>
                  </a:rPr>
                  <a:t>Control</a:t>
                </a:r>
                <a:endParaRPr lang="en-US" altLang="en-US" sz="1200" b="1">
                  <a:latin typeface="Arial" charset="0"/>
                </a:endParaRPr>
              </a:p>
            </p:txBody>
          </p:sp>
        </p:grpSp>
        <p:grpSp>
          <p:nvGrpSpPr>
            <p:cNvPr id="22675" name="Group 296"/>
            <p:cNvGrpSpPr>
              <a:grpSpLocks/>
            </p:cNvGrpSpPr>
            <p:nvPr/>
          </p:nvGrpSpPr>
          <p:grpSpPr bwMode="auto">
            <a:xfrm>
              <a:off x="4466" y="1605"/>
              <a:ext cx="354" cy="330"/>
              <a:chOff x="4466" y="1605"/>
              <a:chExt cx="354" cy="330"/>
            </a:xfrm>
          </p:grpSpPr>
          <p:sp>
            <p:nvSpPr>
              <p:cNvPr id="22738" name="Line 182"/>
              <p:cNvSpPr>
                <a:spLocks noChangeShapeType="1"/>
              </p:cNvSpPr>
              <p:nvPr/>
            </p:nvSpPr>
            <p:spPr bwMode="auto">
              <a:xfrm>
                <a:off x="4466" y="1818"/>
                <a:ext cx="21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39" name="Freeform 202"/>
              <p:cNvSpPr>
                <a:spLocks/>
              </p:cNvSpPr>
              <p:nvPr/>
            </p:nvSpPr>
            <p:spPr bwMode="auto">
              <a:xfrm>
                <a:off x="4704" y="1704"/>
                <a:ext cx="96" cy="231"/>
              </a:xfrm>
              <a:custGeom>
                <a:avLst/>
                <a:gdLst>
                  <a:gd name="T0" fmla="*/ 67 w 98"/>
                  <a:gd name="T1" fmla="*/ 96095 h 162"/>
                  <a:gd name="T2" fmla="*/ 67 w 98"/>
                  <a:gd name="T3" fmla="*/ 0 h 162"/>
                  <a:gd name="T4" fmla="*/ 0 w 98"/>
                  <a:gd name="T5" fmla="*/ 0 h 162"/>
                  <a:gd name="T6" fmla="*/ 0 w 98"/>
                  <a:gd name="T7" fmla="*/ 96095 h 162"/>
                  <a:gd name="T8" fmla="*/ 67 w 98"/>
                  <a:gd name="T9" fmla="*/ 96095 h 162"/>
                  <a:gd name="T10" fmla="*/ 67 w 98"/>
                  <a:gd name="T11" fmla="*/ 96095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40" name="Rectangle 208"/>
              <p:cNvSpPr>
                <a:spLocks noChangeArrowheads="1"/>
              </p:cNvSpPr>
              <p:nvPr/>
            </p:nvSpPr>
            <p:spPr bwMode="auto">
              <a:xfrm>
                <a:off x="4686" y="1770"/>
                <a:ext cx="13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1000" b="1">
                    <a:solidFill>
                      <a:srgbClr val="EB7500"/>
                    </a:solidFill>
                    <a:latin typeface="Arial" charset="0"/>
                  </a:rPr>
                  <a:t>WB</a:t>
                </a:r>
                <a:endParaRPr lang="en-US" altLang="en-US" sz="1000" b="1">
                  <a:latin typeface="Arial" charset="0"/>
                </a:endParaRPr>
              </a:p>
            </p:txBody>
          </p:sp>
          <p:sp>
            <p:nvSpPr>
              <p:cNvPr id="22741" name="Line 209"/>
              <p:cNvSpPr>
                <a:spLocks noChangeShapeType="1"/>
              </p:cNvSpPr>
              <p:nvPr/>
            </p:nvSpPr>
            <p:spPr bwMode="auto">
              <a:xfrm rot="16200000" flipH="1">
                <a:off x="4359" y="1712"/>
                <a:ext cx="2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76" name="Group 294"/>
            <p:cNvGrpSpPr>
              <a:grpSpLocks/>
            </p:cNvGrpSpPr>
            <p:nvPr/>
          </p:nvGrpSpPr>
          <p:grpSpPr bwMode="auto">
            <a:xfrm>
              <a:off x="3455" y="1650"/>
              <a:ext cx="297" cy="282"/>
              <a:chOff x="3455" y="1650"/>
              <a:chExt cx="297" cy="282"/>
            </a:xfrm>
          </p:grpSpPr>
          <p:sp>
            <p:nvSpPr>
              <p:cNvPr id="22734" name="Line 212"/>
              <p:cNvSpPr>
                <a:spLocks noChangeShapeType="1"/>
              </p:cNvSpPr>
              <p:nvPr/>
            </p:nvSpPr>
            <p:spPr bwMode="auto">
              <a:xfrm>
                <a:off x="3455" y="1826"/>
                <a:ext cx="101" cy="1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35" name="Freeform 213"/>
              <p:cNvSpPr>
                <a:spLocks/>
              </p:cNvSpPr>
              <p:nvPr/>
            </p:nvSpPr>
            <p:spPr bwMode="auto">
              <a:xfrm>
                <a:off x="3583" y="1711"/>
                <a:ext cx="96" cy="221"/>
              </a:xfrm>
              <a:custGeom>
                <a:avLst/>
                <a:gdLst>
                  <a:gd name="T0" fmla="*/ 67 w 98"/>
                  <a:gd name="T1" fmla="*/ 43380 h 162"/>
                  <a:gd name="T2" fmla="*/ 67 w 98"/>
                  <a:gd name="T3" fmla="*/ 0 h 162"/>
                  <a:gd name="T4" fmla="*/ 0 w 98"/>
                  <a:gd name="T5" fmla="*/ 0 h 162"/>
                  <a:gd name="T6" fmla="*/ 0 w 98"/>
                  <a:gd name="T7" fmla="*/ 43380 h 162"/>
                  <a:gd name="T8" fmla="*/ 67 w 98"/>
                  <a:gd name="T9" fmla="*/ 43380 h 162"/>
                  <a:gd name="T10" fmla="*/ 67 w 98"/>
                  <a:gd name="T11" fmla="*/ 43380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36" name="Rectangle 214"/>
              <p:cNvSpPr>
                <a:spLocks noChangeArrowheads="1"/>
              </p:cNvSpPr>
              <p:nvPr/>
            </p:nvSpPr>
            <p:spPr bwMode="auto">
              <a:xfrm>
                <a:off x="3565" y="1784"/>
                <a:ext cx="187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1000" b="1">
                    <a:solidFill>
                      <a:srgbClr val="EB7500"/>
                    </a:solidFill>
                    <a:latin typeface="Arial" charset="0"/>
                  </a:rPr>
                  <a:t>MEM</a:t>
                </a:r>
                <a:endParaRPr lang="en-US" altLang="en-US" sz="1000" b="1">
                  <a:latin typeface="Arial" charset="0"/>
                </a:endParaRPr>
              </a:p>
            </p:txBody>
          </p:sp>
          <p:sp>
            <p:nvSpPr>
              <p:cNvPr id="22737" name="Line 215"/>
              <p:cNvSpPr>
                <a:spLocks noChangeShapeType="1"/>
              </p:cNvSpPr>
              <p:nvPr/>
            </p:nvSpPr>
            <p:spPr bwMode="auto">
              <a:xfrm rot="5400000">
                <a:off x="3367" y="1739"/>
                <a:ext cx="178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77" name="Group 295"/>
            <p:cNvGrpSpPr>
              <a:grpSpLocks/>
            </p:cNvGrpSpPr>
            <p:nvPr/>
          </p:nvGrpSpPr>
          <p:grpSpPr bwMode="auto">
            <a:xfrm>
              <a:off x="3411" y="1446"/>
              <a:ext cx="288" cy="264"/>
              <a:chOff x="3411" y="1446"/>
              <a:chExt cx="288" cy="264"/>
            </a:xfrm>
          </p:grpSpPr>
          <p:sp>
            <p:nvSpPr>
              <p:cNvPr id="22730" name="Line 217"/>
              <p:cNvSpPr>
                <a:spLocks noChangeShapeType="1"/>
              </p:cNvSpPr>
              <p:nvPr/>
            </p:nvSpPr>
            <p:spPr bwMode="auto">
              <a:xfrm flipV="1">
                <a:off x="3411" y="1608"/>
                <a:ext cx="145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31" name="Freeform 218"/>
              <p:cNvSpPr>
                <a:spLocks/>
              </p:cNvSpPr>
              <p:nvPr/>
            </p:nvSpPr>
            <p:spPr bwMode="auto">
              <a:xfrm>
                <a:off x="3583" y="1495"/>
                <a:ext cx="96" cy="215"/>
              </a:xfrm>
              <a:custGeom>
                <a:avLst/>
                <a:gdLst>
                  <a:gd name="T0" fmla="*/ 67 w 98"/>
                  <a:gd name="T1" fmla="*/ 26392 h 162"/>
                  <a:gd name="T2" fmla="*/ 67 w 98"/>
                  <a:gd name="T3" fmla="*/ 0 h 162"/>
                  <a:gd name="T4" fmla="*/ 0 w 98"/>
                  <a:gd name="T5" fmla="*/ 0 h 162"/>
                  <a:gd name="T6" fmla="*/ 0 w 98"/>
                  <a:gd name="T7" fmla="*/ 26392 h 162"/>
                  <a:gd name="T8" fmla="*/ 67 w 98"/>
                  <a:gd name="T9" fmla="*/ 26392 h 162"/>
                  <a:gd name="T10" fmla="*/ 67 w 98"/>
                  <a:gd name="T11" fmla="*/ 26392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32" name="Rectangle 219"/>
              <p:cNvSpPr>
                <a:spLocks noChangeArrowheads="1"/>
              </p:cNvSpPr>
              <p:nvPr/>
            </p:nvSpPr>
            <p:spPr bwMode="auto">
              <a:xfrm>
                <a:off x="3565" y="1566"/>
                <a:ext cx="13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1000" b="1">
                    <a:solidFill>
                      <a:srgbClr val="EB7500"/>
                    </a:solidFill>
                    <a:latin typeface="Arial" charset="0"/>
                  </a:rPr>
                  <a:t>WB</a:t>
                </a:r>
                <a:endParaRPr lang="en-US" altLang="en-US" sz="1000" b="1">
                  <a:latin typeface="Arial" charset="0"/>
                </a:endParaRPr>
              </a:p>
            </p:txBody>
          </p:sp>
          <p:sp>
            <p:nvSpPr>
              <p:cNvPr id="22733" name="Line 220"/>
              <p:cNvSpPr>
                <a:spLocks noChangeShapeType="1"/>
              </p:cNvSpPr>
              <p:nvPr/>
            </p:nvSpPr>
            <p:spPr bwMode="auto">
              <a:xfrm rot="16200000" flipH="1">
                <a:off x="3331" y="1529"/>
                <a:ext cx="166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78" name="Line 225"/>
            <p:cNvSpPr>
              <a:spLocks noChangeShapeType="1"/>
            </p:cNvSpPr>
            <p:nvPr/>
          </p:nvSpPr>
          <p:spPr bwMode="auto">
            <a:xfrm rot="5400000">
              <a:off x="3959" y="2137"/>
              <a:ext cx="565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9" name="Line 226"/>
            <p:cNvSpPr>
              <a:spLocks noChangeShapeType="1"/>
            </p:cNvSpPr>
            <p:nvPr/>
          </p:nvSpPr>
          <p:spPr bwMode="auto">
            <a:xfrm rot="10800000">
              <a:off x="3708" y="1608"/>
              <a:ext cx="757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0" name="Line 227"/>
            <p:cNvSpPr>
              <a:spLocks noChangeShapeType="1"/>
            </p:cNvSpPr>
            <p:nvPr/>
          </p:nvSpPr>
          <p:spPr bwMode="auto">
            <a:xfrm rot="10800000" flipV="1">
              <a:off x="3678" y="1896"/>
              <a:ext cx="81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1" name="Line 228"/>
            <p:cNvSpPr>
              <a:spLocks noChangeShapeType="1"/>
            </p:cNvSpPr>
            <p:nvPr/>
          </p:nvSpPr>
          <p:spPr bwMode="auto">
            <a:xfrm rot="10800000" flipV="1">
              <a:off x="3678" y="1854"/>
              <a:ext cx="559" cy="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2" name="Line 229"/>
            <p:cNvSpPr>
              <a:spLocks noChangeShapeType="1"/>
            </p:cNvSpPr>
            <p:nvPr/>
          </p:nvSpPr>
          <p:spPr bwMode="auto">
            <a:xfrm rot="5400000">
              <a:off x="4198" y="3386"/>
              <a:ext cx="103" cy="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3" name="Line 230"/>
            <p:cNvSpPr>
              <a:spLocks noChangeShapeType="1"/>
            </p:cNvSpPr>
            <p:nvPr/>
          </p:nvSpPr>
          <p:spPr bwMode="auto">
            <a:xfrm rot="5400000">
              <a:off x="3758" y="2587"/>
              <a:ext cx="1701" cy="2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4" name="Line 231"/>
            <p:cNvSpPr>
              <a:spLocks noChangeShapeType="1"/>
            </p:cNvSpPr>
            <p:nvPr/>
          </p:nvSpPr>
          <p:spPr bwMode="auto">
            <a:xfrm>
              <a:off x="4248" y="3439"/>
              <a:ext cx="358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5" name="Line 232"/>
            <p:cNvSpPr>
              <a:spLocks noChangeShapeType="1"/>
            </p:cNvSpPr>
            <p:nvPr/>
          </p:nvSpPr>
          <p:spPr bwMode="auto">
            <a:xfrm rot="10800000" flipV="1">
              <a:off x="3680" y="1740"/>
              <a:ext cx="928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686" name="Group 293"/>
            <p:cNvGrpSpPr>
              <a:grpSpLocks/>
            </p:cNvGrpSpPr>
            <p:nvPr/>
          </p:nvGrpSpPr>
          <p:grpSpPr bwMode="auto">
            <a:xfrm>
              <a:off x="2175" y="1327"/>
              <a:ext cx="465" cy="605"/>
              <a:chOff x="2175" y="1327"/>
              <a:chExt cx="465" cy="605"/>
            </a:xfrm>
          </p:grpSpPr>
          <p:grpSp>
            <p:nvGrpSpPr>
              <p:cNvPr id="22717" name="Group 292"/>
              <p:cNvGrpSpPr>
                <a:grpSpLocks/>
              </p:cNvGrpSpPr>
              <p:nvPr/>
            </p:nvGrpSpPr>
            <p:grpSpPr bwMode="auto">
              <a:xfrm>
                <a:off x="2199" y="1537"/>
                <a:ext cx="407" cy="215"/>
                <a:chOff x="2199" y="1537"/>
                <a:chExt cx="407" cy="215"/>
              </a:xfrm>
            </p:grpSpPr>
            <p:sp>
              <p:nvSpPr>
                <p:cNvPr id="22727" name="Line 234"/>
                <p:cNvSpPr>
                  <a:spLocks noChangeShapeType="1"/>
                </p:cNvSpPr>
                <p:nvPr/>
              </p:nvSpPr>
              <p:spPr bwMode="auto">
                <a:xfrm>
                  <a:off x="2199" y="1650"/>
                  <a:ext cx="211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28" name="Freeform 235"/>
                <p:cNvSpPr>
                  <a:spLocks/>
                </p:cNvSpPr>
                <p:nvPr/>
              </p:nvSpPr>
              <p:spPr bwMode="auto">
                <a:xfrm>
                  <a:off x="2437" y="1537"/>
                  <a:ext cx="96" cy="215"/>
                </a:xfrm>
                <a:custGeom>
                  <a:avLst/>
                  <a:gdLst>
                    <a:gd name="T0" fmla="*/ 67 w 98"/>
                    <a:gd name="T1" fmla="*/ 26392 h 162"/>
                    <a:gd name="T2" fmla="*/ 67 w 98"/>
                    <a:gd name="T3" fmla="*/ 0 h 162"/>
                    <a:gd name="T4" fmla="*/ 0 w 98"/>
                    <a:gd name="T5" fmla="*/ 0 h 162"/>
                    <a:gd name="T6" fmla="*/ 0 w 98"/>
                    <a:gd name="T7" fmla="*/ 26392 h 162"/>
                    <a:gd name="T8" fmla="*/ 67 w 98"/>
                    <a:gd name="T9" fmla="*/ 26392 h 162"/>
                    <a:gd name="T10" fmla="*/ 67 w 98"/>
                    <a:gd name="T11" fmla="*/ 26392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29" name="Rectangle 236"/>
                <p:cNvSpPr>
                  <a:spLocks noChangeArrowheads="1"/>
                </p:cNvSpPr>
                <p:nvPr/>
              </p:nvSpPr>
              <p:spPr bwMode="auto">
                <a:xfrm>
                  <a:off x="2419" y="1608"/>
                  <a:ext cx="187" cy="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1000" b="1">
                      <a:solidFill>
                        <a:srgbClr val="EB7500"/>
                      </a:solidFill>
                      <a:latin typeface="Arial" charset="0"/>
                    </a:rPr>
                    <a:t>MEM</a:t>
                  </a:r>
                  <a:endParaRPr lang="en-US" altLang="en-US" sz="1000" b="1">
                    <a:latin typeface="Arial" charset="0"/>
                  </a:endParaRPr>
                </a:p>
              </p:txBody>
            </p:sp>
          </p:grpSp>
          <p:grpSp>
            <p:nvGrpSpPr>
              <p:cNvPr id="22718" name="Group 291"/>
              <p:cNvGrpSpPr>
                <a:grpSpLocks/>
              </p:cNvGrpSpPr>
              <p:nvPr/>
            </p:nvGrpSpPr>
            <p:grpSpPr bwMode="auto">
              <a:xfrm>
                <a:off x="2184" y="1327"/>
                <a:ext cx="369" cy="209"/>
                <a:chOff x="2184" y="1327"/>
                <a:chExt cx="369" cy="209"/>
              </a:xfrm>
            </p:grpSpPr>
            <p:sp>
              <p:nvSpPr>
                <p:cNvPr id="22724" name="Line 239"/>
                <p:cNvSpPr>
                  <a:spLocks noChangeShapeType="1"/>
                </p:cNvSpPr>
                <p:nvPr/>
              </p:nvSpPr>
              <p:spPr bwMode="auto">
                <a:xfrm>
                  <a:off x="2184" y="1437"/>
                  <a:ext cx="226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25" name="Freeform 240"/>
                <p:cNvSpPr>
                  <a:spLocks/>
                </p:cNvSpPr>
                <p:nvPr/>
              </p:nvSpPr>
              <p:spPr bwMode="auto">
                <a:xfrm>
                  <a:off x="2437" y="1327"/>
                  <a:ext cx="96" cy="209"/>
                </a:xfrm>
                <a:custGeom>
                  <a:avLst/>
                  <a:gdLst>
                    <a:gd name="T0" fmla="*/ 67 w 98"/>
                    <a:gd name="T1" fmla="*/ 15892 h 162"/>
                    <a:gd name="T2" fmla="*/ 67 w 98"/>
                    <a:gd name="T3" fmla="*/ 0 h 162"/>
                    <a:gd name="T4" fmla="*/ 0 w 98"/>
                    <a:gd name="T5" fmla="*/ 0 h 162"/>
                    <a:gd name="T6" fmla="*/ 0 w 98"/>
                    <a:gd name="T7" fmla="*/ 15892 h 162"/>
                    <a:gd name="T8" fmla="*/ 67 w 98"/>
                    <a:gd name="T9" fmla="*/ 15892 h 162"/>
                    <a:gd name="T10" fmla="*/ 67 w 98"/>
                    <a:gd name="T11" fmla="*/ 15892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26" name="Rectangle 241"/>
                <p:cNvSpPr>
                  <a:spLocks noChangeArrowheads="1"/>
                </p:cNvSpPr>
                <p:nvPr/>
              </p:nvSpPr>
              <p:spPr bwMode="auto">
                <a:xfrm>
                  <a:off x="2419" y="1396"/>
                  <a:ext cx="134" cy="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1000" b="1">
                      <a:solidFill>
                        <a:srgbClr val="EB7500"/>
                      </a:solidFill>
                      <a:latin typeface="Arial" charset="0"/>
                    </a:rPr>
                    <a:t>WB</a:t>
                  </a:r>
                  <a:endParaRPr lang="en-US" altLang="en-US" sz="1000" b="1">
                    <a:latin typeface="Arial" charset="0"/>
                  </a:endParaRPr>
                </a:p>
              </p:txBody>
            </p:sp>
          </p:grpSp>
          <p:sp>
            <p:nvSpPr>
              <p:cNvPr id="22719" name="Line 243"/>
              <p:cNvSpPr>
                <a:spLocks noChangeShapeType="1"/>
              </p:cNvSpPr>
              <p:nvPr/>
            </p:nvSpPr>
            <p:spPr bwMode="auto">
              <a:xfrm rot="10800000" flipV="1">
                <a:off x="2544" y="189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720" name="Group 290"/>
              <p:cNvGrpSpPr>
                <a:grpSpLocks/>
              </p:cNvGrpSpPr>
              <p:nvPr/>
            </p:nvGrpSpPr>
            <p:grpSpPr bwMode="auto">
              <a:xfrm>
                <a:off x="2175" y="1752"/>
                <a:ext cx="397" cy="180"/>
                <a:chOff x="2175" y="1752"/>
                <a:chExt cx="397" cy="180"/>
              </a:xfrm>
            </p:grpSpPr>
            <p:sp>
              <p:nvSpPr>
                <p:cNvPr id="22721" name="Line 245"/>
                <p:cNvSpPr>
                  <a:spLocks noChangeShapeType="1"/>
                </p:cNvSpPr>
                <p:nvPr/>
              </p:nvSpPr>
              <p:spPr bwMode="auto">
                <a:xfrm>
                  <a:off x="2175" y="1827"/>
                  <a:ext cx="235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22" name="Freeform 246"/>
                <p:cNvSpPr>
                  <a:spLocks/>
                </p:cNvSpPr>
                <p:nvPr/>
              </p:nvSpPr>
              <p:spPr bwMode="auto">
                <a:xfrm>
                  <a:off x="2437" y="1752"/>
                  <a:ext cx="96" cy="180"/>
                </a:xfrm>
                <a:custGeom>
                  <a:avLst/>
                  <a:gdLst>
                    <a:gd name="T0" fmla="*/ 67 w 98"/>
                    <a:gd name="T1" fmla="*/ 1079 h 162"/>
                    <a:gd name="T2" fmla="*/ 67 w 98"/>
                    <a:gd name="T3" fmla="*/ 0 h 162"/>
                    <a:gd name="T4" fmla="*/ 0 w 98"/>
                    <a:gd name="T5" fmla="*/ 0 h 162"/>
                    <a:gd name="T6" fmla="*/ 0 w 98"/>
                    <a:gd name="T7" fmla="*/ 1079 h 162"/>
                    <a:gd name="T8" fmla="*/ 67 w 98"/>
                    <a:gd name="T9" fmla="*/ 1079 h 162"/>
                    <a:gd name="T10" fmla="*/ 67 w 98"/>
                    <a:gd name="T11" fmla="*/ 1079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23" name="Rectangle 247"/>
                <p:cNvSpPr>
                  <a:spLocks noChangeArrowheads="1"/>
                </p:cNvSpPr>
                <p:nvPr/>
              </p:nvSpPr>
              <p:spPr bwMode="auto">
                <a:xfrm>
                  <a:off x="2413" y="1793"/>
                  <a:ext cx="159" cy="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1000" b="1">
                      <a:solidFill>
                        <a:srgbClr val="EB7500"/>
                      </a:solidFill>
                      <a:latin typeface="Arial" charset="0"/>
                    </a:rPr>
                    <a:t>EXE</a:t>
                  </a:r>
                  <a:endParaRPr lang="en-US" altLang="en-US" sz="1000" b="1">
                    <a:latin typeface="Arial" charset="0"/>
                  </a:endParaRPr>
                </a:p>
              </p:txBody>
            </p:sp>
          </p:grpSp>
        </p:grpSp>
        <p:sp>
          <p:nvSpPr>
            <p:cNvPr id="22687" name="Line 250"/>
            <p:cNvSpPr>
              <a:spLocks noChangeShapeType="1"/>
            </p:cNvSpPr>
            <p:nvPr/>
          </p:nvSpPr>
          <p:spPr bwMode="auto">
            <a:xfrm rot="10800000">
              <a:off x="2559" y="1443"/>
              <a:ext cx="859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8" name="Line 251"/>
            <p:cNvSpPr>
              <a:spLocks noChangeShapeType="1"/>
            </p:cNvSpPr>
            <p:nvPr/>
          </p:nvSpPr>
          <p:spPr bwMode="auto">
            <a:xfrm rot="10800000">
              <a:off x="2618" y="1650"/>
              <a:ext cx="84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9" name="Line 252"/>
            <p:cNvSpPr>
              <a:spLocks noChangeShapeType="1"/>
            </p:cNvSpPr>
            <p:nvPr/>
          </p:nvSpPr>
          <p:spPr bwMode="auto">
            <a:xfrm flipH="1">
              <a:off x="776" y="1622"/>
              <a:ext cx="474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90" name="Line 253"/>
            <p:cNvSpPr>
              <a:spLocks noChangeShapeType="1"/>
            </p:cNvSpPr>
            <p:nvPr/>
          </p:nvSpPr>
          <p:spPr bwMode="auto">
            <a:xfrm flipH="1" flipV="1">
              <a:off x="1248" y="1177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91" name="Line 255"/>
            <p:cNvSpPr>
              <a:spLocks noChangeShapeType="1"/>
            </p:cNvSpPr>
            <p:nvPr/>
          </p:nvSpPr>
          <p:spPr bwMode="auto">
            <a:xfrm flipH="1" flipV="1">
              <a:off x="1638" y="1626"/>
              <a:ext cx="3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92" name="Line 256"/>
            <p:cNvSpPr>
              <a:spLocks noChangeShapeType="1"/>
            </p:cNvSpPr>
            <p:nvPr/>
          </p:nvSpPr>
          <p:spPr bwMode="auto">
            <a:xfrm flipV="1">
              <a:off x="1638" y="1626"/>
              <a:ext cx="0" cy="8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93" name="Freeform 257"/>
            <p:cNvSpPr>
              <a:spLocks/>
            </p:cNvSpPr>
            <p:nvPr/>
          </p:nvSpPr>
          <p:spPr bwMode="auto">
            <a:xfrm>
              <a:off x="1626" y="2448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94" name="Line 258"/>
            <p:cNvSpPr>
              <a:spLocks noChangeShapeType="1"/>
            </p:cNvSpPr>
            <p:nvPr/>
          </p:nvSpPr>
          <p:spPr bwMode="auto">
            <a:xfrm>
              <a:off x="2640" y="1896"/>
              <a:ext cx="0" cy="1872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95" name="Line 259"/>
            <p:cNvSpPr>
              <a:spLocks noChangeShapeType="1"/>
            </p:cNvSpPr>
            <p:nvPr/>
          </p:nvSpPr>
          <p:spPr bwMode="auto">
            <a:xfrm>
              <a:off x="3408" y="1800"/>
              <a:ext cx="0" cy="168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96" name="Line 260"/>
            <p:cNvSpPr>
              <a:spLocks noChangeShapeType="1"/>
            </p:cNvSpPr>
            <p:nvPr/>
          </p:nvSpPr>
          <p:spPr bwMode="auto">
            <a:xfrm rot="10800000">
              <a:off x="2544" y="1848"/>
              <a:ext cx="305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97" name="Line 261"/>
            <p:cNvSpPr>
              <a:spLocks noChangeShapeType="1"/>
            </p:cNvSpPr>
            <p:nvPr/>
          </p:nvSpPr>
          <p:spPr bwMode="auto">
            <a:xfrm rot="10800000" flipV="1">
              <a:off x="2544" y="1800"/>
              <a:ext cx="864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98" name="Line 262"/>
            <p:cNvSpPr>
              <a:spLocks noChangeShapeType="1"/>
            </p:cNvSpPr>
            <p:nvPr/>
          </p:nvSpPr>
          <p:spPr bwMode="auto">
            <a:xfrm rot="10800000" flipV="1">
              <a:off x="2640" y="3768"/>
              <a:ext cx="192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99" name="Line 263"/>
            <p:cNvSpPr>
              <a:spLocks noChangeShapeType="1"/>
            </p:cNvSpPr>
            <p:nvPr/>
          </p:nvSpPr>
          <p:spPr bwMode="auto">
            <a:xfrm rot="10800000" flipV="1">
              <a:off x="3000" y="3480"/>
              <a:ext cx="408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700" name="Group 276"/>
            <p:cNvGrpSpPr>
              <a:grpSpLocks/>
            </p:cNvGrpSpPr>
            <p:nvPr/>
          </p:nvGrpSpPr>
          <p:grpSpPr bwMode="auto">
            <a:xfrm>
              <a:off x="372" y="672"/>
              <a:ext cx="4380" cy="384"/>
              <a:chOff x="372" y="624"/>
              <a:chExt cx="4380" cy="672"/>
            </a:xfrm>
          </p:grpSpPr>
          <p:sp>
            <p:nvSpPr>
              <p:cNvPr id="22712" name="Line 264"/>
              <p:cNvSpPr>
                <a:spLocks noChangeShapeType="1"/>
              </p:cNvSpPr>
              <p:nvPr/>
            </p:nvSpPr>
            <p:spPr bwMode="auto">
              <a:xfrm flipV="1">
                <a:off x="372" y="624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13" name="Line 265"/>
              <p:cNvSpPr>
                <a:spLocks noChangeShapeType="1"/>
              </p:cNvSpPr>
              <p:nvPr/>
            </p:nvSpPr>
            <p:spPr bwMode="auto">
              <a:xfrm flipV="1">
                <a:off x="1392" y="624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14" name="Line 266"/>
              <p:cNvSpPr>
                <a:spLocks noChangeShapeType="1"/>
              </p:cNvSpPr>
              <p:nvPr/>
            </p:nvSpPr>
            <p:spPr bwMode="auto">
              <a:xfrm flipV="1">
                <a:off x="2496" y="624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15" name="Line 267"/>
              <p:cNvSpPr>
                <a:spLocks noChangeShapeType="1"/>
              </p:cNvSpPr>
              <p:nvPr/>
            </p:nvSpPr>
            <p:spPr bwMode="auto">
              <a:xfrm flipV="1">
                <a:off x="3600" y="624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16" name="Line 268"/>
              <p:cNvSpPr>
                <a:spLocks noChangeShapeType="1"/>
              </p:cNvSpPr>
              <p:nvPr/>
            </p:nvSpPr>
            <p:spPr bwMode="auto">
              <a:xfrm flipV="1">
                <a:off x="4752" y="624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701" name="Text Box 269"/>
            <p:cNvSpPr txBox="1">
              <a:spLocks noChangeArrowheads="1"/>
            </p:cNvSpPr>
            <p:nvPr/>
          </p:nvSpPr>
          <p:spPr bwMode="auto">
            <a:xfrm>
              <a:off x="1488" y="576"/>
              <a:ext cx="928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b="1">
                  <a:latin typeface="Arial" charset="0"/>
                </a:rPr>
                <a:t>Instruction </a:t>
              </a:r>
            </a:p>
            <a:p>
              <a:pPr algn="ctr"/>
              <a:r>
                <a:rPr lang="en-US" altLang="en-US" sz="1600" b="1">
                  <a:latin typeface="Arial" charset="0"/>
                </a:rPr>
                <a:t>Decode /</a:t>
              </a:r>
            </a:p>
            <a:p>
              <a:pPr algn="ctr"/>
              <a:r>
                <a:rPr lang="en-US" altLang="en-US" sz="1600" b="1">
                  <a:latin typeface="Arial" charset="0"/>
                </a:rPr>
                <a:t>register fetch</a:t>
              </a:r>
            </a:p>
          </p:txBody>
        </p:sp>
        <p:sp>
          <p:nvSpPr>
            <p:cNvPr id="22702" name="Text Box 270"/>
            <p:cNvSpPr txBox="1">
              <a:spLocks noChangeArrowheads="1"/>
            </p:cNvSpPr>
            <p:nvPr/>
          </p:nvSpPr>
          <p:spPr bwMode="auto">
            <a:xfrm>
              <a:off x="482" y="607"/>
              <a:ext cx="81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b="1">
                  <a:latin typeface="Arial" charset="0"/>
                </a:rPr>
                <a:t>Instruction </a:t>
              </a:r>
            </a:p>
            <a:p>
              <a:pPr algn="ctr"/>
              <a:r>
                <a:rPr lang="en-US" altLang="en-US" sz="1600" b="1">
                  <a:latin typeface="Arial" charset="0"/>
                </a:rPr>
                <a:t>fetch</a:t>
              </a:r>
            </a:p>
          </p:txBody>
        </p:sp>
        <p:sp>
          <p:nvSpPr>
            <p:cNvPr id="22703" name="Text Box 271"/>
            <p:cNvSpPr txBox="1">
              <a:spLocks noChangeArrowheads="1"/>
            </p:cNvSpPr>
            <p:nvPr/>
          </p:nvSpPr>
          <p:spPr bwMode="auto">
            <a:xfrm>
              <a:off x="2671" y="576"/>
              <a:ext cx="785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b="1">
                  <a:latin typeface="Arial" charset="0"/>
                </a:rPr>
                <a:t>Execute /</a:t>
              </a:r>
            </a:p>
            <a:p>
              <a:pPr algn="ctr"/>
              <a:r>
                <a:rPr lang="en-US" altLang="en-US" sz="1600" b="1">
                  <a:latin typeface="Arial" charset="0"/>
                </a:rPr>
                <a:t>address </a:t>
              </a:r>
            </a:p>
            <a:p>
              <a:pPr algn="ctr"/>
              <a:r>
                <a:rPr lang="en-US" altLang="en-US" sz="1600" b="1">
                  <a:latin typeface="Arial" charset="0"/>
                </a:rPr>
                <a:t>calculation</a:t>
              </a:r>
            </a:p>
          </p:txBody>
        </p:sp>
        <p:sp>
          <p:nvSpPr>
            <p:cNvPr id="22704" name="Text Box 272"/>
            <p:cNvSpPr txBox="1">
              <a:spLocks noChangeArrowheads="1"/>
            </p:cNvSpPr>
            <p:nvPr/>
          </p:nvSpPr>
          <p:spPr bwMode="auto">
            <a:xfrm>
              <a:off x="3792" y="607"/>
              <a:ext cx="60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b="1">
                  <a:latin typeface="Arial" charset="0"/>
                </a:rPr>
                <a:t>Memory</a:t>
              </a:r>
            </a:p>
            <a:p>
              <a:pPr algn="ctr"/>
              <a:r>
                <a:rPr lang="en-US" altLang="en-US" sz="1600" b="1">
                  <a:latin typeface="Arial" charset="0"/>
                </a:rPr>
                <a:t>access</a:t>
              </a:r>
            </a:p>
          </p:txBody>
        </p:sp>
        <p:sp>
          <p:nvSpPr>
            <p:cNvPr id="22705" name="Text Box 273"/>
            <p:cNvSpPr txBox="1">
              <a:spLocks noChangeArrowheads="1"/>
            </p:cNvSpPr>
            <p:nvPr/>
          </p:nvSpPr>
          <p:spPr bwMode="auto">
            <a:xfrm>
              <a:off x="4843" y="610"/>
              <a:ext cx="43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b="1">
                  <a:latin typeface="Arial" charset="0"/>
                </a:rPr>
                <a:t>Write</a:t>
              </a:r>
            </a:p>
            <a:p>
              <a:pPr algn="ctr"/>
              <a:r>
                <a:rPr lang="en-US" altLang="en-US" sz="1600" b="1">
                  <a:latin typeface="Arial" charset="0"/>
                </a:rPr>
                <a:t>back</a:t>
              </a:r>
            </a:p>
          </p:txBody>
        </p:sp>
        <p:sp>
          <p:nvSpPr>
            <p:cNvPr id="22706" name="Line 278"/>
            <p:cNvSpPr>
              <a:spLocks noChangeShapeType="1"/>
            </p:cNvSpPr>
            <p:nvPr/>
          </p:nvSpPr>
          <p:spPr bwMode="auto">
            <a:xfrm rot="10800000" flipV="1">
              <a:off x="4798" y="1877"/>
              <a:ext cx="175" cy="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07" name="Line 279"/>
            <p:cNvSpPr>
              <a:spLocks noChangeShapeType="1"/>
            </p:cNvSpPr>
            <p:nvPr/>
          </p:nvSpPr>
          <p:spPr bwMode="auto">
            <a:xfrm rot="10800000" flipV="1">
              <a:off x="4800" y="1752"/>
              <a:ext cx="432" cy="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08" name="Line 280"/>
            <p:cNvSpPr>
              <a:spLocks noChangeShapeType="1"/>
            </p:cNvSpPr>
            <p:nvPr/>
          </p:nvSpPr>
          <p:spPr bwMode="auto">
            <a:xfrm flipH="1" flipV="1">
              <a:off x="5232" y="1752"/>
              <a:ext cx="0" cy="2239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09" name="Line 281"/>
            <p:cNvSpPr>
              <a:spLocks noChangeShapeType="1"/>
            </p:cNvSpPr>
            <p:nvPr/>
          </p:nvSpPr>
          <p:spPr bwMode="auto">
            <a:xfrm rot="5400000" flipH="1">
              <a:off x="3408" y="2167"/>
              <a:ext cx="0" cy="3648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10" name="Line 282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0" cy="1824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11" name="Line 283"/>
            <p:cNvSpPr>
              <a:spLocks noChangeShapeType="1"/>
            </p:cNvSpPr>
            <p:nvPr/>
          </p:nvSpPr>
          <p:spPr bwMode="auto">
            <a:xfrm rot="10800000" flipV="1">
              <a:off x="1584" y="2160"/>
              <a:ext cx="48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5076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he-IL"/>
              <a:t>Predicting Direction of</a:t>
            </a:r>
            <a:br>
              <a:rPr lang="en-US" altLang="he-IL"/>
            </a:br>
            <a:r>
              <a:rPr lang="en-US" altLang="he-IL"/>
              <a:t>Conditional Branch:</a:t>
            </a:r>
            <a:br>
              <a:rPr lang="en-US" altLang="he-IL"/>
            </a:br>
            <a:br>
              <a:rPr lang="en-US" altLang="he-IL"/>
            </a:br>
            <a:r>
              <a:rPr lang="en-US" altLang="he-IL" i="1"/>
              <a:t>“Taken” or “Not Taken”?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One-Bit Predictor</a:t>
            </a:r>
            <a:endParaRPr lang="en-US"/>
          </a:p>
        </p:txBody>
      </p:sp>
      <p:sp>
        <p:nvSpPr>
          <p:cNvPr id="8195" name="Rectangle 17"/>
          <p:cNvSpPr>
            <a:spLocks noGrp="1" noChangeArrowheads="1"/>
          </p:cNvSpPr>
          <p:nvPr>
            <p:ph idx="1"/>
          </p:nvPr>
        </p:nvSpPr>
        <p:spPr>
          <a:xfrm>
            <a:off x="457200" y="4972050"/>
            <a:ext cx="8229600" cy="1352550"/>
          </a:xfrm>
        </p:spPr>
        <p:txBody>
          <a:bodyPr/>
          <a:lstStyle/>
          <a:p>
            <a:pPr>
              <a:buSzPct val="80000"/>
            </a:pPr>
            <a:r>
              <a:rPr lang="en-US" altLang="he-IL" dirty="0"/>
              <a:t>One problem with 1-bit predictor:</a:t>
            </a:r>
          </a:p>
          <a:p>
            <a:pPr lvl="1"/>
            <a:r>
              <a:rPr lang="en-US" altLang="he-IL" dirty="0"/>
              <a:t>Double-mistake in loops</a:t>
            </a:r>
          </a:p>
          <a:p>
            <a:pPr lvl="1">
              <a:buFont typeface="Wingdings" pitchFamily="2" charset="2"/>
              <a:buNone/>
            </a:pPr>
            <a:r>
              <a:rPr lang="en-US" altLang="he-IL" dirty="0"/>
              <a:t>	Branch Outcome 	1 1 1 1 1 0 1 1 1 1 1 0 1 1 1 1 1 1 </a:t>
            </a:r>
          </a:p>
          <a:p>
            <a:pPr lvl="1">
              <a:buFont typeface="Wingdings" pitchFamily="2" charset="2"/>
              <a:buNone/>
            </a:pPr>
            <a:r>
              <a:rPr lang="en-US" altLang="he-IL" dirty="0"/>
              <a:t>	Prediction		? 1 1 1 1 </a:t>
            </a:r>
            <a:r>
              <a:rPr lang="en-US" altLang="he-IL" dirty="0">
                <a:solidFill>
                  <a:schemeClr val="hlink"/>
                </a:solidFill>
              </a:rPr>
              <a:t>1 0</a:t>
            </a:r>
            <a:r>
              <a:rPr lang="en-US" altLang="he-IL" dirty="0"/>
              <a:t> 1 1 1 1 </a:t>
            </a:r>
            <a:r>
              <a:rPr lang="en-US" altLang="he-IL" dirty="0">
                <a:solidFill>
                  <a:schemeClr val="hlink"/>
                </a:solidFill>
              </a:rPr>
              <a:t>1 0</a:t>
            </a:r>
            <a:r>
              <a:rPr lang="en-US" altLang="he-IL" dirty="0"/>
              <a:t> 1 1 1 1 1</a:t>
            </a:r>
            <a:endParaRPr lang="en-US" dirty="0"/>
          </a:p>
        </p:txBody>
      </p:sp>
      <p:grpSp>
        <p:nvGrpSpPr>
          <p:cNvPr id="8196" name="Group 16"/>
          <p:cNvGrpSpPr>
            <a:grpSpLocks/>
          </p:cNvGrpSpPr>
          <p:nvPr/>
        </p:nvGrpSpPr>
        <p:grpSpPr bwMode="auto">
          <a:xfrm>
            <a:off x="762000" y="1143000"/>
            <a:ext cx="7011988" cy="3432175"/>
            <a:chOff x="691" y="1238"/>
            <a:chExt cx="4417" cy="2162"/>
          </a:xfrm>
        </p:grpSpPr>
        <p:sp>
          <p:nvSpPr>
            <p:cNvPr id="8197" name="Rectangle 4"/>
            <p:cNvSpPr>
              <a:spLocks noChangeArrowheads="1"/>
            </p:cNvSpPr>
            <p:nvPr/>
          </p:nvSpPr>
          <p:spPr bwMode="auto">
            <a:xfrm>
              <a:off x="691" y="1574"/>
              <a:ext cx="119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buClr>
                  <a:srgbClr val="000099"/>
                </a:buClr>
                <a:buSzPct val="70000"/>
                <a:buFont typeface="Wingdings" pitchFamily="2" charset="2"/>
                <a:buNone/>
              </a:pPr>
              <a:r>
                <a:rPr lang="en-US" altLang="he-IL" sz="2000" b="0">
                  <a:solidFill>
                    <a:srgbClr val="006600"/>
                  </a:solidFill>
                </a:rPr>
                <a:t>branch IP</a:t>
              </a:r>
              <a:br>
                <a:rPr lang="en-US" altLang="he-IL" sz="2000" b="0">
                  <a:solidFill>
                    <a:srgbClr val="006600"/>
                  </a:solidFill>
                </a:rPr>
              </a:br>
              <a:r>
                <a:rPr lang="en-US" altLang="he-IL" sz="2000" b="0">
                  <a:solidFill>
                    <a:srgbClr val="006600"/>
                  </a:solidFill>
                </a:rPr>
                <a:t>(actually, some</a:t>
              </a:r>
              <a:br>
                <a:rPr lang="en-US" altLang="he-IL" sz="2000" b="0">
                  <a:solidFill>
                    <a:srgbClr val="006600"/>
                  </a:solidFill>
                </a:rPr>
              </a:br>
              <a:r>
                <a:rPr lang="en-US" altLang="he-IL" sz="2000" b="0">
                  <a:solidFill>
                    <a:srgbClr val="006600"/>
                  </a:solidFill>
                </a:rPr>
                <a:t>of is lsb-s)</a:t>
              </a:r>
            </a:p>
          </p:txBody>
        </p:sp>
        <p:grpSp>
          <p:nvGrpSpPr>
            <p:cNvPr id="8198" name="Group 6"/>
            <p:cNvGrpSpPr>
              <a:grpSpLocks/>
            </p:cNvGrpSpPr>
            <p:nvPr/>
          </p:nvGrpSpPr>
          <p:grpSpPr bwMode="auto">
            <a:xfrm>
              <a:off x="1920" y="1496"/>
              <a:ext cx="1104" cy="1904"/>
              <a:chOff x="1920" y="1496"/>
              <a:chExt cx="1104" cy="1904"/>
            </a:xfrm>
          </p:grpSpPr>
          <p:sp>
            <p:nvSpPr>
              <p:cNvPr id="8203" name="Rectangle 7"/>
              <p:cNvSpPr>
                <a:spLocks noChangeArrowheads="1"/>
              </p:cNvSpPr>
              <p:nvPr/>
            </p:nvSpPr>
            <p:spPr bwMode="auto">
              <a:xfrm>
                <a:off x="2360" y="1496"/>
                <a:ext cx="224" cy="19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8204" name="Line 8"/>
              <p:cNvSpPr>
                <a:spLocks noChangeShapeType="1"/>
              </p:cNvSpPr>
              <p:nvPr/>
            </p:nvSpPr>
            <p:spPr bwMode="auto">
              <a:xfrm flipH="1">
                <a:off x="1920" y="1872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5" name="Line 9"/>
              <p:cNvSpPr>
                <a:spLocks noChangeShapeType="1"/>
              </p:cNvSpPr>
              <p:nvPr/>
            </p:nvSpPr>
            <p:spPr bwMode="auto">
              <a:xfrm>
                <a:off x="2352" y="177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6" name="Line 10"/>
              <p:cNvSpPr>
                <a:spLocks noChangeShapeType="1"/>
              </p:cNvSpPr>
              <p:nvPr/>
            </p:nvSpPr>
            <p:spPr bwMode="auto">
              <a:xfrm>
                <a:off x="2352" y="19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7" name="Line 11"/>
              <p:cNvSpPr>
                <a:spLocks noChangeShapeType="1"/>
              </p:cNvSpPr>
              <p:nvPr/>
            </p:nvSpPr>
            <p:spPr bwMode="auto">
              <a:xfrm>
                <a:off x="2592" y="1872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99" name="Rectangle 12"/>
            <p:cNvSpPr>
              <a:spLocks noChangeArrowheads="1"/>
            </p:cNvSpPr>
            <p:nvPr/>
          </p:nvSpPr>
          <p:spPr bwMode="auto">
            <a:xfrm>
              <a:off x="3016" y="1632"/>
              <a:ext cx="209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2000">
                  <a:solidFill>
                    <a:srgbClr val="006600"/>
                  </a:solidFill>
                </a:rPr>
                <a:t>Prediction (at fetch): </a:t>
              </a:r>
            </a:p>
            <a:p>
              <a:r>
                <a:rPr lang="en-US" altLang="he-IL" sz="2000">
                  <a:solidFill>
                    <a:srgbClr val="FF0000"/>
                  </a:solidFill>
                </a:rPr>
                <a:t>previous branch outcome</a:t>
              </a:r>
            </a:p>
          </p:txBody>
        </p:sp>
        <p:sp>
          <p:nvSpPr>
            <p:cNvPr id="8200" name="Rectangle 13"/>
            <p:cNvSpPr>
              <a:spLocks noChangeArrowheads="1"/>
            </p:cNvSpPr>
            <p:nvPr/>
          </p:nvSpPr>
          <p:spPr bwMode="auto">
            <a:xfrm>
              <a:off x="1584" y="1238"/>
              <a:ext cx="17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2000">
                  <a:solidFill>
                    <a:srgbClr val="0066FF"/>
                  </a:solidFill>
                </a:rPr>
                <a:t>counter array / cache</a:t>
              </a:r>
            </a:p>
          </p:txBody>
        </p:sp>
        <p:sp>
          <p:nvSpPr>
            <p:cNvPr id="8201" name="Freeform 14"/>
            <p:cNvSpPr>
              <a:spLocks/>
            </p:cNvSpPr>
            <p:nvPr/>
          </p:nvSpPr>
          <p:spPr bwMode="auto">
            <a:xfrm>
              <a:off x="2592" y="1920"/>
              <a:ext cx="577" cy="697"/>
            </a:xfrm>
            <a:custGeom>
              <a:avLst/>
              <a:gdLst>
                <a:gd name="T0" fmla="*/ 0 w 577"/>
                <a:gd name="T1" fmla="*/ 0 h 697"/>
                <a:gd name="T2" fmla="*/ 32 w 577"/>
                <a:gd name="T3" fmla="*/ 24 h 697"/>
                <a:gd name="T4" fmla="*/ 56 w 577"/>
                <a:gd name="T5" fmla="*/ 40 h 697"/>
                <a:gd name="T6" fmla="*/ 80 w 577"/>
                <a:gd name="T7" fmla="*/ 56 h 697"/>
                <a:gd name="T8" fmla="*/ 104 w 577"/>
                <a:gd name="T9" fmla="*/ 64 h 697"/>
                <a:gd name="T10" fmla="*/ 128 w 577"/>
                <a:gd name="T11" fmla="*/ 80 h 697"/>
                <a:gd name="T12" fmla="*/ 152 w 577"/>
                <a:gd name="T13" fmla="*/ 96 h 697"/>
                <a:gd name="T14" fmla="*/ 176 w 577"/>
                <a:gd name="T15" fmla="*/ 120 h 697"/>
                <a:gd name="T16" fmla="*/ 200 w 577"/>
                <a:gd name="T17" fmla="*/ 136 h 697"/>
                <a:gd name="T18" fmla="*/ 224 w 577"/>
                <a:gd name="T19" fmla="*/ 160 h 697"/>
                <a:gd name="T20" fmla="*/ 232 w 577"/>
                <a:gd name="T21" fmla="*/ 184 h 697"/>
                <a:gd name="T22" fmla="*/ 240 w 577"/>
                <a:gd name="T23" fmla="*/ 208 h 697"/>
                <a:gd name="T24" fmla="*/ 256 w 577"/>
                <a:gd name="T25" fmla="*/ 232 h 697"/>
                <a:gd name="T26" fmla="*/ 264 w 577"/>
                <a:gd name="T27" fmla="*/ 256 h 697"/>
                <a:gd name="T28" fmla="*/ 272 w 577"/>
                <a:gd name="T29" fmla="*/ 280 h 697"/>
                <a:gd name="T30" fmla="*/ 272 w 577"/>
                <a:gd name="T31" fmla="*/ 304 h 697"/>
                <a:gd name="T32" fmla="*/ 280 w 577"/>
                <a:gd name="T33" fmla="*/ 328 h 697"/>
                <a:gd name="T34" fmla="*/ 288 w 577"/>
                <a:gd name="T35" fmla="*/ 352 h 697"/>
                <a:gd name="T36" fmla="*/ 296 w 577"/>
                <a:gd name="T37" fmla="*/ 376 h 697"/>
                <a:gd name="T38" fmla="*/ 304 w 577"/>
                <a:gd name="T39" fmla="*/ 400 h 697"/>
                <a:gd name="T40" fmla="*/ 312 w 577"/>
                <a:gd name="T41" fmla="*/ 424 h 697"/>
                <a:gd name="T42" fmla="*/ 328 w 577"/>
                <a:gd name="T43" fmla="*/ 448 h 697"/>
                <a:gd name="T44" fmla="*/ 336 w 577"/>
                <a:gd name="T45" fmla="*/ 472 h 697"/>
                <a:gd name="T46" fmla="*/ 360 w 577"/>
                <a:gd name="T47" fmla="*/ 496 h 697"/>
                <a:gd name="T48" fmla="*/ 376 w 577"/>
                <a:gd name="T49" fmla="*/ 520 h 697"/>
                <a:gd name="T50" fmla="*/ 400 w 577"/>
                <a:gd name="T51" fmla="*/ 552 h 697"/>
                <a:gd name="T52" fmla="*/ 424 w 577"/>
                <a:gd name="T53" fmla="*/ 584 h 697"/>
                <a:gd name="T54" fmla="*/ 448 w 577"/>
                <a:gd name="T55" fmla="*/ 608 h 697"/>
                <a:gd name="T56" fmla="*/ 464 w 577"/>
                <a:gd name="T57" fmla="*/ 632 h 697"/>
                <a:gd name="T58" fmla="*/ 496 w 577"/>
                <a:gd name="T59" fmla="*/ 656 h 697"/>
                <a:gd name="T60" fmla="*/ 520 w 577"/>
                <a:gd name="T61" fmla="*/ 680 h 697"/>
                <a:gd name="T62" fmla="*/ 544 w 577"/>
                <a:gd name="T63" fmla="*/ 696 h 697"/>
                <a:gd name="T64" fmla="*/ 576 w 577"/>
                <a:gd name="T65" fmla="*/ 672 h 6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77"/>
                <a:gd name="T100" fmla="*/ 0 h 697"/>
                <a:gd name="T101" fmla="*/ 577 w 577"/>
                <a:gd name="T102" fmla="*/ 697 h 69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77" h="697">
                  <a:moveTo>
                    <a:pt x="0" y="0"/>
                  </a:moveTo>
                  <a:lnTo>
                    <a:pt x="32" y="24"/>
                  </a:lnTo>
                  <a:lnTo>
                    <a:pt x="56" y="40"/>
                  </a:lnTo>
                  <a:lnTo>
                    <a:pt x="80" y="56"/>
                  </a:lnTo>
                  <a:lnTo>
                    <a:pt x="104" y="64"/>
                  </a:lnTo>
                  <a:lnTo>
                    <a:pt x="128" y="80"/>
                  </a:lnTo>
                  <a:lnTo>
                    <a:pt x="152" y="96"/>
                  </a:lnTo>
                  <a:lnTo>
                    <a:pt x="176" y="120"/>
                  </a:lnTo>
                  <a:lnTo>
                    <a:pt x="200" y="136"/>
                  </a:lnTo>
                  <a:lnTo>
                    <a:pt x="224" y="160"/>
                  </a:lnTo>
                  <a:lnTo>
                    <a:pt x="232" y="184"/>
                  </a:lnTo>
                  <a:lnTo>
                    <a:pt x="240" y="208"/>
                  </a:lnTo>
                  <a:lnTo>
                    <a:pt x="256" y="232"/>
                  </a:lnTo>
                  <a:lnTo>
                    <a:pt x="264" y="256"/>
                  </a:lnTo>
                  <a:lnTo>
                    <a:pt x="272" y="280"/>
                  </a:lnTo>
                  <a:lnTo>
                    <a:pt x="272" y="304"/>
                  </a:lnTo>
                  <a:lnTo>
                    <a:pt x="280" y="328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04" y="400"/>
                  </a:lnTo>
                  <a:lnTo>
                    <a:pt x="312" y="424"/>
                  </a:lnTo>
                  <a:lnTo>
                    <a:pt x="328" y="448"/>
                  </a:lnTo>
                  <a:lnTo>
                    <a:pt x="336" y="472"/>
                  </a:lnTo>
                  <a:lnTo>
                    <a:pt x="360" y="496"/>
                  </a:lnTo>
                  <a:lnTo>
                    <a:pt x="376" y="520"/>
                  </a:lnTo>
                  <a:lnTo>
                    <a:pt x="400" y="552"/>
                  </a:lnTo>
                  <a:lnTo>
                    <a:pt x="424" y="584"/>
                  </a:lnTo>
                  <a:lnTo>
                    <a:pt x="448" y="608"/>
                  </a:lnTo>
                  <a:lnTo>
                    <a:pt x="464" y="632"/>
                  </a:lnTo>
                  <a:lnTo>
                    <a:pt x="496" y="656"/>
                  </a:lnTo>
                  <a:lnTo>
                    <a:pt x="520" y="680"/>
                  </a:lnTo>
                  <a:lnTo>
                    <a:pt x="544" y="696"/>
                  </a:lnTo>
                  <a:lnTo>
                    <a:pt x="576" y="67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Rectangle 15"/>
            <p:cNvSpPr>
              <a:spLocks noChangeArrowheads="1"/>
            </p:cNvSpPr>
            <p:nvPr/>
          </p:nvSpPr>
          <p:spPr bwMode="auto">
            <a:xfrm>
              <a:off x="3206" y="2495"/>
              <a:ext cx="1759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2000" dirty="0">
                  <a:solidFill>
                    <a:srgbClr val="000080"/>
                  </a:solidFill>
                </a:rPr>
                <a:t>Update (at execution)</a:t>
              </a:r>
            </a:p>
            <a:p>
              <a:r>
                <a:rPr lang="en-US" altLang="he-IL" sz="2000" dirty="0">
                  <a:solidFill>
                    <a:srgbClr val="000080"/>
                  </a:solidFill>
                </a:rPr>
                <a:t>Update bit width </a:t>
              </a:r>
            </a:p>
            <a:p>
              <a:r>
                <a:rPr lang="en-US" altLang="he-IL" sz="2000" dirty="0">
                  <a:solidFill>
                    <a:srgbClr val="000080"/>
                  </a:solidFill>
                </a:rPr>
                <a:t>branch outcome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Bimodal (2-bit) Predictor</a:t>
            </a:r>
          </a:p>
        </p:txBody>
      </p:sp>
      <p:sp>
        <p:nvSpPr>
          <p:cNvPr id="9219" name="Rectangle 6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763000" cy="5943600"/>
          </a:xfrm>
        </p:spPr>
        <p:txBody>
          <a:bodyPr/>
          <a:lstStyle/>
          <a:p>
            <a:r>
              <a:rPr lang="en-US" altLang="he-IL" dirty="0"/>
              <a:t>A 2-bit saturating counter avoids the double mistake in glitches </a:t>
            </a:r>
          </a:p>
          <a:p>
            <a:pPr lvl="1"/>
            <a:r>
              <a:rPr lang="en-US" altLang="he-IL" dirty="0"/>
              <a:t>Need “more evidence” to change prediction</a:t>
            </a:r>
          </a:p>
          <a:p>
            <a:r>
              <a:rPr lang="en-US" altLang="he-IL" dirty="0"/>
              <a:t>2 bits encode one of 4 states</a:t>
            </a:r>
          </a:p>
          <a:p>
            <a:pPr lvl="1"/>
            <a:r>
              <a:rPr lang="en-US" altLang="he-IL" dirty="0"/>
              <a:t>00 – strong NT, 01 – weakly NT, 10 – weakly taken, 11 – strong taken</a:t>
            </a:r>
          </a:p>
          <a:p>
            <a:pPr lvl="1">
              <a:lnSpc>
                <a:spcPct val="110000"/>
              </a:lnSpc>
            </a:pPr>
            <a:endParaRPr lang="en-US" altLang="he-IL" dirty="0"/>
          </a:p>
          <a:p>
            <a:pPr lvl="1"/>
            <a:endParaRPr lang="en-US" altLang="he-IL" dirty="0"/>
          </a:p>
          <a:p>
            <a:pPr lvl="1"/>
            <a:endParaRPr lang="en-US" altLang="he-IL" dirty="0"/>
          </a:p>
          <a:p>
            <a:pPr lvl="1"/>
            <a:endParaRPr lang="en-US" altLang="he-IL" dirty="0"/>
          </a:p>
          <a:p>
            <a:pPr lvl="1"/>
            <a:endParaRPr lang="en-US" altLang="he-IL" dirty="0"/>
          </a:p>
          <a:p>
            <a:pPr lvl="1">
              <a:lnSpc>
                <a:spcPct val="110000"/>
              </a:lnSpc>
            </a:pPr>
            <a:r>
              <a:rPr lang="en-US" altLang="he-IL" dirty="0"/>
              <a:t>Commonly initialized to “weakly-*”</a:t>
            </a:r>
          </a:p>
          <a:p>
            <a:pPr>
              <a:lnSpc>
                <a:spcPct val="120000"/>
              </a:lnSpc>
            </a:pPr>
            <a:r>
              <a:rPr lang="en-US" altLang="he-IL" dirty="0"/>
              <a:t>Update</a:t>
            </a:r>
          </a:p>
          <a:p>
            <a:pPr lvl="1"/>
            <a:r>
              <a:rPr lang="en-US" altLang="he-IL" dirty="0"/>
              <a:t>Branch was actually taken: increment counter (saturate at 11)</a:t>
            </a:r>
          </a:p>
          <a:p>
            <a:pPr lvl="1"/>
            <a:r>
              <a:rPr lang="en-US" altLang="he-IL" dirty="0"/>
              <a:t>Branch was actually not-taken: decrement counter (saturate at 00)</a:t>
            </a:r>
          </a:p>
          <a:p>
            <a:pPr>
              <a:lnSpc>
                <a:spcPct val="120000"/>
              </a:lnSpc>
            </a:pPr>
            <a:r>
              <a:rPr lang="en-US" altLang="he-IL" dirty="0"/>
              <a:t>Predict according to MSB of counter (0 = NT, 1 = taken) </a:t>
            </a:r>
          </a:p>
        </p:txBody>
      </p:sp>
      <p:grpSp>
        <p:nvGrpSpPr>
          <p:cNvPr id="9220" name="Group 93"/>
          <p:cNvGrpSpPr>
            <a:grpSpLocks/>
          </p:cNvGrpSpPr>
          <p:nvPr/>
        </p:nvGrpSpPr>
        <p:grpSpPr bwMode="auto">
          <a:xfrm>
            <a:off x="914400" y="2200275"/>
            <a:ext cx="7242175" cy="1828800"/>
            <a:chOff x="576" y="1344"/>
            <a:chExt cx="4562" cy="1152"/>
          </a:xfrm>
        </p:grpSpPr>
        <p:sp>
          <p:nvSpPr>
            <p:cNvPr id="9221" name="Rectangle 69"/>
            <p:cNvSpPr>
              <a:spLocks noChangeArrowheads="1"/>
            </p:cNvSpPr>
            <p:nvPr/>
          </p:nvSpPr>
          <p:spPr bwMode="auto">
            <a:xfrm>
              <a:off x="2832" y="1344"/>
              <a:ext cx="2256" cy="115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he-IL"/>
            </a:p>
          </p:txBody>
        </p:sp>
        <p:sp>
          <p:nvSpPr>
            <p:cNvPr id="9222" name="Rectangle 70"/>
            <p:cNvSpPr>
              <a:spLocks noChangeArrowheads="1"/>
            </p:cNvSpPr>
            <p:nvPr/>
          </p:nvSpPr>
          <p:spPr bwMode="auto">
            <a:xfrm>
              <a:off x="576" y="1344"/>
              <a:ext cx="2256" cy="115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he-IL"/>
            </a:p>
          </p:txBody>
        </p:sp>
        <p:sp>
          <p:nvSpPr>
            <p:cNvPr id="9223" name="Oval 71"/>
            <p:cNvSpPr>
              <a:spLocks noChangeArrowheads="1"/>
            </p:cNvSpPr>
            <p:nvPr/>
          </p:nvSpPr>
          <p:spPr bwMode="auto">
            <a:xfrm>
              <a:off x="1398" y="1606"/>
              <a:ext cx="424" cy="4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sz="1600">
                  <a:solidFill>
                    <a:srgbClr val="FF6600"/>
                  </a:solidFill>
                </a:rPr>
                <a:t>0</a:t>
              </a:r>
              <a:r>
                <a:rPr lang="en-US" sz="1600">
                  <a:solidFill>
                    <a:srgbClr val="4D4D4D"/>
                  </a:solidFill>
                </a:rPr>
                <a:t>0</a:t>
              </a:r>
            </a:p>
            <a:p>
              <a:pPr algn="ctr"/>
              <a:r>
                <a:rPr lang="en-US" sz="1600"/>
                <a:t>SNT</a:t>
              </a:r>
            </a:p>
          </p:txBody>
        </p:sp>
        <p:sp>
          <p:nvSpPr>
            <p:cNvPr id="9224" name="Rectangle 72"/>
            <p:cNvSpPr>
              <a:spLocks noChangeArrowheads="1"/>
            </p:cNvSpPr>
            <p:nvPr/>
          </p:nvSpPr>
          <p:spPr bwMode="auto">
            <a:xfrm>
              <a:off x="1812" y="1372"/>
              <a:ext cx="4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00"/>
                  </a:solidFill>
                </a:rPr>
                <a:t>taken</a:t>
              </a:r>
            </a:p>
          </p:txBody>
        </p:sp>
        <p:sp>
          <p:nvSpPr>
            <p:cNvPr id="9225" name="Rectangle 73"/>
            <p:cNvSpPr>
              <a:spLocks noChangeArrowheads="1"/>
            </p:cNvSpPr>
            <p:nvPr/>
          </p:nvSpPr>
          <p:spPr bwMode="auto">
            <a:xfrm>
              <a:off x="1680" y="2044"/>
              <a:ext cx="6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00"/>
                  </a:solidFill>
                </a:rPr>
                <a:t>not-taken</a:t>
              </a:r>
            </a:p>
          </p:txBody>
        </p:sp>
        <p:sp>
          <p:nvSpPr>
            <p:cNvPr id="9226" name="Rectangle 74"/>
            <p:cNvSpPr>
              <a:spLocks noChangeArrowheads="1"/>
            </p:cNvSpPr>
            <p:nvPr/>
          </p:nvSpPr>
          <p:spPr bwMode="auto">
            <a:xfrm>
              <a:off x="2628" y="1372"/>
              <a:ext cx="4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00"/>
                  </a:solidFill>
                </a:rPr>
                <a:t>taken</a:t>
              </a:r>
            </a:p>
          </p:txBody>
        </p:sp>
        <p:sp>
          <p:nvSpPr>
            <p:cNvPr id="9227" name="Rectangle 75"/>
            <p:cNvSpPr>
              <a:spLocks noChangeArrowheads="1"/>
            </p:cNvSpPr>
            <p:nvPr/>
          </p:nvSpPr>
          <p:spPr bwMode="auto">
            <a:xfrm>
              <a:off x="3444" y="1372"/>
              <a:ext cx="4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00"/>
                  </a:solidFill>
                </a:rPr>
                <a:t>taken</a:t>
              </a:r>
            </a:p>
          </p:txBody>
        </p:sp>
        <p:sp>
          <p:nvSpPr>
            <p:cNvPr id="9228" name="Rectangle 76"/>
            <p:cNvSpPr>
              <a:spLocks noChangeArrowheads="1"/>
            </p:cNvSpPr>
            <p:nvPr/>
          </p:nvSpPr>
          <p:spPr bwMode="auto">
            <a:xfrm>
              <a:off x="4688" y="1702"/>
              <a:ext cx="4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00"/>
                  </a:solidFill>
                </a:rPr>
                <a:t>taken</a:t>
              </a:r>
            </a:p>
          </p:txBody>
        </p:sp>
        <p:sp>
          <p:nvSpPr>
            <p:cNvPr id="9229" name="Rectangle 77"/>
            <p:cNvSpPr>
              <a:spLocks noChangeArrowheads="1"/>
            </p:cNvSpPr>
            <p:nvPr/>
          </p:nvSpPr>
          <p:spPr bwMode="auto">
            <a:xfrm>
              <a:off x="2496" y="2044"/>
              <a:ext cx="6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00"/>
                  </a:solidFill>
                </a:rPr>
                <a:t>not-taken</a:t>
              </a:r>
            </a:p>
          </p:txBody>
        </p:sp>
        <p:sp>
          <p:nvSpPr>
            <p:cNvPr id="9230" name="Rectangle 78"/>
            <p:cNvSpPr>
              <a:spLocks noChangeArrowheads="1"/>
            </p:cNvSpPr>
            <p:nvPr/>
          </p:nvSpPr>
          <p:spPr bwMode="auto">
            <a:xfrm>
              <a:off x="3312" y="2044"/>
              <a:ext cx="6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00"/>
                  </a:solidFill>
                </a:rPr>
                <a:t>not-taken</a:t>
              </a:r>
            </a:p>
          </p:txBody>
        </p:sp>
        <p:sp>
          <p:nvSpPr>
            <p:cNvPr id="9231" name="Rectangle 79"/>
            <p:cNvSpPr>
              <a:spLocks noChangeArrowheads="1"/>
            </p:cNvSpPr>
            <p:nvPr/>
          </p:nvSpPr>
          <p:spPr bwMode="auto">
            <a:xfrm>
              <a:off x="606" y="1632"/>
              <a:ext cx="45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00"/>
                  </a:solidFill>
                </a:rPr>
                <a:t>not-</a:t>
              </a:r>
            </a:p>
            <a:p>
              <a:r>
                <a:rPr lang="en-US" altLang="he-IL" sz="1600">
                  <a:solidFill>
                    <a:srgbClr val="006600"/>
                  </a:solidFill>
                </a:rPr>
                <a:t>taken</a:t>
              </a:r>
            </a:p>
          </p:txBody>
        </p:sp>
        <p:sp>
          <p:nvSpPr>
            <p:cNvPr id="9232" name="Arc 80"/>
            <p:cNvSpPr>
              <a:spLocks/>
            </p:cNvSpPr>
            <p:nvPr/>
          </p:nvSpPr>
          <p:spPr bwMode="auto">
            <a:xfrm>
              <a:off x="1749" y="1964"/>
              <a:ext cx="526" cy="99"/>
            </a:xfrm>
            <a:custGeom>
              <a:avLst/>
              <a:gdLst>
                <a:gd name="T0" fmla="*/ 0 w 43041"/>
                <a:gd name="T1" fmla="*/ 0 h 21600"/>
                <a:gd name="T2" fmla="*/ 0 w 43041"/>
                <a:gd name="T3" fmla="*/ 0 h 21600"/>
                <a:gd name="T4" fmla="*/ 0 w 43041"/>
                <a:gd name="T5" fmla="*/ 0 h 21600"/>
                <a:gd name="T6" fmla="*/ 0 60000 65536"/>
                <a:gd name="T7" fmla="*/ 0 60000 65536"/>
                <a:gd name="T8" fmla="*/ 0 60000 65536"/>
                <a:gd name="T9" fmla="*/ 0 w 43041"/>
                <a:gd name="T10" fmla="*/ 0 h 21600"/>
                <a:gd name="T11" fmla="*/ 43041 w 4304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41" h="21600" fill="none" extrusionOk="0">
                  <a:moveTo>
                    <a:pt x="43041" y="0"/>
                  </a:moveTo>
                  <a:cubicBezTo>
                    <a:pt x="43041" y="11929"/>
                    <a:pt x="33370" y="21600"/>
                    <a:pt x="21441" y="21600"/>
                  </a:cubicBezTo>
                  <a:cubicBezTo>
                    <a:pt x="10524" y="21600"/>
                    <a:pt x="1323" y="13454"/>
                    <a:pt x="0" y="2618"/>
                  </a:cubicBezTo>
                </a:path>
                <a:path w="43041" h="21600" stroke="0" extrusionOk="0">
                  <a:moveTo>
                    <a:pt x="43041" y="0"/>
                  </a:moveTo>
                  <a:cubicBezTo>
                    <a:pt x="43041" y="11929"/>
                    <a:pt x="33370" y="21600"/>
                    <a:pt x="21441" y="21600"/>
                  </a:cubicBezTo>
                  <a:cubicBezTo>
                    <a:pt x="10524" y="21600"/>
                    <a:pt x="1323" y="13454"/>
                    <a:pt x="0" y="2618"/>
                  </a:cubicBezTo>
                  <a:lnTo>
                    <a:pt x="21441" y="0"/>
                  </a:lnTo>
                  <a:lnTo>
                    <a:pt x="4304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Arc 81"/>
            <p:cNvSpPr>
              <a:spLocks/>
            </p:cNvSpPr>
            <p:nvPr/>
          </p:nvSpPr>
          <p:spPr bwMode="auto">
            <a:xfrm>
              <a:off x="2562" y="1961"/>
              <a:ext cx="526" cy="99"/>
            </a:xfrm>
            <a:custGeom>
              <a:avLst/>
              <a:gdLst>
                <a:gd name="T0" fmla="*/ 0 w 43041"/>
                <a:gd name="T1" fmla="*/ 0 h 21600"/>
                <a:gd name="T2" fmla="*/ 0 w 43041"/>
                <a:gd name="T3" fmla="*/ 0 h 21600"/>
                <a:gd name="T4" fmla="*/ 0 w 43041"/>
                <a:gd name="T5" fmla="*/ 0 h 21600"/>
                <a:gd name="T6" fmla="*/ 0 60000 65536"/>
                <a:gd name="T7" fmla="*/ 0 60000 65536"/>
                <a:gd name="T8" fmla="*/ 0 60000 65536"/>
                <a:gd name="T9" fmla="*/ 0 w 43041"/>
                <a:gd name="T10" fmla="*/ 0 h 21600"/>
                <a:gd name="T11" fmla="*/ 43041 w 4304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41" h="21600" fill="none" extrusionOk="0">
                  <a:moveTo>
                    <a:pt x="43041" y="0"/>
                  </a:moveTo>
                  <a:cubicBezTo>
                    <a:pt x="43041" y="11929"/>
                    <a:pt x="33370" y="21600"/>
                    <a:pt x="21441" y="21600"/>
                  </a:cubicBezTo>
                  <a:cubicBezTo>
                    <a:pt x="10524" y="21600"/>
                    <a:pt x="1323" y="13454"/>
                    <a:pt x="0" y="2618"/>
                  </a:cubicBezTo>
                </a:path>
                <a:path w="43041" h="21600" stroke="0" extrusionOk="0">
                  <a:moveTo>
                    <a:pt x="43041" y="0"/>
                  </a:moveTo>
                  <a:cubicBezTo>
                    <a:pt x="43041" y="11929"/>
                    <a:pt x="33370" y="21600"/>
                    <a:pt x="21441" y="21600"/>
                  </a:cubicBezTo>
                  <a:cubicBezTo>
                    <a:pt x="10524" y="21600"/>
                    <a:pt x="1323" y="13454"/>
                    <a:pt x="0" y="2618"/>
                  </a:cubicBezTo>
                  <a:lnTo>
                    <a:pt x="21441" y="0"/>
                  </a:lnTo>
                  <a:lnTo>
                    <a:pt x="4304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Arc 82"/>
            <p:cNvSpPr>
              <a:spLocks/>
            </p:cNvSpPr>
            <p:nvPr/>
          </p:nvSpPr>
          <p:spPr bwMode="auto">
            <a:xfrm>
              <a:off x="3381" y="1958"/>
              <a:ext cx="526" cy="99"/>
            </a:xfrm>
            <a:custGeom>
              <a:avLst/>
              <a:gdLst>
                <a:gd name="T0" fmla="*/ 0 w 43041"/>
                <a:gd name="T1" fmla="*/ 0 h 21600"/>
                <a:gd name="T2" fmla="*/ 0 w 43041"/>
                <a:gd name="T3" fmla="*/ 0 h 21600"/>
                <a:gd name="T4" fmla="*/ 0 w 43041"/>
                <a:gd name="T5" fmla="*/ 0 h 21600"/>
                <a:gd name="T6" fmla="*/ 0 60000 65536"/>
                <a:gd name="T7" fmla="*/ 0 60000 65536"/>
                <a:gd name="T8" fmla="*/ 0 60000 65536"/>
                <a:gd name="T9" fmla="*/ 0 w 43041"/>
                <a:gd name="T10" fmla="*/ 0 h 21600"/>
                <a:gd name="T11" fmla="*/ 43041 w 4304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41" h="21600" fill="none" extrusionOk="0">
                  <a:moveTo>
                    <a:pt x="43041" y="0"/>
                  </a:moveTo>
                  <a:cubicBezTo>
                    <a:pt x="43041" y="11929"/>
                    <a:pt x="33370" y="21600"/>
                    <a:pt x="21441" y="21600"/>
                  </a:cubicBezTo>
                  <a:cubicBezTo>
                    <a:pt x="10524" y="21600"/>
                    <a:pt x="1323" y="13454"/>
                    <a:pt x="0" y="2618"/>
                  </a:cubicBezTo>
                </a:path>
                <a:path w="43041" h="21600" stroke="0" extrusionOk="0">
                  <a:moveTo>
                    <a:pt x="43041" y="0"/>
                  </a:moveTo>
                  <a:cubicBezTo>
                    <a:pt x="43041" y="11929"/>
                    <a:pt x="33370" y="21600"/>
                    <a:pt x="21441" y="21600"/>
                  </a:cubicBezTo>
                  <a:cubicBezTo>
                    <a:pt x="10524" y="21600"/>
                    <a:pt x="1323" y="13454"/>
                    <a:pt x="0" y="2618"/>
                  </a:cubicBezTo>
                  <a:lnTo>
                    <a:pt x="21441" y="0"/>
                  </a:lnTo>
                  <a:lnTo>
                    <a:pt x="4304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Arc 83"/>
            <p:cNvSpPr>
              <a:spLocks/>
            </p:cNvSpPr>
            <p:nvPr/>
          </p:nvSpPr>
          <p:spPr bwMode="auto">
            <a:xfrm rot="10800000">
              <a:off x="1705" y="1559"/>
              <a:ext cx="526" cy="99"/>
            </a:xfrm>
            <a:custGeom>
              <a:avLst/>
              <a:gdLst>
                <a:gd name="T0" fmla="*/ 0 w 43039"/>
                <a:gd name="T1" fmla="*/ 0 h 21600"/>
                <a:gd name="T2" fmla="*/ 0 w 43039"/>
                <a:gd name="T3" fmla="*/ 0 h 21600"/>
                <a:gd name="T4" fmla="*/ 0 w 4303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039"/>
                <a:gd name="T10" fmla="*/ 0 h 21600"/>
                <a:gd name="T11" fmla="*/ 43039 w 4303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39" h="21600" fill="none" extrusionOk="0">
                  <a:moveTo>
                    <a:pt x="43039" y="2629"/>
                  </a:moveTo>
                  <a:cubicBezTo>
                    <a:pt x="41711" y="13460"/>
                    <a:pt x="32512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039" h="21600" stroke="0" extrusionOk="0">
                  <a:moveTo>
                    <a:pt x="43039" y="2629"/>
                  </a:moveTo>
                  <a:cubicBezTo>
                    <a:pt x="41711" y="13460"/>
                    <a:pt x="32512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43039" y="262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Arc 84"/>
            <p:cNvSpPr>
              <a:spLocks/>
            </p:cNvSpPr>
            <p:nvPr/>
          </p:nvSpPr>
          <p:spPr bwMode="auto">
            <a:xfrm rot="10800000">
              <a:off x="2515" y="1568"/>
              <a:ext cx="526" cy="99"/>
            </a:xfrm>
            <a:custGeom>
              <a:avLst/>
              <a:gdLst>
                <a:gd name="T0" fmla="*/ 0 w 43039"/>
                <a:gd name="T1" fmla="*/ 0 h 21600"/>
                <a:gd name="T2" fmla="*/ 0 w 43039"/>
                <a:gd name="T3" fmla="*/ 0 h 21600"/>
                <a:gd name="T4" fmla="*/ 0 w 4303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039"/>
                <a:gd name="T10" fmla="*/ 0 h 21600"/>
                <a:gd name="T11" fmla="*/ 43039 w 4303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39" h="21600" fill="none" extrusionOk="0">
                  <a:moveTo>
                    <a:pt x="43039" y="2629"/>
                  </a:moveTo>
                  <a:cubicBezTo>
                    <a:pt x="41711" y="13460"/>
                    <a:pt x="32512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039" h="21600" stroke="0" extrusionOk="0">
                  <a:moveTo>
                    <a:pt x="43039" y="2629"/>
                  </a:moveTo>
                  <a:cubicBezTo>
                    <a:pt x="41711" y="13460"/>
                    <a:pt x="32512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43039" y="262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Arc 85"/>
            <p:cNvSpPr>
              <a:spLocks/>
            </p:cNvSpPr>
            <p:nvPr/>
          </p:nvSpPr>
          <p:spPr bwMode="auto">
            <a:xfrm rot="10800000">
              <a:off x="3328" y="1559"/>
              <a:ext cx="526" cy="99"/>
            </a:xfrm>
            <a:custGeom>
              <a:avLst/>
              <a:gdLst>
                <a:gd name="T0" fmla="*/ 0 w 43039"/>
                <a:gd name="T1" fmla="*/ 0 h 21600"/>
                <a:gd name="T2" fmla="*/ 0 w 43039"/>
                <a:gd name="T3" fmla="*/ 0 h 21600"/>
                <a:gd name="T4" fmla="*/ 0 w 4303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039"/>
                <a:gd name="T10" fmla="*/ 0 h 21600"/>
                <a:gd name="T11" fmla="*/ 43039 w 4303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39" h="21600" fill="none" extrusionOk="0">
                  <a:moveTo>
                    <a:pt x="43039" y="2629"/>
                  </a:moveTo>
                  <a:cubicBezTo>
                    <a:pt x="41711" y="13460"/>
                    <a:pt x="32512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039" h="21600" stroke="0" extrusionOk="0">
                  <a:moveTo>
                    <a:pt x="43039" y="2629"/>
                  </a:moveTo>
                  <a:cubicBezTo>
                    <a:pt x="41711" y="13460"/>
                    <a:pt x="32512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43039" y="262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Arc 86"/>
            <p:cNvSpPr>
              <a:spLocks/>
            </p:cNvSpPr>
            <p:nvPr/>
          </p:nvSpPr>
          <p:spPr bwMode="auto">
            <a:xfrm>
              <a:off x="1006" y="1572"/>
              <a:ext cx="464" cy="504"/>
            </a:xfrm>
            <a:custGeom>
              <a:avLst/>
              <a:gdLst>
                <a:gd name="T0" fmla="*/ 0 w 38653"/>
                <a:gd name="T1" fmla="*/ 0 h 43200"/>
                <a:gd name="T2" fmla="*/ 0 w 38653"/>
                <a:gd name="T3" fmla="*/ 0 h 43200"/>
                <a:gd name="T4" fmla="*/ 0 w 38653"/>
                <a:gd name="T5" fmla="*/ 0 h 43200"/>
                <a:gd name="T6" fmla="*/ 0 60000 65536"/>
                <a:gd name="T7" fmla="*/ 0 60000 65536"/>
                <a:gd name="T8" fmla="*/ 0 60000 65536"/>
                <a:gd name="T9" fmla="*/ 0 w 38653"/>
                <a:gd name="T10" fmla="*/ 0 h 43200"/>
                <a:gd name="T11" fmla="*/ 38653 w 3865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653" h="43200" fill="none" extrusionOk="0">
                  <a:moveTo>
                    <a:pt x="38653" y="34857"/>
                  </a:moveTo>
                  <a:cubicBezTo>
                    <a:pt x="34561" y="40120"/>
                    <a:pt x="2826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7613" y="-1"/>
                    <a:pt x="33354" y="2506"/>
                    <a:pt x="37442" y="6916"/>
                  </a:cubicBezTo>
                </a:path>
                <a:path w="38653" h="43200" stroke="0" extrusionOk="0">
                  <a:moveTo>
                    <a:pt x="38653" y="34857"/>
                  </a:moveTo>
                  <a:cubicBezTo>
                    <a:pt x="34561" y="40120"/>
                    <a:pt x="2826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7613" y="-1"/>
                    <a:pt x="33354" y="2506"/>
                    <a:pt x="37442" y="6916"/>
                  </a:cubicBezTo>
                  <a:lnTo>
                    <a:pt x="21600" y="21600"/>
                  </a:lnTo>
                  <a:lnTo>
                    <a:pt x="38653" y="34857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Arc 87"/>
            <p:cNvSpPr>
              <a:spLocks/>
            </p:cNvSpPr>
            <p:nvPr/>
          </p:nvSpPr>
          <p:spPr bwMode="auto">
            <a:xfrm>
              <a:off x="4204" y="1545"/>
              <a:ext cx="472" cy="504"/>
            </a:xfrm>
            <a:custGeom>
              <a:avLst/>
              <a:gdLst>
                <a:gd name="T0" fmla="*/ 0 w 39287"/>
                <a:gd name="T1" fmla="*/ 0 h 43200"/>
                <a:gd name="T2" fmla="*/ 0 w 39287"/>
                <a:gd name="T3" fmla="*/ 0 h 43200"/>
                <a:gd name="T4" fmla="*/ 0 w 39287"/>
                <a:gd name="T5" fmla="*/ 0 h 43200"/>
                <a:gd name="T6" fmla="*/ 0 60000 65536"/>
                <a:gd name="T7" fmla="*/ 0 60000 65536"/>
                <a:gd name="T8" fmla="*/ 0 60000 65536"/>
                <a:gd name="T9" fmla="*/ 0 w 39287"/>
                <a:gd name="T10" fmla="*/ 0 h 43200"/>
                <a:gd name="T11" fmla="*/ 39287 w 3928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87" h="43200" fill="none" extrusionOk="0">
                  <a:moveTo>
                    <a:pt x="0" y="9201"/>
                  </a:moveTo>
                  <a:cubicBezTo>
                    <a:pt x="4043" y="3433"/>
                    <a:pt x="10643" y="-1"/>
                    <a:pt x="17687" y="0"/>
                  </a:cubicBezTo>
                  <a:cubicBezTo>
                    <a:pt x="29616" y="0"/>
                    <a:pt x="39287" y="9670"/>
                    <a:pt x="39287" y="21600"/>
                  </a:cubicBezTo>
                  <a:cubicBezTo>
                    <a:pt x="39287" y="33529"/>
                    <a:pt x="29616" y="43200"/>
                    <a:pt x="17687" y="43200"/>
                  </a:cubicBezTo>
                  <a:cubicBezTo>
                    <a:pt x="10983" y="43200"/>
                    <a:pt x="4660" y="40087"/>
                    <a:pt x="571" y="34775"/>
                  </a:cubicBezTo>
                </a:path>
                <a:path w="39287" h="43200" stroke="0" extrusionOk="0">
                  <a:moveTo>
                    <a:pt x="0" y="9201"/>
                  </a:moveTo>
                  <a:cubicBezTo>
                    <a:pt x="4043" y="3433"/>
                    <a:pt x="10643" y="-1"/>
                    <a:pt x="17687" y="0"/>
                  </a:cubicBezTo>
                  <a:cubicBezTo>
                    <a:pt x="29616" y="0"/>
                    <a:pt x="39287" y="9670"/>
                    <a:pt x="39287" y="21600"/>
                  </a:cubicBezTo>
                  <a:cubicBezTo>
                    <a:pt x="39287" y="33529"/>
                    <a:pt x="29616" y="43200"/>
                    <a:pt x="17687" y="43200"/>
                  </a:cubicBezTo>
                  <a:cubicBezTo>
                    <a:pt x="10983" y="43200"/>
                    <a:pt x="4660" y="40087"/>
                    <a:pt x="571" y="34775"/>
                  </a:cubicBezTo>
                  <a:lnTo>
                    <a:pt x="17687" y="21600"/>
                  </a:lnTo>
                  <a:lnTo>
                    <a:pt x="0" y="9201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Oval 88"/>
            <p:cNvSpPr>
              <a:spLocks noChangeArrowheads="1"/>
            </p:cNvSpPr>
            <p:nvPr/>
          </p:nvSpPr>
          <p:spPr bwMode="auto">
            <a:xfrm>
              <a:off x="2168" y="1608"/>
              <a:ext cx="424" cy="4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sz="1600">
                  <a:solidFill>
                    <a:srgbClr val="FF6600"/>
                  </a:solidFill>
                </a:rPr>
                <a:t>0</a:t>
              </a:r>
              <a:r>
                <a:rPr lang="en-US" sz="1600">
                  <a:solidFill>
                    <a:srgbClr val="4D4D4D"/>
                  </a:solidFill>
                </a:rPr>
                <a:t>1</a:t>
              </a:r>
            </a:p>
            <a:p>
              <a:pPr algn="ctr"/>
              <a:r>
                <a:rPr lang="en-US" sz="1600"/>
                <a:t>WNT</a:t>
              </a:r>
            </a:p>
          </p:txBody>
        </p:sp>
        <p:sp>
          <p:nvSpPr>
            <p:cNvPr id="9241" name="Oval 89"/>
            <p:cNvSpPr>
              <a:spLocks noChangeArrowheads="1"/>
            </p:cNvSpPr>
            <p:nvPr/>
          </p:nvSpPr>
          <p:spPr bwMode="auto">
            <a:xfrm>
              <a:off x="2984" y="1610"/>
              <a:ext cx="424" cy="4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sz="1600">
                  <a:solidFill>
                    <a:srgbClr val="9933FF"/>
                  </a:solidFill>
                </a:rPr>
                <a:t>1</a:t>
              </a:r>
              <a:r>
                <a:rPr lang="en-US" sz="1600">
                  <a:solidFill>
                    <a:srgbClr val="4D4D4D"/>
                  </a:solidFill>
                </a:rPr>
                <a:t>0</a:t>
              </a:r>
            </a:p>
            <a:p>
              <a:pPr algn="ctr"/>
              <a:r>
                <a:rPr lang="en-US" sz="1600"/>
                <a:t>WT</a:t>
              </a:r>
            </a:p>
          </p:txBody>
        </p:sp>
        <p:sp>
          <p:nvSpPr>
            <p:cNvPr id="9242" name="Oval 90"/>
            <p:cNvSpPr>
              <a:spLocks noChangeArrowheads="1"/>
            </p:cNvSpPr>
            <p:nvPr/>
          </p:nvSpPr>
          <p:spPr bwMode="auto">
            <a:xfrm>
              <a:off x="3816" y="1592"/>
              <a:ext cx="424" cy="4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sz="1600">
                  <a:solidFill>
                    <a:srgbClr val="9933FF"/>
                  </a:solidFill>
                </a:rPr>
                <a:t>1</a:t>
              </a:r>
              <a:r>
                <a:rPr lang="en-US" sz="1600">
                  <a:solidFill>
                    <a:srgbClr val="4D4D4D"/>
                  </a:solidFill>
                </a:rPr>
                <a:t>1</a:t>
              </a:r>
            </a:p>
            <a:p>
              <a:pPr algn="ctr"/>
              <a:r>
                <a:rPr lang="en-US" sz="1600"/>
                <a:t>ST</a:t>
              </a:r>
            </a:p>
          </p:txBody>
        </p:sp>
        <p:sp>
          <p:nvSpPr>
            <p:cNvPr id="9243" name="Rectangle 91"/>
            <p:cNvSpPr>
              <a:spLocks noChangeArrowheads="1"/>
            </p:cNvSpPr>
            <p:nvPr/>
          </p:nvSpPr>
          <p:spPr bwMode="auto">
            <a:xfrm>
              <a:off x="3448" y="2256"/>
              <a:ext cx="9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9933FF"/>
                  </a:solidFill>
                </a:rPr>
                <a:t>Predict taken</a:t>
              </a:r>
            </a:p>
          </p:txBody>
        </p:sp>
        <p:sp>
          <p:nvSpPr>
            <p:cNvPr id="9244" name="Rectangle 92"/>
            <p:cNvSpPr>
              <a:spLocks noChangeArrowheads="1"/>
            </p:cNvSpPr>
            <p:nvPr/>
          </p:nvSpPr>
          <p:spPr bwMode="auto">
            <a:xfrm>
              <a:off x="1392" y="2256"/>
              <a:ext cx="11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FF6600"/>
                  </a:solidFill>
                </a:rPr>
                <a:t>Predict not-taken</a:t>
              </a:r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Bimodal Predictor (cont.)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43200"/>
            <a:ext cx="2178050" cy="400050"/>
          </a:xfrm>
          <a:noFill/>
        </p:spPr>
        <p:txBody>
          <a:bodyPr wrap="none">
            <a:spAutoFit/>
          </a:bodyPr>
          <a:lstStyle/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he-IL" b="0">
                <a:solidFill>
                  <a:srgbClr val="006600"/>
                </a:solidFill>
              </a:rPr>
              <a:t>lsb-s of branch IP</a:t>
            </a:r>
          </a:p>
        </p:txBody>
      </p:sp>
      <p:grpSp>
        <p:nvGrpSpPr>
          <p:cNvPr id="10243" name="Group 4"/>
          <p:cNvGrpSpPr>
            <a:grpSpLocks/>
          </p:cNvGrpSpPr>
          <p:nvPr/>
        </p:nvGrpSpPr>
        <p:grpSpPr bwMode="auto">
          <a:xfrm>
            <a:off x="2803525" y="1827213"/>
            <a:ext cx="5605464" cy="3765550"/>
            <a:chOff x="1766" y="1151"/>
            <a:chExt cx="3531" cy="2372"/>
          </a:xfrm>
        </p:grpSpPr>
        <p:grpSp>
          <p:nvGrpSpPr>
            <p:cNvPr id="10246" name="Group 5"/>
            <p:cNvGrpSpPr>
              <a:grpSpLocks/>
            </p:cNvGrpSpPr>
            <p:nvPr/>
          </p:nvGrpSpPr>
          <p:grpSpPr bwMode="auto">
            <a:xfrm>
              <a:off x="1920" y="1496"/>
              <a:ext cx="1104" cy="1904"/>
              <a:chOff x="1920" y="1496"/>
              <a:chExt cx="1104" cy="1904"/>
            </a:xfrm>
          </p:grpSpPr>
          <p:sp>
            <p:nvSpPr>
              <p:cNvPr id="10251" name="Rectangle 6"/>
              <p:cNvSpPr>
                <a:spLocks noChangeArrowheads="1"/>
              </p:cNvSpPr>
              <p:nvPr/>
            </p:nvSpPr>
            <p:spPr bwMode="auto">
              <a:xfrm>
                <a:off x="2360" y="1496"/>
                <a:ext cx="224" cy="19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252" name="Line 7"/>
              <p:cNvSpPr>
                <a:spLocks noChangeShapeType="1"/>
              </p:cNvSpPr>
              <p:nvPr/>
            </p:nvSpPr>
            <p:spPr bwMode="auto">
              <a:xfrm flipH="1">
                <a:off x="1920" y="1872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3" name="Line 8"/>
              <p:cNvSpPr>
                <a:spLocks noChangeShapeType="1"/>
              </p:cNvSpPr>
              <p:nvPr/>
            </p:nvSpPr>
            <p:spPr bwMode="auto">
              <a:xfrm>
                <a:off x="2352" y="177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4" name="Line 9"/>
              <p:cNvSpPr>
                <a:spLocks noChangeShapeType="1"/>
              </p:cNvSpPr>
              <p:nvPr/>
            </p:nvSpPr>
            <p:spPr bwMode="auto">
              <a:xfrm>
                <a:off x="2352" y="19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5" name="Line 10"/>
              <p:cNvSpPr>
                <a:spLocks noChangeShapeType="1"/>
              </p:cNvSpPr>
              <p:nvPr/>
            </p:nvSpPr>
            <p:spPr bwMode="auto">
              <a:xfrm>
                <a:off x="2592" y="1872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47" name="Rectangle 11"/>
            <p:cNvSpPr>
              <a:spLocks noChangeArrowheads="1"/>
            </p:cNvSpPr>
            <p:nvPr/>
          </p:nvSpPr>
          <p:spPr bwMode="auto">
            <a:xfrm>
              <a:off x="3014" y="1775"/>
              <a:ext cx="228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2000" dirty="0">
                  <a:solidFill>
                    <a:srgbClr val="006600"/>
                  </a:solidFill>
                </a:rPr>
                <a:t>Prediction = MSB of counter</a:t>
              </a:r>
            </a:p>
          </p:txBody>
        </p:sp>
        <p:sp>
          <p:nvSpPr>
            <p:cNvPr id="10248" name="Rectangle 12"/>
            <p:cNvSpPr>
              <a:spLocks noChangeArrowheads="1"/>
            </p:cNvSpPr>
            <p:nvPr/>
          </p:nvSpPr>
          <p:spPr bwMode="auto">
            <a:xfrm>
              <a:off x="1766" y="1151"/>
              <a:ext cx="269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2000" dirty="0">
                  <a:solidFill>
                    <a:srgbClr val="0066FF"/>
                  </a:solidFill>
                </a:rPr>
                <a:t>array  of </a:t>
              </a:r>
              <a:r>
                <a:rPr lang="en-US" altLang="en-US" sz="2000" dirty="0">
                  <a:solidFill>
                    <a:srgbClr val="0066FF"/>
                  </a:solidFill>
                </a:rPr>
                <a:t>2-</a:t>
              </a:r>
              <a:r>
                <a:rPr lang="en-US" altLang="he-IL" sz="2000" dirty="0">
                  <a:solidFill>
                    <a:srgbClr val="0066FF"/>
                  </a:solidFill>
                </a:rPr>
                <a:t>bit saturating counters</a:t>
              </a:r>
            </a:p>
          </p:txBody>
        </p:sp>
        <p:sp>
          <p:nvSpPr>
            <p:cNvPr id="10249" name="Freeform 13"/>
            <p:cNvSpPr>
              <a:spLocks/>
            </p:cNvSpPr>
            <p:nvPr/>
          </p:nvSpPr>
          <p:spPr bwMode="auto">
            <a:xfrm>
              <a:off x="2592" y="1920"/>
              <a:ext cx="577" cy="697"/>
            </a:xfrm>
            <a:custGeom>
              <a:avLst/>
              <a:gdLst>
                <a:gd name="T0" fmla="*/ 0 w 577"/>
                <a:gd name="T1" fmla="*/ 0 h 697"/>
                <a:gd name="T2" fmla="*/ 32 w 577"/>
                <a:gd name="T3" fmla="*/ 24 h 697"/>
                <a:gd name="T4" fmla="*/ 56 w 577"/>
                <a:gd name="T5" fmla="*/ 40 h 697"/>
                <a:gd name="T6" fmla="*/ 80 w 577"/>
                <a:gd name="T7" fmla="*/ 56 h 697"/>
                <a:gd name="T8" fmla="*/ 104 w 577"/>
                <a:gd name="T9" fmla="*/ 64 h 697"/>
                <a:gd name="T10" fmla="*/ 128 w 577"/>
                <a:gd name="T11" fmla="*/ 80 h 697"/>
                <a:gd name="T12" fmla="*/ 152 w 577"/>
                <a:gd name="T13" fmla="*/ 96 h 697"/>
                <a:gd name="T14" fmla="*/ 176 w 577"/>
                <a:gd name="T15" fmla="*/ 120 h 697"/>
                <a:gd name="T16" fmla="*/ 200 w 577"/>
                <a:gd name="T17" fmla="*/ 136 h 697"/>
                <a:gd name="T18" fmla="*/ 224 w 577"/>
                <a:gd name="T19" fmla="*/ 160 h 697"/>
                <a:gd name="T20" fmla="*/ 232 w 577"/>
                <a:gd name="T21" fmla="*/ 184 h 697"/>
                <a:gd name="T22" fmla="*/ 240 w 577"/>
                <a:gd name="T23" fmla="*/ 208 h 697"/>
                <a:gd name="T24" fmla="*/ 256 w 577"/>
                <a:gd name="T25" fmla="*/ 232 h 697"/>
                <a:gd name="T26" fmla="*/ 264 w 577"/>
                <a:gd name="T27" fmla="*/ 256 h 697"/>
                <a:gd name="T28" fmla="*/ 272 w 577"/>
                <a:gd name="T29" fmla="*/ 280 h 697"/>
                <a:gd name="T30" fmla="*/ 272 w 577"/>
                <a:gd name="T31" fmla="*/ 304 h 697"/>
                <a:gd name="T32" fmla="*/ 280 w 577"/>
                <a:gd name="T33" fmla="*/ 328 h 697"/>
                <a:gd name="T34" fmla="*/ 288 w 577"/>
                <a:gd name="T35" fmla="*/ 352 h 697"/>
                <a:gd name="T36" fmla="*/ 296 w 577"/>
                <a:gd name="T37" fmla="*/ 376 h 697"/>
                <a:gd name="T38" fmla="*/ 304 w 577"/>
                <a:gd name="T39" fmla="*/ 400 h 697"/>
                <a:gd name="T40" fmla="*/ 312 w 577"/>
                <a:gd name="T41" fmla="*/ 424 h 697"/>
                <a:gd name="T42" fmla="*/ 328 w 577"/>
                <a:gd name="T43" fmla="*/ 448 h 697"/>
                <a:gd name="T44" fmla="*/ 336 w 577"/>
                <a:gd name="T45" fmla="*/ 472 h 697"/>
                <a:gd name="T46" fmla="*/ 360 w 577"/>
                <a:gd name="T47" fmla="*/ 496 h 697"/>
                <a:gd name="T48" fmla="*/ 376 w 577"/>
                <a:gd name="T49" fmla="*/ 520 h 697"/>
                <a:gd name="T50" fmla="*/ 400 w 577"/>
                <a:gd name="T51" fmla="*/ 552 h 697"/>
                <a:gd name="T52" fmla="*/ 424 w 577"/>
                <a:gd name="T53" fmla="*/ 584 h 697"/>
                <a:gd name="T54" fmla="*/ 448 w 577"/>
                <a:gd name="T55" fmla="*/ 608 h 697"/>
                <a:gd name="T56" fmla="*/ 464 w 577"/>
                <a:gd name="T57" fmla="*/ 632 h 697"/>
                <a:gd name="T58" fmla="*/ 496 w 577"/>
                <a:gd name="T59" fmla="*/ 656 h 697"/>
                <a:gd name="T60" fmla="*/ 520 w 577"/>
                <a:gd name="T61" fmla="*/ 680 h 697"/>
                <a:gd name="T62" fmla="*/ 544 w 577"/>
                <a:gd name="T63" fmla="*/ 696 h 697"/>
                <a:gd name="T64" fmla="*/ 576 w 577"/>
                <a:gd name="T65" fmla="*/ 672 h 6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77"/>
                <a:gd name="T100" fmla="*/ 0 h 697"/>
                <a:gd name="T101" fmla="*/ 577 w 577"/>
                <a:gd name="T102" fmla="*/ 697 h 69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77" h="697">
                  <a:moveTo>
                    <a:pt x="0" y="0"/>
                  </a:moveTo>
                  <a:lnTo>
                    <a:pt x="32" y="24"/>
                  </a:lnTo>
                  <a:lnTo>
                    <a:pt x="56" y="40"/>
                  </a:lnTo>
                  <a:lnTo>
                    <a:pt x="80" y="56"/>
                  </a:lnTo>
                  <a:lnTo>
                    <a:pt x="104" y="64"/>
                  </a:lnTo>
                  <a:lnTo>
                    <a:pt x="128" y="80"/>
                  </a:lnTo>
                  <a:lnTo>
                    <a:pt x="152" y="96"/>
                  </a:lnTo>
                  <a:lnTo>
                    <a:pt x="176" y="120"/>
                  </a:lnTo>
                  <a:lnTo>
                    <a:pt x="200" y="136"/>
                  </a:lnTo>
                  <a:lnTo>
                    <a:pt x="224" y="160"/>
                  </a:lnTo>
                  <a:lnTo>
                    <a:pt x="232" y="184"/>
                  </a:lnTo>
                  <a:lnTo>
                    <a:pt x="240" y="208"/>
                  </a:lnTo>
                  <a:lnTo>
                    <a:pt x="256" y="232"/>
                  </a:lnTo>
                  <a:lnTo>
                    <a:pt x="264" y="256"/>
                  </a:lnTo>
                  <a:lnTo>
                    <a:pt x="272" y="280"/>
                  </a:lnTo>
                  <a:lnTo>
                    <a:pt x="272" y="304"/>
                  </a:lnTo>
                  <a:lnTo>
                    <a:pt x="280" y="328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04" y="400"/>
                  </a:lnTo>
                  <a:lnTo>
                    <a:pt x="312" y="424"/>
                  </a:lnTo>
                  <a:lnTo>
                    <a:pt x="328" y="448"/>
                  </a:lnTo>
                  <a:lnTo>
                    <a:pt x="336" y="472"/>
                  </a:lnTo>
                  <a:lnTo>
                    <a:pt x="360" y="496"/>
                  </a:lnTo>
                  <a:lnTo>
                    <a:pt x="376" y="520"/>
                  </a:lnTo>
                  <a:lnTo>
                    <a:pt x="400" y="552"/>
                  </a:lnTo>
                  <a:lnTo>
                    <a:pt x="424" y="584"/>
                  </a:lnTo>
                  <a:lnTo>
                    <a:pt x="448" y="608"/>
                  </a:lnTo>
                  <a:lnTo>
                    <a:pt x="464" y="632"/>
                  </a:lnTo>
                  <a:lnTo>
                    <a:pt x="496" y="656"/>
                  </a:lnTo>
                  <a:lnTo>
                    <a:pt x="520" y="680"/>
                  </a:lnTo>
                  <a:lnTo>
                    <a:pt x="544" y="696"/>
                  </a:lnTo>
                  <a:lnTo>
                    <a:pt x="576" y="67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Rectangle 14"/>
            <p:cNvSpPr>
              <a:spLocks noChangeArrowheads="1"/>
            </p:cNvSpPr>
            <p:nvPr/>
          </p:nvSpPr>
          <p:spPr bwMode="auto">
            <a:xfrm>
              <a:off x="3206" y="2495"/>
              <a:ext cx="1714" cy="1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2000">
                  <a:solidFill>
                    <a:srgbClr val="000080"/>
                  </a:solidFill>
                </a:rPr>
                <a:t>Update counter with </a:t>
              </a:r>
            </a:p>
            <a:p>
              <a:r>
                <a:rPr lang="en-US" altLang="he-IL" sz="2000">
                  <a:solidFill>
                    <a:srgbClr val="000080"/>
                  </a:solidFill>
                </a:rPr>
                <a:t>branch outcome</a:t>
              </a:r>
              <a:br>
                <a:rPr lang="en-US" altLang="he-IL" sz="2000">
                  <a:solidFill>
                    <a:srgbClr val="000080"/>
                  </a:solidFill>
                </a:rPr>
              </a:br>
              <a:r>
                <a:rPr lang="en-US" altLang="he-IL" sz="2000">
                  <a:solidFill>
                    <a:srgbClr val="000080"/>
                  </a:solidFill>
                </a:rPr>
                <a:t>++	if taken</a:t>
              </a:r>
            </a:p>
            <a:p>
              <a:r>
                <a:rPr lang="en-US" altLang="he-IL" sz="2000">
                  <a:solidFill>
                    <a:srgbClr val="000080"/>
                  </a:solidFill>
                </a:rPr>
                <a:t>--	if not take</a:t>
              </a:r>
              <a:br>
                <a:rPr lang="en-US" altLang="he-IL" sz="2000">
                  <a:solidFill>
                    <a:srgbClr val="000080"/>
                  </a:solidFill>
                </a:rPr>
              </a:br>
              <a:r>
                <a:rPr lang="en-US" altLang="he-IL" sz="2000">
                  <a:solidFill>
                    <a:srgbClr val="000080"/>
                  </a:solidFill>
                </a:rPr>
                <a:t>(avoid overflowing)</a:t>
              </a:r>
            </a:p>
          </p:txBody>
        </p:sp>
      </p:grpSp>
      <p:sp>
        <p:nvSpPr>
          <p:cNvPr id="15" name="Rectangle 63"/>
          <p:cNvSpPr txBox="1">
            <a:spLocks noChangeArrowheads="1"/>
          </p:cNvSpPr>
          <p:nvPr/>
        </p:nvSpPr>
        <p:spPr bwMode="auto">
          <a:xfrm>
            <a:off x="241300" y="5638800"/>
            <a:ext cx="87630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90513" indent="-290513" algn="l" defTabSz="909638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2250" algn="l" defTabSz="909638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6600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</a:defRPr>
            </a:lvl2pPr>
            <a:lvl3pPr marL="963613" indent="-222250" algn="l" defTabSz="909638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3pPr>
            <a:lvl4pPr marL="1316038" indent="-238125" algn="l" defTabSz="909638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©"/>
              <a:defRPr>
                <a:solidFill>
                  <a:schemeClr val="tx1"/>
                </a:solidFill>
                <a:latin typeface="+mn-lt"/>
              </a:defRPr>
            </a:lvl4pPr>
            <a:lvl5pPr marL="1668463" indent="-238125" algn="l" defTabSz="909638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©"/>
              <a:defRPr>
                <a:solidFill>
                  <a:schemeClr val="tx1"/>
                </a:solidFill>
                <a:latin typeface="+mn-lt"/>
              </a:defRPr>
            </a:lvl5pPr>
            <a:lvl6pPr marL="2125663" indent="-238125" algn="l" defTabSz="909638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©"/>
              <a:defRPr>
                <a:solidFill>
                  <a:schemeClr val="tx1"/>
                </a:solidFill>
                <a:latin typeface="+mn-lt"/>
              </a:defRPr>
            </a:lvl6pPr>
            <a:lvl7pPr marL="2582863" indent="-238125" algn="l" defTabSz="909638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©"/>
              <a:defRPr>
                <a:solidFill>
                  <a:schemeClr val="tx1"/>
                </a:solidFill>
                <a:latin typeface="+mn-lt"/>
              </a:defRPr>
            </a:lvl7pPr>
            <a:lvl8pPr marL="3040063" indent="-238125" algn="l" defTabSz="909638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©"/>
              <a:defRPr>
                <a:solidFill>
                  <a:schemeClr val="tx1"/>
                </a:solidFill>
                <a:latin typeface="+mn-lt"/>
              </a:defRPr>
            </a:lvl8pPr>
            <a:lvl9pPr marL="3497263" indent="-238125" algn="l" defTabSz="909638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©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altLang="he-IL" b="0" dirty="0"/>
              <a:t>Problem:</a:t>
            </a:r>
          </a:p>
          <a:p>
            <a:pPr>
              <a:defRPr/>
            </a:pPr>
            <a:r>
              <a:rPr lang="en-US" altLang="he-IL" b="0" dirty="0"/>
              <a:t>Doesn’t predict well with patterns like 010101… (see example 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Bimodal Predictor -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1047750">
              <a:lnSpc>
                <a:spcPct val="95000"/>
              </a:lnSpc>
              <a:spcBef>
                <a:spcPct val="25000"/>
              </a:spcBef>
              <a:tabLst>
                <a:tab pos="1938338" algn="l"/>
                <a:tab pos="2343150" algn="l"/>
                <a:tab pos="2747963" algn="l"/>
                <a:tab pos="3141663" algn="l"/>
                <a:tab pos="3546475" algn="l"/>
                <a:tab pos="3941763" algn="l"/>
              </a:tabLst>
            </a:pPr>
            <a:r>
              <a:rPr lang="en-US" altLang="he-IL" dirty="0"/>
              <a:t>Br1 prediction</a:t>
            </a:r>
          </a:p>
          <a:p>
            <a:pPr lvl="1" defTabSz="1047750">
              <a:lnSpc>
                <a:spcPct val="95000"/>
              </a:lnSpc>
              <a:spcBef>
                <a:spcPct val="25000"/>
              </a:spcBef>
              <a:tabLst>
                <a:tab pos="1938338" algn="l"/>
                <a:tab pos="2343150" algn="l"/>
                <a:tab pos="2747963" algn="l"/>
                <a:tab pos="3141663" algn="l"/>
                <a:tab pos="3546475" algn="l"/>
                <a:tab pos="3941763" algn="l"/>
              </a:tabLst>
            </a:pPr>
            <a:r>
              <a:rPr lang="en-US" altLang="he-IL" b="1" dirty="0"/>
              <a:t>Pattern:			1 	0	1 	0   1  </a:t>
            </a:r>
            <a:r>
              <a:rPr lang="en-US" altLang="he-IL" b="1" baseline="-25000" dirty="0"/>
              <a:t> </a:t>
            </a:r>
            <a:r>
              <a:rPr lang="en-US" altLang="he-IL" b="1" dirty="0"/>
              <a:t> 0</a:t>
            </a:r>
          </a:p>
          <a:p>
            <a:pPr lvl="1" defTabSz="1047750">
              <a:lnSpc>
                <a:spcPct val="95000"/>
              </a:lnSpc>
              <a:spcBef>
                <a:spcPct val="25000"/>
              </a:spcBef>
              <a:tabLst>
                <a:tab pos="1938338" algn="l"/>
                <a:tab pos="2343150" algn="l"/>
                <a:tab pos="2747963" algn="l"/>
                <a:tab pos="3141663" algn="l"/>
                <a:tab pos="3546475" algn="l"/>
                <a:tab pos="3941763" algn="l"/>
              </a:tabLst>
            </a:pPr>
            <a:r>
              <a:rPr lang="en-US" altLang="he-IL" b="1" dirty="0"/>
              <a:t>counter:		2 	3 	2 	3	2   3	</a:t>
            </a:r>
          </a:p>
          <a:p>
            <a:pPr lvl="1" defTabSz="1047750">
              <a:lnSpc>
                <a:spcPct val="75000"/>
              </a:lnSpc>
              <a:spcBef>
                <a:spcPct val="25000"/>
              </a:spcBef>
              <a:tabLst>
                <a:tab pos="1938338" algn="l"/>
                <a:tab pos="2343150" algn="l"/>
                <a:tab pos="2747963" algn="l"/>
                <a:tab pos="3141663" algn="l"/>
                <a:tab pos="3546475" algn="l"/>
                <a:tab pos="3941763" algn="l"/>
              </a:tabLst>
            </a:pPr>
            <a:r>
              <a:rPr lang="en-US" altLang="he-IL" b="1" dirty="0"/>
              <a:t>Prediction:	T	</a:t>
            </a:r>
            <a:r>
              <a:rPr lang="en-US" altLang="he-IL" b="1" dirty="0">
                <a:solidFill>
                  <a:schemeClr val="hlink"/>
                </a:solidFill>
              </a:rPr>
              <a:t>T</a:t>
            </a:r>
            <a:r>
              <a:rPr lang="en-US" altLang="he-IL" b="1" dirty="0"/>
              <a:t>	T	</a:t>
            </a:r>
            <a:r>
              <a:rPr lang="en-US" altLang="he-IL" b="1" dirty="0">
                <a:solidFill>
                  <a:schemeClr val="hlink"/>
                </a:solidFill>
              </a:rPr>
              <a:t>T</a:t>
            </a:r>
            <a:r>
              <a:rPr lang="en-US" altLang="he-IL" b="1" dirty="0"/>
              <a:t>	T  </a:t>
            </a:r>
            <a:r>
              <a:rPr lang="en-US" altLang="he-IL" b="1" dirty="0" err="1">
                <a:solidFill>
                  <a:schemeClr val="hlink"/>
                </a:solidFill>
              </a:rPr>
              <a:t>T</a:t>
            </a:r>
            <a:r>
              <a:rPr lang="en-US" altLang="he-IL" sz="2800" b="1" dirty="0"/>
              <a:t>	</a:t>
            </a:r>
          </a:p>
          <a:p>
            <a:pPr lvl="1" defTabSz="1047750">
              <a:tabLst>
                <a:tab pos="1938338" algn="l"/>
                <a:tab pos="2343150" algn="l"/>
                <a:tab pos="2747963" algn="l"/>
                <a:tab pos="3141663" algn="l"/>
                <a:tab pos="3546475" algn="l"/>
                <a:tab pos="3941763" algn="l"/>
              </a:tabLst>
            </a:pPr>
            <a:endParaRPr lang="en-US" altLang="he-IL" dirty="0"/>
          </a:p>
          <a:p>
            <a:pPr defTabSz="1047750">
              <a:tabLst>
                <a:tab pos="1938338" algn="l"/>
                <a:tab pos="2343150" algn="l"/>
                <a:tab pos="2747963" algn="l"/>
                <a:tab pos="3141663" algn="l"/>
                <a:tab pos="3546475" algn="l"/>
                <a:tab pos="3941763" algn="l"/>
              </a:tabLst>
            </a:pPr>
            <a:r>
              <a:rPr lang="en-US" altLang="he-IL" dirty="0"/>
              <a:t>Br2 prediction</a:t>
            </a:r>
          </a:p>
          <a:p>
            <a:pPr lvl="1" defTabSz="1047750">
              <a:lnSpc>
                <a:spcPct val="95000"/>
              </a:lnSpc>
              <a:spcBef>
                <a:spcPct val="25000"/>
              </a:spcBef>
              <a:tabLst>
                <a:tab pos="1938338" algn="l"/>
                <a:tab pos="2343150" algn="l"/>
                <a:tab pos="2747963" algn="l"/>
                <a:tab pos="3141663" algn="l"/>
                <a:tab pos="3546475" algn="l"/>
                <a:tab pos="3941763" algn="l"/>
              </a:tabLst>
            </a:pPr>
            <a:r>
              <a:rPr lang="en-US" altLang="he-IL" b="1" dirty="0"/>
              <a:t>Pattern:			0	1 	0 	1   0   1</a:t>
            </a:r>
          </a:p>
          <a:p>
            <a:pPr lvl="1" defTabSz="1047750">
              <a:lnSpc>
                <a:spcPct val="95000"/>
              </a:lnSpc>
              <a:spcBef>
                <a:spcPct val="25000"/>
              </a:spcBef>
              <a:tabLst>
                <a:tab pos="1938338" algn="l"/>
                <a:tab pos="2343150" algn="l"/>
                <a:tab pos="2747963" algn="l"/>
                <a:tab pos="3141663" algn="l"/>
                <a:tab pos="3546475" algn="l"/>
                <a:tab pos="3941763" algn="l"/>
              </a:tabLst>
            </a:pPr>
            <a:r>
              <a:rPr lang="en-US" altLang="he-IL" b="1" dirty="0"/>
              <a:t>counter:		2 	1 	2 	1	2   1</a:t>
            </a:r>
          </a:p>
          <a:p>
            <a:pPr lvl="1" defTabSz="1047750">
              <a:lnSpc>
                <a:spcPct val="95000"/>
              </a:lnSpc>
              <a:spcBef>
                <a:spcPct val="25000"/>
              </a:spcBef>
              <a:tabLst>
                <a:tab pos="1938338" algn="l"/>
                <a:tab pos="2343150" algn="l"/>
                <a:tab pos="2747963" algn="l"/>
                <a:tab pos="3141663" algn="l"/>
                <a:tab pos="3546475" algn="l"/>
                <a:tab pos="3941763" algn="l"/>
              </a:tabLst>
            </a:pPr>
            <a:r>
              <a:rPr lang="en-US" altLang="he-IL" b="1" dirty="0"/>
              <a:t>Prediction:	</a:t>
            </a:r>
            <a:r>
              <a:rPr lang="en-US" altLang="he-IL" b="1" dirty="0">
                <a:solidFill>
                  <a:schemeClr val="hlink"/>
                </a:solidFill>
              </a:rPr>
              <a:t>T  </a:t>
            </a:r>
            <a:r>
              <a:rPr lang="en-US" altLang="he-IL" b="1" dirty="0" err="1">
                <a:solidFill>
                  <a:schemeClr val="hlink"/>
                </a:solidFill>
              </a:rPr>
              <a:t>nT</a:t>
            </a:r>
            <a:r>
              <a:rPr lang="en-US" altLang="he-IL" b="1" dirty="0">
                <a:solidFill>
                  <a:schemeClr val="hlink"/>
                </a:solidFill>
              </a:rPr>
              <a:t>	T  </a:t>
            </a:r>
            <a:r>
              <a:rPr lang="en-US" altLang="he-IL" b="1" dirty="0" err="1">
                <a:solidFill>
                  <a:schemeClr val="hlink"/>
                </a:solidFill>
              </a:rPr>
              <a:t>nT</a:t>
            </a:r>
            <a:r>
              <a:rPr lang="en-US" altLang="he-IL" b="1" dirty="0">
                <a:solidFill>
                  <a:schemeClr val="hlink"/>
                </a:solidFill>
              </a:rPr>
              <a:t>	T   </a:t>
            </a:r>
            <a:r>
              <a:rPr lang="en-US" altLang="he-IL" b="1" dirty="0" err="1">
                <a:solidFill>
                  <a:schemeClr val="hlink"/>
                </a:solidFill>
              </a:rPr>
              <a:t>nT</a:t>
            </a:r>
            <a:r>
              <a:rPr lang="en-US" altLang="he-IL" b="1" dirty="0">
                <a:solidFill>
                  <a:schemeClr val="tx2"/>
                </a:solidFill>
              </a:rPr>
              <a:t>	</a:t>
            </a:r>
          </a:p>
          <a:p>
            <a:pPr lvl="1" defTabSz="1047750">
              <a:tabLst>
                <a:tab pos="1938338" algn="l"/>
                <a:tab pos="2343150" algn="l"/>
                <a:tab pos="2747963" algn="l"/>
                <a:tab pos="3141663" algn="l"/>
                <a:tab pos="3546475" algn="l"/>
                <a:tab pos="3941763" algn="l"/>
              </a:tabLst>
            </a:pPr>
            <a:endParaRPr lang="en-US" altLang="he-IL" dirty="0"/>
          </a:p>
          <a:p>
            <a:pPr defTabSz="1047750">
              <a:tabLst>
                <a:tab pos="1938338" algn="l"/>
                <a:tab pos="2343150" algn="l"/>
                <a:tab pos="2747963" algn="l"/>
                <a:tab pos="3141663" algn="l"/>
                <a:tab pos="3546475" algn="l"/>
                <a:tab pos="3941763" algn="l"/>
              </a:tabLst>
            </a:pPr>
            <a:r>
              <a:rPr lang="en-US" altLang="he-IL" dirty="0"/>
              <a:t>Br3 prediction</a:t>
            </a:r>
          </a:p>
          <a:p>
            <a:pPr lvl="1" defTabSz="1047750">
              <a:lnSpc>
                <a:spcPct val="95000"/>
              </a:lnSpc>
              <a:spcBef>
                <a:spcPct val="25000"/>
              </a:spcBef>
              <a:tabLst>
                <a:tab pos="1938338" algn="l"/>
                <a:tab pos="2343150" algn="l"/>
                <a:tab pos="2747963" algn="l"/>
                <a:tab pos="3141663" algn="l"/>
                <a:tab pos="3546475" algn="l"/>
                <a:tab pos="3941763" algn="l"/>
              </a:tabLst>
            </a:pPr>
            <a:r>
              <a:rPr lang="en-US" altLang="he-IL" b="1" dirty="0"/>
              <a:t>Pattern:			1	1 	1 	1   1 </a:t>
            </a:r>
            <a:r>
              <a:rPr lang="en-US" altLang="he-IL" b="1" baseline="-25000" dirty="0"/>
              <a:t>  </a:t>
            </a:r>
            <a:r>
              <a:rPr lang="en-US" altLang="he-IL" b="1" dirty="0"/>
              <a:t> 0</a:t>
            </a:r>
          </a:p>
          <a:p>
            <a:pPr lvl="1" defTabSz="1047750">
              <a:lnSpc>
                <a:spcPct val="95000"/>
              </a:lnSpc>
              <a:spcBef>
                <a:spcPct val="25000"/>
              </a:spcBef>
              <a:tabLst>
                <a:tab pos="1938338" algn="l"/>
                <a:tab pos="2343150" algn="l"/>
                <a:tab pos="2747963" algn="l"/>
                <a:tab pos="3141663" algn="l"/>
                <a:tab pos="3546475" algn="l"/>
                <a:tab pos="3941763" algn="l"/>
              </a:tabLst>
            </a:pPr>
            <a:r>
              <a:rPr lang="en-US" altLang="he-IL" b="1" dirty="0"/>
              <a:t>counter:		2 	3 	3 	3	3   3	</a:t>
            </a:r>
          </a:p>
          <a:p>
            <a:pPr lvl="1" defTabSz="1047750">
              <a:lnSpc>
                <a:spcPct val="95000"/>
              </a:lnSpc>
              <a:spcBef>
                <a:spcPct val="25000"/>
              </a:spcBef>
              <a:tabLst>
                <a:tab pos="1938338" algn="l"/>
                <a:tab pos="2343150" algn="l"/>
                <a:tab pos="2747963" algn="l"/>
                <a:tab pos="3141663" algn="l"/>
                <a:tab pos="3546475" algn="l"/>
                <a:tab pos="3941763" algn="l"/>
              </a:tabLst>
            </a:pPr>
            <a:r>
              <a:rPr lang="en-US" altLang="he-IL" b="1" dirty="0"/>
              <a:t>Prediction:	T 	T	T 	T	T   </a:t>
            </a:r>
            <a:r>
              <a:rPr lang="en-US" altLang="he-IL" b="1" dirty="0" err="1">
                <a:solidFill>
                  <a:schemeClr val="hlink"/>
                </a:solidFill>
              </a:rPr>
              <a:t>T</a:t>
            </a:r>
            <a:endParaRPr lang="en-US" altLang="he-IL" dirty="0"/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5840413" y="1368425"/>
            <a:ext cx="2449512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150000"/>
              </a:lnSpc>
              <a:spcBef>
                <a:spcPct val="30000"/>
              </a:spcBef>
            </a:pPr>
            <a:r>
              <a:rPr lang="en-US" altLang="he-IL" sz="1800"/>
              <a:t>Code:</a:t>
            </a: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à"/>
            </a:pPr>
            <a:r>
              <a:rPr lang="en-US" altLang="he-IL" sz="1800"/>
              <a:t>Loop:   ….</a:t>
            </a: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à"/>
            </a:pPr>
            <a:r>
              <a:rPr lang="en-US" altLang="he-IL" sz="1800"/>
              <a:t>br1:  if (n/2) {</a:t>
            </a: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à"/>
            </a:pPr>
            <a:r>
              <a:rPr lang="en-US" altLang="he-IL" sz="1800"/>
              <a:t>    /*odd*/  …….   }</a:t>
            </a: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à"/>
            </a:pPr>
            <a:r>
              <a:rPr lang="en-US" altLang="he-IL" sz="1800"/>
              <a:t>br2:  if ((n+1)/2) {</a:t>
            </a: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à"/>
            </a:pPr>
            <a:r>
              <a:rPr lang="en-US" altLang="he-IL" sz="1800"/>
              <a:t>    /*even*/ …….  }</a:t>
            </a: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à"/>
            </a:pPr>
            <a:r>
              <a:rPr lang="en-US" altLang="he-IL" sz="1800"/>
              <a:t>n--</a:t>
            </a: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à"/>
            </a:pPr>
            <a:r>
              <a:rPr lang="en-US" altLang="he-IL" sz="1800"/>
              <a:t>br3: JNZ n, Loop</a:t>
            </a:r>
          </a:p>
        </p:txBody>
      </p:sp>
      <p:sp>
        <p:nvSpPr>
          <p:cNvPr id="11269" name="Rectangle 8"/>
          <p:cNvSpPr>
            <a:spLocks noChangeArrowheads="1"/>
          </p:cNvSpPr>
          <p:nvPr/>
        </p:nvSpPr>
        <p:spPr bwMode="auto">
          <a:xfrm>
            <a:off x="5738813" y="1370013"/>
            <a:ext cx="2566987" cy="4265612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grpSp>
        <p:nvGrpSpPr>
          <p:cNvPr id="11270" name="Group 13"/>
          <p:cNvGrpSpPr>
            <a:grpSpLocks/>
          </p:cNvGrpSpPr>
          <p:nvPr/>
        </p:nvGrpSpPr>
        <p:grpSpPr bwMode="auto">
          <a:xfrm>
            <a:off x="2971800" y="1593850"/>
            <a:ext cx="398463" cy="539750"/>
            <a:chOff x="1872" y="1004"/>
            <a:chExt cx="251" cy="340"/>
          </a:xfrm>
        </p:grpSpPr>
        <p:sp>
          <p:nvSpPr>
            <p:cNvPr id="11333" name="Line 10"/>
            <p:cNvSpPr>
              <a:spLocks noChangeShapeType="1"/>
            </p:cNvSpPr>
            <p:nvPr/>
          </p:nvSpPr>
          <p:spPr bwMode="auto">
            <a:xfrm>
              <a:off x="1872" y="124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334" name="Line 11"/>
            <p:cNvSpPr>
              <a:spLocks noChangeShapeType="1"/>
            </p:cNvSpPr>
            <p:nvPr/>
          </p:nvSpPr>
          <p:spPr bwMode="auto">
            <a:xfrm flipV="1">
              <a:off x="1905" y="1005"/>
              <a:ext cx="183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335" name="Line 12"/>
            <p:cNvSpPr>
              <a:spLocks noChangeShapeType="1"/>
            </p:cNvSpPr>
            <p:nvPr/>
          </p:nvSpPr>
          <p:spPr bwMode="auto">
            <a:xfrm>
              <a:off x="2123" y="1004"/>
              <a:ext cx="0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271" name="Group 14"/>
          <p:cNvGrpSpPr>
            <a:grpSpLocks/>
          </p:cNvGrpSpPr>
          <p:nvPr/>
        </p:nvGrpSpPr>
        <p:grpSpPr bwMode="auto">
          <a:xfrm>
            <a:off x="2971800" y="3505200"/>
            <a:ext cx="398463" cy="481013"/>
            <a:chOff x="1872" y="1004"/>
            <a:chExt cx="251" cy="340"/>
          </a:xfrm>
        </p:grpSpPr>
        <p:sp>
          <p:nvSpPr>
            <p:cNvPr id="11330" name="Line 15"/>
            <p:cNvSpPr>
              <a:spLocks noChangeShapeType="1"/>
            </p:cNvSpPr>
            <p:nvPr/>
          </p:nvSpPr>
          <p:spPr bwMode="auto">
            <a:xfrm>
              <a:off x="1872" y="124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331" name="Line 16"/>
            <p:cNvSpPr>
              <a:spLocks noChangeShapeType="1"/>
            </p:cNvSpPr>
            <p:nvPr/>
          </p:nvSpPr>
          <p:spPr bwMode="auto">
            <a:xfrm flipV="1">
              <a:off x="1905" y="1005"/>
              <a:ext cx="183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332" name="Line 17"/>
            <p:cNvSpPr>
              <a:spLocks noChangeShapeType="1"/>
            </p:cNvSpPr>
            <p:nvPr/>
          </p:nvSpPr>
          <p:spPr bwMode="auto">
            <a:xfrm>
              <a:off x="2123" y="1004"/>
              <a:ext cx="0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272" name="Group 18"/>
          <p:cNvGrpSpPr>
            <a:grpSpLocks/>
          </p:cNvGrpSpPr>
          <p:nvPr/>
        </p:nvGrpSpPr>
        <p:grpSpPr bwMode="auto">
          <a:xfrm>
            <a:off x="3367088" y="3505200"/>
            <a:ext cx="398462" cy="481013"/>
            <a:chOff x="1872" y="1004"/>
            <a:chExt cx="251" cy="340"/>
          </a:xfrm>
        </p:grpSpPr>
        <p:sp>
          <p:nvSpPr>
            <p:cNvPr id="11327" name="Line 19"/>
            <p:cNvSpPr>
              <a:spLocks noChangeShapeType="1"/>
            </p:cNvSpPr>
            <p:nvPr/>
          </p:nvSpPr>
          <p:spPr bwMode="auto">
            <a:xfrm>
              <a:off x="1872" y="124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328" name="Line 20"/>
            <p:cNvSpPr>
              <a:spLocks noChangeShapeType="1"/>
            </p:cNvSpPr>
            <p:nvPr/>
          </p:nvSpPr>
          <p:spPr bwMode="auto">
            <a:xfrm flipV="1">
              <a:off x="1905" y="1005"/>
              <a:ext cx="183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329" name="Line 21"/>
            <p:cNvSpPr>
              <a:spLocks noChangeShapeType="1"/>
            </p:cNvSpPr>
            <p:nvPr/>
          </p:nvSpPr>
          <p:spPr bwMode="auto">
            <a:xfrm>
              <a:off x="2123" y="1004"/>
              <a:ext cx="0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273" name="Group 22"/>
          <p:cNvGrpSpPr>
            <a:grpSpLocks/>
          </p:cNvGrpSpPr>
          <p:nvPr/>
        </p:nvGrpSpPr>
        <p:grpSpPr bwMode="auto">
          <a:xfrm>
            <a:off x="3762375" y="3505200"/>
            <a:ext cx="398463" cy="481013"/>
            <a:chOff x="1872" y="1004"/>
            <a:chExt cx="251" cy="340"/>
          </a:xfrm>
        </p:grpSpPr>
        <p:sp>
          <p:nvSpPr>
            <p:cNvPr id="11324" name="Line 23"/>
            <p:cNvSpPr>
              <a:spLocks noChangeShapeType="1"/>
            </p:cNvSpPr>
            <p:nvPr/>
          </p:nvSpPr>
          <p:spPr bwMode="auto">
            <a:xfrm>
              <a:off x="1872" y="124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325" name="Line 24"/>
            <p:cNvSpPr>
              <a:spLocks noChangeShapeType="1"/>
            </p:cNvSpPr>
            <p:nvPr/>
          </p:nvSpPr>
          <p:spPr bwMode="auto">
            <a:xfrm flipV="1">
              <a:off x="1905" y="1005"/>
              <a:ext cx="183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326" name="Line 25"/>
            <p:cNvSpPr>
              <a:spLocks noChangeShapeType="1"/>
            </p:cNvSpPr>
            <p:nvPr/>
          </p:nvSpPr>
          <p:spPr bwMode="auto">
            <a:xfrm>
              <a:off x="2123" y="1004"/>
              <a:ext cx="0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274" name="Group 26"/>
          <p:cNvGrpSpPr>
            <a:grpSpLocks/>
          </p:cNvGrpSpPr>
          <p:nvPr/>
        </p:nvGrpSpPr>
        <p:grpSpPr bwMode="auto">
          <a:xfrm>
            <a:off x="4157663" y="3505200"/>
            <a:ext cx="398462" cy="481013"/>
            <a:chOff x="1872" y="1004"/>
            <a:chExt cx="251" cy="340"/>
          </a:xfrm>
        </p:grpSpPr>
        <p:sp>
          <p:nvSpPr>
            <p:cNvPr id="11321" name="Line 27"/>
            <p:cNvSpPr>
              <a:spLocks noChangeShapeType="1"/>
            </p:cNvSpPr>
            <p:nvPr/>
          </p:nvSpPr>
          <p:spPr bwMode="auto">
            <a:xfrm>
              <a:off x="1872" y="124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322" name="Line 28"/>
            <p:cNvSpPr>
              <a:spLocks noChangeShapeType="1"/>
            </p:cNvSpPr>
            <p:nvPr/>
          </p:nvSpPr>
          <p:spPr bwMode="auto">
            <a:xfrm flipV="1">
              <a:off x="1905" y="1005"/>
              <a:ext cx="183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323" name="Line 29"/>
            <p:cNvSpPr>
              <a:spLocks noChangeShapeType="1"/>
            </p:cNvSpPr>
            <p:nvPr/>
          </p:nvSpPr>
          <p:spPr bwMode="auto">
            <a:xfrm>
              <a:off x="2123" y="1004"/>
              <a:ext cx="0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275" name="Group 30"/>
          <p:cNvGrpSpPr>
            <a:grpSpLocks/>
          </p:cNvGrpSpPr>
          <p:nvPr/>
        </p:nvGrpSpPr>
        <p:grpSpPr bwMode="auto">
          <a:xfrm>
            <a:off x="4552950" y="3505200"/>
            <a:ext cx="398463" cy="481013"/>
            <a:chOff x="1872" y="1004"/>
            <a:chExt cx="251" cy="340"/>
          </a:xfrm>
        </p:grpSpPr>
        <p:sp>
          <p:nvSpPr>
            <p:cNvPr id="11318" name="Line 31"/>
            <p:cNvSpPr>
              <a:spLocks noChangeShapeType="1"/>
            </p:cNvSpPr>
            <p:nvPr/>
          </p:nvSpPr>
          <p:spPr bwMode="auto">
            <a:xfrm>
              <a:off x="1872" y="124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319" name="Line 32"/>
            <p:cNvSpPr>
              <a:spLocks noChangeShapeType="1"/>
            </p:cNvSpPr>
            <p:nvPr/>
          </p:nvSpPr>
          <p:spPr bwMode="auto">
            <a:xfrm flipV="1">
              <a:off x="1905" y="1005"/>
              <a:ext cx="183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320" name="Line 33"/>
            <p:cNvSpPr>
              <a:spLocks noChangeShapeType="1"/>
            </p:cNvSpPr>
            <p:nvPr/>
          </p:nvSpPr>
          <p:spPr bwMode="auto">
            <a:xfrm>
              <a:off x="2123" y="1004"/>
              <a:ext cx="0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11276" name="Line 35"/>
          <p:cNvSpPr>
            <a:spLocks noChangeShapeType="1"/>
          </p:cNvSpPr>
          <p:nvPr/>
        </p:nvSpPr>
        <p:spPr bwMode="auto">
          <a:xfrm>
            <a:off x="4948238" y="3849688"/>
            <a:ext cx="0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277" name="Line 36"/>
          <p:cNvSpPr>
            <a:spLocks noChangeShapeType="1"/>
          </p:cNvSpPr>
          <p:nvPr/>
        </p:nvSpPr>
        <p:spPr bwMode="auto">
          <a:xfrm flipV="1">
            <a:off x="5000625" y="3506788"/>
            <a:ext cx="290513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grpSp>
        <p:nvGrpSpPr>
          <p:cNvPr id="11278" name="Group 38"/>
          <p:cNvGrpSpPr>
            <a:grpSpLocks/>
          </p:cNvGrpSpPr>
          <p:nvPr/>
        </p:nvGrpSpPr>
        <p:grpSpPr bwMode="auto">
          <a:xfrm>
            <a:off x="2971800" y="5334000"/>
            <a:ext cx="398463" cy="481013"/>
            <a:chOff x="1872" y="1004"/>
            <a:chExt cx="251" cy="340"/>
          </a:xfrm>
        </p:grpSpPr>
        <p:sp>
          <p:nvSpPr>
            <p:cNvPr id="11315" name="Line 39"/>
            <p:cNvSpPr>
              <a:spLocks noChangeShapeType="1"/>
            </p:cNvSpPr>
            <p:nvPr/>
          </p:nvSpPr>
          <p:spPr bwMode="auto">
            <a:xfrm>
              <a:off x="1872" y="124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316" name="Line 40"/>
            <p:cNvSpPr>
              <a:spLocks noChangeShapeType="1"/>
            </p:cNvSpPr>
            <p:nvPr/>
          </p:nvSpPr>
          <p:spPr bwMode="auto">
            <a:xfrm flipV="1">
              <a:off x="1905" y="1005"/>
              <a:ext cx="183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317" name="Line 41"/>
            <p:cNvSpPr>
              <a:spLocks noChangeShapeType="1"/>
            </p:cNvSpPr>
            <p:nvPr/>
          </p:nvSpPr>
          <p:spPr bwMode="auto">
            <a:xfrm>
              <a:off x="2123" y="1004"/>
              <a:ext cx="0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279" name="Group 42"/>
          <p:cNvGrpSpPr>
            <a:grpSpLocks/>
          </p:cNvGrpSpPr>
          <p:nvPr/>
        </p:nvGrpSpPr>
        <p:grpSpPr bwMode="auto">
          <a:xfrm>
            <a:off x="3384550" y="5334000"/>
            <a:ext cx="398463" cy="481013"/>
            <a:chOff x="1872" y="1004"/>
            <a:chExt cx="251" cy="340"/>
          </a:xfrm>
        </p:grpSpPr>
        <p:sp>
          <p:nvSpPr>
            <p:cNvPr id="11312" name="Line 43"/>
            <p:cNvSpPr>
              <a:spLocks noChangeShapeType="1"/>
            </p:cNvSpPr>
            <p:nvPr/>
          </p:nvSpPr>
          <p:spPr bwMode="auto">
            <a:xfrm>
              <a:off x="1872" y="124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313" name="Line 44"/>
            <p:cNvSpPr>
              <a:spLocks noChangeShapeType="1"/>
            </p:cNvSpPr>
            <p:nvPr/>
          </p:nvSpPr>
          <p:spPr bwMode="auto">
            <a:xfrm flipV="1">
              <a:off x="1905" y="1005"/>
              <a:ext cx="183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314" name="Line 45"/>
            <p:cNvSpPr>
              <a:spLocks noChangeShapeType="1"/>
            </p:cNvSpPr>
            <p:nvPr/>
          </p:nvSpPr>
          <p:spPr bwMode="auto">
            <a:xfrm>
              <a:off x="2123" y="1004"/>
              <a:ext cx="0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280" name="Group 46"/>
          <p:cNvGrpSpPr>
            <a:grpSpLocks/>
          </p:cNvGrpSpPr>
          <p:nvPr/>
        </p:nvGrpSpPr>
        <p:grpSpPr bwMode="auto">
          <a:xfrm>
            <a:off x="3781425" y="5334000"/>
            <a:ext cx="398463" cy="481013"/>
            <a:chOff x="1872" y="1004"/>
            <a:chExt cx="251" cy="340"/>
          </a:xfrm>
        </p:grpSpPr>
        <p:sp>
          <p:nvSpPr>
            <p:cNvPr id="11309" name="Line 47"/>
            <p:cNvSpPr>
              <a:spLocks noChangeShapeType="1"/>
            </p:cNvSpPr>
            <p:nvPr/>
          </p:nvSpPr>
          <p:spPr bwMode="auto">
            <a:xfrm>
              <a:off x="1872" y="124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310" name="Line 48"/>
            <p:cNvSpPr>
              <a:spLocks noChangeShapeType="1"/>
            </p:cNvSpPr>
            <p:nvPr/>
          </p:nvSpPr>
          <p:spPr bwMode="auto">
            <a:xfrm flipV="1">
              <a:off x="1905" y="1005"/>
              <a:ext cx="183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311" name="Line 49"/>
            <p:cNvSpPr>
              <a:spLocks noChangeShapeType="1"/>
            </p:cNvSpPr>
            <p:nvPr/>
          </p:nvSpPr>
          <p:spPr bwMode="auto">
            <a:xfrm>
              <a:off x="2123" y="1004"/>
              <a:ext cx="0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281" name="Group 50"/>
          <p:cNvGrpSpPr>
            <a:grpSpLocks/>
          </p:cNvGrpSpPr>
          <p:nvPr/>
        </p:nvGrpSpPr>
        <p:grpSpPr bwMode="auto">
          <a:xfrm>
            <a:off x="4178300" y="5334000"/>
            <a:ext cx="398463" cy="481013"/>
            <a:chOff x="1872" y="1004"/>
            <a:chExt cx="251" cy="340"/>
          </a:xfrm>
        </p:grpSpPr>
        <p:sp>
          <p:nvSpPr>
            <p:cNvPr id="11306" name="Line 51"/>
            <p:cNvSpPr>
              <a:spLocks noChangeShapeType="1"/>
            </p:cNvSpPr>
            <p:nvPr/>
          </p:nvSpPr>
          <p:spPr bwMode="auto">
            <a:xfrm>
              <a:off x="1872" y="124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307" name="Line 52"/>
            <p:cNvSpPr>
              <a:spLocks noChangeShapeType="1"/>
            </p:cNvSpPr>
            <p:nvPr/>
          </p:nvSpPr>
          <p:spPr bwMode="auto">
            <a:xfrm flipV="1">
              <a:off x="1905" y="1005"/>
              <a:ext cx="183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308" name="Line 53"/>
            <p:cNvSpPr>
              <a:spLocks noChangeShapeType="1"/>
            </p:cNvSpPr>
            <p:nvPr/>
          </p:nvSpPr>
          <p:spPr bwMode="auto">
            <a:xfrm>
              <a:off x="2123" y="1004"/>
              <a:ext cx="0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282" name="Group 54"/>
          <p:cNvGrpSpPr>
            <a:grpSpLocks/>
          </p:cNvGrpSpPr>
          <p:nvPr/>
        </p:nvGrpSpPr>
        <p:grpSpPr bwMode="auto">
          <a:xfrm>
            <a:off x="4575175" y="5334000"/>
            <a:ext cx="398463" cy="481013"/>
            <a:chOff x="1872" y="1004"/>
            <a:chExt cx="251" cy="340"/>
          </a:xfrm>
        </p:grpSpPr>
        <p:sp>
          <p:nvSpPr>
            <p:cNvPr id="11303" name="Line 55"/>
            <p:cNvSpPr>
              <a:spLocks noChangeShapeType="1"/>
            </p:cNvSpPr>
            <p:nvPr/>
          </p:nvSpPr>
          <p:spPr bwMode="auto">
            <a:xfrm>
              <a:off x="1872" y="124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304" name="Line 56"/>
            <p:cNvSpPr>
              <a:spLocks noChangeShapeType="1"/>
            </p:cNvSpPr>
            <p:nvPr/>
          </p:nvSpPr>
          <p:spPr bwMode="auto">
            <a:xfrm flipV="1">
              <a:off x="1905" y="1005"/>
              <a:ext cx="183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305" name="Line 57"/>
            <p:cNvSpPr>
              <a:spLocks noChangeShapeType="1"/>
            </p:cNvSpPr>
            <p:nvPr/>
          </p:nvSpPr>
          <p:spPr bwMode="auto">
            <a:xfrm>
              <a:off x="2123" y="1004"/>
              <a:ext cx="0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11283" name="Line 59"/>
          <p:cNvSpPr>
            <a:spLocks noChangeShapeType="1"/>
          </p:cNvSpPr>
          <p:nvPr/>
        </p:nvSpPr>
        <p:spPr bwMode="auto">
          <a:xfrm>
            <a:off x="4972050" y="5678488"/>
            <a:ext cx="0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284" name="Line 60"/>
          <p:cNvSpPr>
            <a:spLocks noChangeShapeType="1"/>
          </p:cNvSpPr>
          <p:nvPr/>
        </p:nvSpPr>
        <p:spPr bwMode="auto">
          <a:xfrm flipV="1">
            <a:off x="5024438" y="5335588"/>
            <a:ext cx="290512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grpSp>
        <p:nvGrpSpPr>
          <p:cNvPr id="11285" name="Group 62"/>
          <p:cNvGrpSpPr>
            <a:grpSpLocks/>
          </p:cNvGrpSpPr>
          <p:nvPr/>
        </p:nvGrpSpPr>
        <p:grpSpPr bwMode="auto">
          <a:xfrm>
            <a:off x="3352800" y="1600200"/>
            <a:ext cx="398463" cy="539750"/>
            <a:chOff x="1872" y="1004"/>
            <a:chExt cx="251" cy="340"/>
          </a:xfrm>
        </p:grpSpPr>
        <p:sp>
          <p:nvSpPr>
            <p:cNvPr id="11300" name="Line 63"/>
            <p:cNvSpPr>
              <a:spLocks noChangeShapeType="1"/>
            </p:cNvSpPr>
            <p:nvPr/>
          </p:nvSpPr>
          <p:spPr bwMode="auto">
            <a:xfrm>
              <a:off x="1872" y="124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301" name="Line 64"/>
            <p:cNvSpPr>
              <a:spLocks noChangeShapeType="1"/>
            </p:cNvSpPr>
            <p:nvPr/>
          </p:nvSpPr>
          <p:spPr bwMode="auto">
            <a:xfrm flipV="1">
              <a:off x="1905" y="1005"/>
              <a:ext cx="183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302" name="Line 65"/>
            <p:cNvSpPr>
              <a:spLocks noChangeShapeType="1"/>
            </p:cNvSpPr>
            <p:nvPr/>
          </p:nvSpPr>
          <p:spPr bwMode="auto">
            <a:xfrm>
              <a:off x="2123" y="1004"/>
              <a:ext cx="0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286" name="Group 66"/>
          <p:cNvGrpSpPr>
            <a:grpSpLocks/>
          </p:cNvGrpSpPr>
          <p:nvPr/>
        </p:nvGrpSpPr>
        <p:grpSpPr bwMode="auto">
          <a:xfrm>
            <a:off x="3757613" y="1598613"/>
            <a:ext cx="398462" cy="539750"/>
            <a:chOff x="1872" y="1004"/>
            <a:chExt cx="251" cy="340"/>
          </a:xfrm>
        </p:grpSpPr>
        <p:sp>
          <p:nvSpPr>
            <p:cNvPr id="11297" name="Line 67"/>
            <p:cNvSpPr>
              <a:spLocks noChangeShapeType="1"/>
            </p:cNvSpPr>
            <p:nvPr/>
          </p:nvSpPr>
          <p:spPr bwMode="auto">
            <a:xfrm>
              <a:off x="1872" y="124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298" name="Line 68"/>
            <p:cNvSpPr>
              <a:spLocks noChangeShapeType="1"/>
            </p:cNvSpPr>
            <p:nvPr/>
          </p:nvSpPr>
          <p:spPr bwMode="auto">
            <a:xfrm flipV="1">
              <a:off x="1905" y="1005"/>
              <a:ext cx="183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299" name="Line 69"/>
            <p:cNvSpPr>
              <a:spLocks noChangeShapeType="1"/>
            </p:cNvSpPr>
            <p:nvPr/>
          </p:nvSpPr>
          <p:spPr bwMode="auto">
            <a:xfrm>
              <a:off x="2123" y="1004"/>
              <a:ext cx="0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287" name="Group 70"/>
          <p:cNvGrpSpPr>
            <a:grpSpLocks/>
          </p:cNvGrpSpPr>
          <p:nvPr/>
        </p:nvGrpSpPr>
        <p:grpSpPr bwMode="auto">
          <a:xfrm>
            <a:off x="4162425" y="1597025"/>
            <a:ext cx="398463" cy="539750"/>
            <a:chOff x="1872" y="1004"/>
            <a:chExt cx="251" cy="340"/>
          </a:xfrm>
        </p:grpSpPr>
        <p:sp>
          <p:nvSpPr>
            <p:cNvPr id="11294" name="Line 71"/>
            <p:cNvSpPr>
              <a:spLocks noChangeShapeType="1"/>
            </p:cNvSpPr>
            <p:nvPr/>
          </p:nvSpPr>
          <p:spPr bwMode="auto">
            <a:xfrm>
              <a:off x="1872" y="124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295" name="Line 72"/>
            <p:cNvSpPr>
              <a:spLocks noChangeShapeType="1"/>
            </p:cNvSpPr>
            <p:nvPr/>
          </p:nvSpPr>
          <p:spPr bwMode="auto">
            <a:xfrm flipV="1">
              <a:off x="1905" y="1005"/>
              <a:ext cx="183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296" name="Line 73"/>
            <p:cNvSpPr>
              <a:spLocks noChangeShapeType="1"/>
            </p:cNvSpPr>
            <p:nvPr/>
          </p:nvSpPr>
          <p:spPr bwMode="auto">
            <a:xfrm>
              <a:off x="2123" y="1004"/>
              <a:ext cx="0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288" name="Group 74"/>
          <p:cNvGrpSpPr>
            <a:grpSpLocks/>
          </p:cNvGrpSpPr>
          <p:nvPr/>
        </p:nvGrpSpPr>
        <p:grpSpPr bwMode="auto">
          <a:xfrm>
            <a:off x="4567238" y="1595438"/>
            <a:ext cx="398462" cy="539750"/>
            <a:chOff x="1872" y="1004"/>
            <a:chExt cx="251" cy="340"/>
          </a:xfrm>
        </p:grpSpPr>
        <p:sp>
          <p:nvSpPr>
            <p:cNvPr id="11291" name="Line 75"/>
            <p:cNvSpPr>
              <a:spLocks noChangeShapeType="1"/>
            </p:cNvSpPr>
            <p:nvPr/>
          </p:nvSpPr>
          <p:spPr bwMode="auto">
            <a:xfrm>
              <a:off x="1872" y="124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292" name="Line 76"/>
            <p:cNvSpPr>
              <a:spLocks noChangeShapeType="1"/>
            </p:cNvSpPr>
            <p:nvPr/>
          </p:nvSpPr>
          <p:spPr bwMode="auto">
            <a:xfrm flipV="1">
              <a:off x="1905" y="1005"/>
              <a:ext cx="183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293" name="Line 77"/>
            <p:cNvSpPr>
              <a:spLocks noChangeShapeType="1"/>
            </p:cNvSpPr>
            <p:nvPr/>
          </p:nvSpPr>
          <p:spPr bwMode="auto">
            <a:xfrm>
              <a:off x="2123" y="1004"/>
              <a:ext cx="0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11289" name="Line 79"/>
          <p:cNvSpPr>
            <a:spLocks noChangeShapeType="1"/>
          </p:cNvSpPr>
          <p:nvPr/>
        </p:nvSpPr>
        <p:spPr bwMode="auto">
          <a:xfrm>
            <a:off x="4972050" y="1981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290" name="Line 80"/>
          <p:cNvSpPr>
            <a:spLocks noChangeShapeType="1"/>
          </p:cNvSpPr>
          <p:nvPr/>
        </p:nvSpPr>
        <p:spPr bwMode="auto">
          <a:xfrm flipV="1">
            <a:off x="5024438" y="1595438"/>
            <a:ext cx="290512" cy="52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2-level predictors</a:t>
            </a:r>
            <a:endParaRPr lang="he-IL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More advanced branch predictors work in 2 levels</a:t>
            </a:r>
          </a:p>
          <a:p>
            <a:endParaRPr lang="en-US"/>
          </a:p>
          <a:p>
            <a:r>
              <a:rPr lang="en-US"/>
              <a:t>There are local predictors</a:t>
            </a:r>
          </a:p>
          <a:p>
            <a:pPr lvl="1"/>
            <a:r>
              <a:rPr lang="en-US"/>
              <a:t>A branch </a:t>
            </a:r>
            <a:r>
              <a:rPr lang="en-US" i="1"/>
              <a:t>B</a:t>
            </a:r>
            <a:r>
              <a:rPr lang="en-US"/>
              <a:t> can be predicted based on past behavior of </a:t>
            </a:r>
            <a:r>
              <a:rPr lang="en-US" i="1"/>
              <a:t>B</a:t>
            </a:r>
          </a:p>
          <a:p>
            <a:endParaRPr lang="en-US"/>
          </a:p>
          <a:p>
            <a:r>
              <a:rPr lang="en-US"/>
              <a:t>And global predictors</a:t>
            </a:r>
          </a:p>
          <a:p>
            <a:pPr lvl="1"/>
            <a:r>
              <a:rPr lang="en-US" i="1"/>
              <a:t>B</a:t>
            </a:r>
            <a:r>
              <a:rPr lang="en-US"/>
              <a:t> is mostly affected by nearby branches </a:t>
            </a:r>
            <a:endParaRPr lang="he-IL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3773488" y="4595813"/>
            <a:ext cx="1219200" cy="277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stealth" w="med" len="lg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he-IL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04150" cy="685800"/>
          </a:xfrm>
        </p:spPr>
        <p:txBody>
          <a:bodyPr/>
          <a:lstStyle/>
          <a:p>
            <a:r>
              <a:rPr lang="en-US" altLang="he-IL"/>
              <a:t>Local Predictor</a:t>
            </a:r>
            <a:endParaRPr 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/>
              <a:t>Save the </a:t>
            </a:r>
            <a:r>
              <a:rPr lang="en-US" altLang="he-IL" dirty="0">
                <a:solidFill>
                  <a:srgbClr val="006600"/>
                </a:solidFill>
              </a:rPr>
              <a:t>history </a:t>
            </a:r>
            <a:r>
              <a:rPr lang="en-US" altLang="he-IL" dirty="0"/>
              <a:t>of</a:t>
            </a:r>
            <a:r>
              <a:rPr lang="en-US" altLang="he-IL" dirty="0">
                <a:solidFill>
                  <a:srgbClr val="006600"/>
                </a:solidFill>
              </a:rPr>
              <a:t> </a:t>
            </a:r>
            <a:r>
              <a:rPr lang="en-US" altLang="he-IL" dirty="0"/>
              <a:t>each branch in a </a:t>
            </a:r>
            <a:r>
              <a:rPr lang="en-US" altLang="he-IL" dirty="0">
                <a:solidFill>
                  <a:srgbClr val="CC0000"/>
                </a:solidFill>
              </a:rPr>
              <a:t>Branch History Register</a:t>
            </a:r>
            <a:r>
              <a:rPr lang="en-US" altLang="he-IL" dirty="0"/>
              <a:t> (</a:t>
            </a:r>
            <a:r>
              <a:rPr lang="en-US" altLang="he-IL" i="1" dirty="0">
                <a:solidFill>
                  <a:srgbClr val="CC0000"/>
                </a:solidFill>
              </a:rPr>
              <a:t>BHR</a:t>
            </a:r>
            <a:r>
              <a:rPr lang="en-US" altLang="he-IL" dirty="0"/>
              <a:t>): </a:t>
            </a:r>
          </a:p>
          <a:p>
            <a:pPr lvl="1"/>
            <a:r>
              <a:rPr lang="en-US" altLang="he-IL" dirty="0"/>
              <a:t>Shift-register updated by branch outcome (new bit in =&gt; oldest bit out)</a:t>
            </a:r>
          </a:p>
          <a:p>
            <a:pPr lvl="1"/>
            <a:r>
              <a:rPr lang="en-US" altLang="he-IL" dirty="0"/>
              <a:t>Saves the last </a:t>
            </a:r>
            <a:r>
              <a:rPr lang="en-US" altLang="he-IL" i="1" dirty="0"/>
              <a:t>n</a:t>
            </a:r>
            <a:r>
              <a:rPr lang="en-US" altLang="he-IL" dirty="0"/>
              <a:t> outcomes of the branch</a:t>
            </a:r>
          </a:p>
          <a:p>
            <a:pPr lvl="1"/>
            <a:r>
              <a:rPr lang="en-US" altLang="he-IL" dirty="0"/>
              <a:t>Used as a pointer to an array of bits specifying </a:t>
            </a:r>
            <a:br>
              <a:rPr lang="en-US" altLang="he-IL" dirty="0"/>
            </a:br>
            <a:r>
              <a:rPr lang="en-US" altLang="he-IL" dirty="0"/>
              <a:t>direction per history</a:t>
            </a:r>
          </a:p>
          <a:p>
            <a:r>
              <a:rPr lang="en-US" dirty="0"/>
              <a:t>Example: assume </a:t>
            </a:r>
            <a:r>
              <a:rPr lang="en-US" i="1" dirty="0"/>
              <a:t>n</a:t>
            </a:r>
            <a:r>
              <a:rPr lang="en-US" dirty="0"/>
              <a:t>=6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Assume the pattern </a:t>
            </a:r>
            <a:r>
              <a:rPr lang="en-US" altLang="he-IL" b="1" dirty="0">
                <a:solidFill>
                  <a:srgbClr val="006600"/>
                </a:solidFill>
              </a:rPr>
              <a:t>000100010001 . . .</a:t>
            </a:r>
          </a:p>
          <a:p>
            <a:pPr lvl="1">
              <a:lnSpc>
                <a:spcPct val="80000"/>
              </a:lnSpc>
            </a:pPr>
            <a:r>
              <a:rPr lang="en-US" altLang="he-IL" dirty="0"/>
              <a:t>At the steady-state,  the following patterns </a:t>
            </a:r>
            <a:br>
              <a:rPr lang="en-US" altLang="he-IL" dirty="0"/>
            </a:br>
            <a:r>
              <a:rPr lang="en-US" altLang="he-IL" dirty="0"/>
              <a:t>are repeated in the BHR: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he-IL" b="0" dirty="0">
                <a:solidFill>
                  <a:srgbClr val="006600"/>
                </a:solidFill>
              </a:rPr>
              <a:t>			</a:t>
            </a:r>
            <a:r>
              <a:rPr lang="en-US" altLang="he-IL" sz="1800" b="0" dirty="0">
                <a:solidFill>
                  <a:srgbClr val="006600"/>
                </a:solidFill>
              </a:rPr>
              <a:t>000100010001 . . .	</a:t>
            </a:r>
            <a:r>
              <a:rPr lang="en-US" altLang="he-IL" sz="1800" b="0" dirty="0"/>
              <a:t>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he-IL" sz="1800" b="0" dirty="0"/>
              <a:t>					</a:t>
            </a:r>
            <a:r>
              <a:rPr lang="en-US" altLang="he-IL" sz="1800" b="0" dirty="0">
                <a:solidFill>
                  <a:srgbClr val="006600"/>
                </a:solidFill>
              </a:rPr>
              <a:t>000100</a:t>
            </a:r>
            <a:endParaRPr lang="en-US" altLang="he-IL" sz="1800" b="0" dirty="0"/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he-IL" sz="1800" b="0" dirty="0"/>
              <a:t>					</a:t>
            </a:r>
            <a:r>
              <a:rPr lang="en-US" altLang="he-IL" sz="1800" b="0" dirty="0">
                <a:solidFill>
                  <a:srgbClr val="006600"/>
                </a:solidFill>
              </a:rPr>
              <a:t>00100</a:t>
            </a:r>
            <a:r>
              <a:rPr lang="en-US" altLang="he-IL" sz="1800" b="0" dirty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he-IL" sz="1800" b="0" dirty="0"/>
              <a:t>					</a:t>
            </a:r>
            <a:r>
              <a:rPr lang="en-US" altLang="he-IL" sz="1800" b="0" dirty="0">
                <a:solidFill>
                  <a:srgbClr val="006600"/>
                </a:solidFill>
              </a:rPr>
              <a:t>0100</a:t>
            </a:r>
            <a:r>
              <a:rPr lang="en-US" altLang="he-IL" sz="1800" b="0" dirty="0">
                <a:solidFill>
                  <a:srgbClr val="FF0000"/>
                </a:solidFill>
              </a:rPr>
              <a:t>0</a:t>
            </a:r>
            <a:r>
              <a:rPr lang="en-US" altLang="he-IL" sz="1800" i="1" dirty="0">
                <a:solidFill>
                  <a:srgbClr val="FF0000"/>
                </a:solidFill>
              </a:rPr>
              <a:t>1</a:t>
            </a:r>
            <a:r>
              <a:rPr lang="en-US" altLang="he-IL" sz="1800" b="0" dirty="0"/>
              <a:t>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he-IL" sz="1800" b="0" dirty="0"/>
              <a:t>					</a:t>
            </a:r>
            <a:r>
              <a:rPr lang="en-US" altLang="he-IL" sz="1800" b="0" dirty="0">
                <a:solidFill>
                  <a:srgbClr val="006600"/>
                </a:solidFill>
              </a:rPr>
              <a:t>100</a:t>
            </a:r>
            <a:r>
              <a:rPr lang="en-US" altLang="he-IL" sz="1800" b="0" dirty="0">
                <a:solidFill>
                  <a:srgbClr val="FF0000"/>
                </a:solidFill>
              </a:rPr>
              <a:t>010</a:t>
            </a:r>
          </a:p>
          <a:p>
            <a:pPr>
              <a:lnSpc>
                <a:spcPct val="150000"/>
              </a:lnSpc>
            </a:pPr>
            <a:r>
              <a:rPr lang="en-US" altLang="he-IL" dirty="0"/>
              <a:t>Following </a:t>
            </a:r>
            <a:r>
              <a:rPr lang="en-US" altLang="he-IL" dirty="0">
                <a:solidFill>
                  <a:srgbClr val="006600"/>
                </a:solidFill>
              </a:rPr>
              <a:t>000100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rgbClr val="006600"/>
                </a:solidFill>
              </a:rPr>
              <a:t>010001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rgbClr val="006600"/>
                </a:solidFill>
              </a:rPr>
              <a:t>100010</a:t>
            </a:r>
            <a:r>
              <a:rPr lang="en-US" altLang="he-IL" dirty="0"/>
              <a:t> the jump is not taken</a:t>
            </a:r>
          </a:p>
          <a:p>
            <a:r>
              <a:rPr lang="en-US" altLang="he-IL" dirty="0"/>
              <a:t>Following </a:t>
            </a:r>
            <a:r>
              <a:rPr lang="en-US" altLang="he-IL" dirty="0">
                <a:solidFill>
                  <a:srgbClr val="006600"/>
                </a:solidFill>
              </a:rPr>
              <a:t>001000</a:t>
            </a:r>
            <a:r>
              <a:rPr lang="en-US" altLang="he-IL" dirty="0"/>
              <a:t> the jump is taken</a:t>
            </a:r>
            <a:endParaRPr lang="en-US" dirty="0"/>
          </a:p>
        </p:txBody>
      </p:sp>
      <p:grpSp>
        <p:nvGrpSpPr>
          <p:cNvPr id="13317" name="Group 28"/>
          <p:cNvGrpSpPr>
            <a:grpSpLocks/>
          </p:cNvGrpSpPr>
          <p:nvPr/>
        </p:nvGrpSpPr>
        <p:grpSpPr bwMode="auto">
          <a:xfrm>
            <a:off x="2144713" y="4287838"/>
            <a:ext cx="1155700" cy="1028700"/>
            <a:chOff x="1536" y="2472"/>
            <a:chExt cx="728" cy="648"/>
          </a:xfrm>
        </p:grpSpPr>
        <p:grpSp>
          <p:nvGrpSpPr>
            <p:cNvPr id="13372" name="Group 5"/>
            <p:cNvGrpSpPr>
              <a:grpSpLocks/>
            </p:cNvGrpSpPr>
            <p:nvPr/>
          </p:nvGrpSpPr>
          <p:grpSpPr bwMode="auto">
            <a:xfrm>
              <a:off x="1536" y="2496"/>
              <a:ext cx="472" cy="48"/>
              <a:chOff x="1584" y="2976"/>
              <a:chExt cx="528" cy="48"/>
            </a:xfrm>
          </p:grpSpPr>
          <p:sp>
            <p:nvSpPr>
              <p:cNvPr id="13391" name="Line 6"/>
              <p:cNvSpPr>
                <a:spLocks noChangeShapeType="1"/>
              </p:cNvSpPr>
              <p:nvPr/>
            </p:nvSpPr>
            <p:spPr bwMode="auto">
              <a:xfrm>
                <a:off x="1584" y="3024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2" name="Line 7"/>
              <p:cNvSpPr>
                <a:spLocks noChangeShapeType="1"/>
              </p:cNvSpPr>
              <p:nvPr/>
            </p:nvSpPr>
            <p:spPr bwMode="auto">
              <a:xfrm flipV="1">
                <a:off x="1584" y="2976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3" name="Line 8"/>
              <p:cNvSpPr>
                <a:spLocks noChangeShapeType="1"/>
              </p:cNvSpPr>
              <p:nvPr/>
            </p:nvSpPr>
            <p:spPr bwMode="auto">
              <a:xfrm flipV="1">
                <a:off x="2112" y="2976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73" name="Group 9"/>
            <p:cNvGrpSpPr>
              <a:grpSpLocks/>
            </p:cNvGrpSpPr>
            <p:nvPr/>
          </p:nvGrpSpPr>
          <p:grpSpPr bwMode="auto">
            <a:xfrm>
              <a:off x="1622" y="2688"/>
              <a:ext cx="472" cy="48"/>
              <a:chOff x="1584" y="2976"/>
              <a:chExt cx="528" cy="48"/>
            </a:xfrm>
          </p:grpSpPr>
          <p:sp>
            <p:nvSpPr>
              <p:cNvPr id="13388" name="Line 10"/>
              <p:cNvSpPr>
                <a:spLocks noChangeShapeType="1"/>
              </p:cNvSpPr>
              <p:nvPr/>
            </p:nvSpPr>
            <p:spPr bwMode="auto">
              <a:xfrm>
                <a:off x="1584" y="3024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9" name="Line 11"/>
              <p:cNvSpPr>
                <a:spLocks noChangeShapeType="1"/>
              </p:cNvSpPr>
              <p:nvPr/>
            </p:nvSpPr>
            <p:spPr bwMode="auto">
              <a:xfrm flipV="1">
                <a:off x="1584" y="2976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0" name="Line 12"/>
              <p:cNvSpPr>
                <a:spLocks noChangeShapeType="1"/>
              </p:cNvSpPr>
              <p:nvPr/>
            </p:nvSpPr>
            <p:spPr bwMode="auto">
              <a:xfrm flipV="1">
                <a:off x="2112" y="2976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74" name="Group 13"/>
            <p:cNvGrpSpPr>
              <a:grpSpLocks/>
            </p:cNvGrpSpPr>
            <p:nvPr/>
          </p:nvGrpSpPr>
          <p:grpSpPr bwMode="auto">
            <a:xfrm>
              <a:off x="1704" y="2896"/>
              <a:ext cx="472" cy="48"/>
              <a:chOff x="1584" y="2976"/>
              <a:chExt cx="528" cy="48"/>
            </a:xfrm>
          </p:grpSpPr>
          <p:sp>
            <p:nvSpPr>
              <p:cNvPr id="13385" name="Line 14"/>
              <p:cNvSpPr>
                <a:spLocks noChangeShapeType="1"/>
              </p:cNvSpPr>
              <p:nvPr/>
            </p:nvSpPr>
            <p:spPr bwMode="auto">
              <a:xfrm>
                <a:off x="1584" y="3024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6" name="Line 15"/>
              <p:cNvSpPr>
                <a:spLocks noChangeShapeType="1"/>
              </p:cNvSpPr>
              <p:nvPr/>
            </p:nvSpPr>
            <p:spPr bwMode="auto">
              <a:xfrm flipV="1">
                <a:off x="1584" y="2976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7" name="Line 16"/>
              <p:cNvSpPr>
                <a:spLocks noChangeShapeType="1"/>
              </p:cNvSpPr>
              <p:nvPr/>
            </p:nvSpPr>
            <p:spPr bwMode="auto">
              <a:xfrm flipV="1">
                <a:off x="2112" y="2976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75" name="Group 17"/>
            <p:cNvGrpSpPr>
              <a:grpSpLocks/>
            </p:cNvGrpSpPr>
            <p:nvPr/>
          </p:nvGrpSpPr>
          <p:grpSpPr bwMode="auto">
            <a:xfrm>
              <a:off x="1792" y="3072"/>
              <a:ext cx="472" cy="48"/>
              <a:chOff x="1584" y="2976"/>
              <a:chExt cx="528" cy="48"/>
            </a:xfrm>
          </p:grpSpPr>
          <p:sp>
            <p:nvSpPr>
              <p:cNvPr id="13382" name="Line 18"/>
              <p:cNvSpPr>
                <a:spLocks noChangeShapeType="1"/>
              </p:cNvSpPr>
              <p:nvPr/>
            </p:nvSpPr>
            <p:spPr bwMode="auto">
              <a:xfrm>
                <a:off x="1584" y="3024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3" name="Line 19"/>
              <p:cNvSpPr>
                <a:spLocks noChangeShapeType="1"/>
              </p:cNvSpPr>
              <p:nvPr/>
            </p:nvSpPr>
            <p:spPr bwMode="auto">
              <a:xfrm flipV="1">
                <a:off x="1584" y="2976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4" name="Line 20"/>
              <p:cNvSpPr>
                <a:spLocks noChangeShapeType="1"/>
              </p:cNvSpPr>
              <p:nvPr/>
            </p:nvSpPr>
            <p:spPr bwMode="auto">
              <a:xfrm flipV="1">
                <a:off x="2112" y="2976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76" name="Line 22"/>
            <p:cNvSpPr>
              <a:spLocks noChangeShapeType="1"/>
            </p:cNvSpPr>
            <p:nvPr/>
          </p:nvSpPr>
          <p:spPr bwMode="auto">
            <a:xfrm flipV="1">
              <a:off x="2088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7" name="Line 23"/>
            <p:cNvSpPr>
              <a:spLocks noChangeShapeType="1"/>
            </p:cNvSpPr>
            <p:nvPr/>
          </p:nvSpPr>
          <p:spPr bwMode="auto">
            <a:xfrm flipV="1">
              <a:off x="1616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8" name="Line 24"/>
            <p:cNvSpPr>
              <a:spLocks noChangeShapeType="1"/>
            </p:cNvSpPr>
            <p:nvPr/>
          </p:nvSpPr>
          <p:spPr bwMode="auto">
            <a:xfrm flipV="1">
              <a:off x="2177" y="2472"/>
              <a:ext cx="0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9" name="Line 25"/>
            <p:cNvSpPr>
              <a:spLocks noChangeShapeType="1"/>
            </p:cNvSpPr>
            <p:nvPr/>
          </p:nvSpPr>
          <p:spPr bwMode="auto">
            <a:xfrm flipV="1">
              <a:off x="1704" y="2472"/>
              <a:ext cx="0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0" name="Line 26"/>
            <p:cNvSpPr>
              <a:spLocks noChangeShapeType="1"/>
            </p:cNvSpPr>
            <p:nvPr/>
          </p:nvSpPr>
          <p:spPr bwMode="auto">
            <a:xfrm flipV="1">
              <a:off x="2264" y="249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1" name="Line 27"/>
            <p:cNvSpPr>
              <a:spLocks noChangeShapeType="1"/>
            </p:cNvSpPr>
            <p:nvPr/>
          </p:nvSpPr>
          <p:spPr bwMode="auto">
            <a:xfrm flipV="1">
              <a:off x="1784" y="249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18" name="Group 29"/>
          <p:cNvGrpSpPr>
            <a:grpSpLocks/>
          </p:cNvGrpSpPr>
          <p:nvPr/>
        </p:nvGrpSpPr>
        <p:grpSpPr bwMode="auto">
          <a:xfrm>
            <a:off x="6553200" y="1905000"/>
            <a:ext cx="2116138" cy="3233738"/>
            <a:chOff x="816" y="768"/>
            <a:chExt cx="1193" cy="1795"/>
          </a:xfrm>
        </p:grpSpPr>
        <p:sp>
          <p:nvSpPr>
            <p:cNvPr id="13323" name="Line 30"/>
            <p:cNvSpPr>
              <a:spLocks noChangeShapeType="1"/>
            </p:cNvSpPr>
            <p:nvPr/>
          </p:nvSpPr>
          <p:spPr bwMode="auto">
            <a:xfrm flipH="1">
              <a:off x="1392" y="1584"/>
              <a:ext cx="240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24" name="Group 31"/>
            <p:cNvGrpSpPr>
              <a:grpSpLocks/>
            </p:cNvGrpSpPr>
            <p:nvPr/>
          </p:nvGrpSpPr>
          <p:grpSpPr bwMode="auto">
            <a:xfrm>
              <a:off x="816" y="1392"/>
              <a:ext cx="576" cy="278"/>
              <a:chOff x="816" y="1402"/>
              <a:chExt cx="576" cy="278"/>
            </a:xfrm>
          </p:grpSpPr>
          <p:sp>
            <p:nvSpPr>
              <p:cNvPr id="13364" name="Rectangle 32"/>
              <p:cNvSpPr>
                <a:spLocks noChangeArrowheads="1"/>
              </p:cNvSpPr>
              <p:nvPr/>
            </p:nvSpPr>
            <p:spPr bwMode="auto">
              <a:xfrm>
                <a:off x="816" y="1536"/>
                <a:ext cx="576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365" name="Rectangle 33"/>
              <p:cNvSpPr>
                <a:spLocks noChangeArrowheads="1"/>
              </p:cNvSpPr>
              <p:nvPr/>
            </p:nvSpPr>
            <p:spPr bwMode="auto">
              <a:xfrm>
                <a:off x="960" y="1402"/>
                <a:ext cx="280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he-IL" sz="1800">
                    <a:solidFill>
                      <a:srgbClr val="FF00FF"/>
                    </a:solidFill>
                  </a:rPr>
                  <a:t>BHR</a:t>
                </a:r>
              </a:p>
            </p:txBody>
          </p:sp>
          <p:sp>
            <p:nvSpPr>
              <p:cNvPr id="13366" name="Line 34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7" name="Line 35"/>
              <p:cNvSpPr>
                <a:spLocks noChangeShapeType="1"/>
              </p:cNvSpPr>
              <p:nvPr/>
            </p:nvSpPr>
            <p:spPr bwMode="auto">
              <a:xfrm>
                <a:off x="1008" y="153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8" name="Line 36"/>
              <p:cNvSpPr>
                <a:spLocks noChangeShapeType="1"/>
              </p:cNvSpPr>
              <p:nvPr/>
            </p:nvSpPr>
            <p:spPr bwMode="auto">
              <a:xfrm>
                <a:off x="1104" y="153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9" name="Line 37"/>
              <p:cNvSpPr>
                <a:spLocks noChangeShapeType="1"/>
              </p:cNvSpPr>
              <p:nvPr/>
            </p:nvSpPr>
            <p:spPr bwMode="auto">
              <a:xfrm>
                <a:off x="1200" y="153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0" name="Line 38"/>
              <p:cNvSpPr>
                <a:spLocks noChangeShapeType="1"/>
              </p:cNvSpPr>
              <p:nvPr/>
            </p:nvSpPr>
            <p:spPr bwMode="auto">
              <a:xfrm>
                <a:off x="1296" y="153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1" name="Line 39"/>
              <p:cNvSpPr>
                <a:spLocks noChangeShapeType="1"/>
              </p:cNvSpPr>
              <p:nvPr/>
            </p:nvSpPr>
            <p:spPr bwMode="auto">
              <a:xfrm>
                <a:off x="1392" y="153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25" name="Group 40"/>
            <p:cNvGrpSpPr>
              <a:grpSpLocks/>
            </p:cNvGrpSpPr>
            <p:nvPr/>
          </p:nvGrpSpPr>
          <p:grpSpPr bwMode="auto">
            <a:xfrm>
              <a:off x="1632" y="816"/>
              <a:ext cx="96" cy="1680"/>
              <a:chOff x="1632" y="816"/>
              <a:chExt cx="96" cy="1680"/>
            </a:xfrm>
          </p:grpSpPr>
          <p:sp>
            <p:nvSpPr>
              <p:cNvPr id="13329" name="Rectangle 41"/>
              <p:cNvSpPr>
                <a:spLocks noChangeArrowheads="1"/>
              </p:cNvSpPr>
              <p:nvPr/>
            </p:nvSpPr>
            <p:spPr bwMode="auto">
              <a:xfrm>
                <a:off x="1632" y="816"/>
                <a:ext cx="96" cy="168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3330" name="Line 42"/>
              <p:cNvSpPr>
                <a:spLocks noChangeShapeType="1"/>
              </p:cNvSpPr>
              <p:nvPr/>
            </p:nvSpPr>
            <p:spPr bwMode="auto">
              <a:xfrm>
                <a:off x="1632" y="864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1" name="Line 43"/>
              <p:cNvSpPr>
                <a:spLocks noChangeShapeType="1"/>
              </p:cNvSpPr>
              <p:nvPr/>
            </p:nvSpPr>
            <p:spPr bwMode="auto">
              <a:xfrm>
                <a:off x="1632" y="912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2" name="Line 44"/>
              <p:cNvSpPr>
                <a:spLocks noChangeShapeType="1"/>
              </p:cNvSpPr>
              <p:nvPr/>
            </p:nvSpPr>
            <p:spPr bwMode="auto">
              <a:xfrm>
                <a:off x="1632" y="960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3" name="Line 45"/>
              <p:cNvSpPr>
                <a:spLocks noChangeShapeType="1"/>
              </p:cNvSpPr>
              <p:nvPr/>
            </p:nvSpPr>
            <p:spPr bwMode="auto">
              <a:xfrm>
                <a:off x="1632" y="1008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4" name="Line 46"/>
              <p:cNvSpPr>
                <a:spLocks noChangeShapeType="1"/>
              </p:cNvSpPr>
              <p:nvPr/>
            </p:nvSpPr>
            <p:spPr bwMode="auto">
              <a:xfrm>
                <a:off x="1632" y="1056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5" name="Line 47"/>
              <p:cNvSpPr>
                <a:spLocks noChangeShapeType="1"/>
              </p:cNvSpPr>
              <p:nvPr/>
            </p:nvSpPr>
            <p:spPr bwMode="auto">
              <a:xfrm>
                <a:off x="1632" y="1104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6" name="Line 48"/>
              <p:cNvSpPr>
                <a:spLocks noChangeShapeType="1"/>
              </p:cNvSpPr>
              <p:nvPr/>
            </p:nvSpPr>
            <p:spPr bwMode="auto">
              <a:xfrm>
                <a:off x="1632" y="1152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7" name="Line 49"/>
              <p:cNvSpPr>
                <a:spLocks noChangeShapeType="1"/>
              </p:cNvSpPr>
              <p:nvPr/>
            </p:nvSpPr>
            <p:spPr bwMode="auto">
              <a:xfrm>
                <a:off x="1632" y="1200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8" name="Line 50"/>
              <p:cNvSpPr>
                <a:spLocks noChangeShapeType="1"/>
              </p:cNvSpPr>
              <p:nvPr/>
            </p:nvSpPr>
            <p:spPr bwMode="auto">
              <a:xfrm>
                <a:off x="1632" y="1248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9" name="Line 51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0" name="Line 52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1" name="Line 53"/>
              <p:cNvSpPr>
                <a:spLocks noChangeShapeType="1"/>
              </p:cNvSpPr>
              <p:nvPr/>
            </p:nvSpPr>
            <p:spPr bwMode="auto">
              <a:xfrm>
                <a:off x="1632" y="1392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2" name="Line 54"/>
              <p:cNvSpPr>
                <a:spLocks noChangeShapeType="1"/>
              </p:cNvSpPr>
              <p:nvPr/>
            </p:nvSpPr>
            <p:spPr bwMode="auto">
              <a:xfrm>
                <a:off x="1632" y="1440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3" name="Line 55"/>
              <p:cNvSpPr>
                <a:spLocks noChangeShapeType="1"/>
              </p:cNvSpPr>
              <p:nvPr/>
            </p:nvSpPr>
            <p:spPr bwMode="auto">
              <a:xfrm>
                <a:off x="1632" y="1488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4" name="Line 56"/>
              <p:cNvSpPr>
                <a:spLocks noChangeShapeType="1"/>
              </p:cNvSpPr>
              <p:nvPr/>
            </p:nvSpPr>
            <p:spPr bwMode="auto">
              <a:xfrm>
                <a:off x="1632" y="1536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5" name="Line 57"/>
              <p:cNvSpPr>
                <a:spLocks noChangeShapeType="1"/>
              </p:cNvSpPr>
              <p:nvPr/>
            </p:nvSpPr>
            <p:spPr bwMode="auto">
              <a:xfrm>
                <a:off x="1632" y="1584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6" name="Line 58"/>
              <p:cNvSpPr>
                <a:spLocks noChangeShapeType="1"/>
              </p:cNvSpPr>
              <p:nvPr/>
            </p:nvSpPr>
            <p:spPr bwMode="auto">
              <a:xfrm>
                <a:off x="1632" y="1632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7" name="Line 59"/>
              <p:cNvSpPr>
                <a:spLocks noChangeShapeType="1"/>
              </p:cNvSpPr>
              <p:nvPr/>
            </p:nvSpPr>
            <p:spPr bwMode="auto">
              <a:xfrm>
                <a:off x="1632" y="1680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8" name="Line 60"/>
              <p:cNvSpPr>
                <a:spLocks noChangeShapeType="1"/>
              </p:cNvSpPr>
              <p:nvPr/>
            </p:nvSpPr>
            <p:spPr bwMode="auto">
              <a:xfrm>
                <a:off x="1632" y="1728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9" name="Line 61"/>
              <p:cNvSpPr>
                <a:spLocks noChangeShapeType="1"/>
              </p:cNvSpPr>
              <p:nvPr/>
            </p:nvSpPr>
            <p:spPr bwMode="auto">
              <a:xfrm>
                <a:off x="1632" y="1776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0" name="Line 62"/>
              <p:cNvSpPr>
                <a:spLocks noChangeShapeType="1"/>
              </p:cNvSpPr>
              <p:nvPr/>
            </p:nvSpPr>
            <p:spPr bwMode="auto">
              <a:xfrm>
                <a:off x="1632" y="1824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1" name="Line 63"/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2" name="Line 64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3" name="Line 65"/>
              <p:cNvSpPr>
                <a:spLocks noChangeShapeType="1"/>
              </p:cNvSpPr>
              <p:nvPr/>
            </p:nvSpPr>
            <p:spPr bwMode="auto">
              <a:xfrm>
                <a:off x="1632" y="1968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4" name="Line 66"/>
              <p:cNvSpPr>
                <a:spLocks noChangeShapeType="1"/>
              </p:cNvSpPr>
              <p:nvPr/>
            </p:nvSpPr>
            <p:spPr bwMode="auto">
              <a:xfrm>
                <a:off x="1632" y="2016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5" name="Line 67"/>
              <p:cNvSpPr>
                <a:spLocks noChangeShapeType="1"/>
              </p:cNvSpPr>
              <p:nvPr/>
            </p:nvSpPr>
            <p:spPr bwMode="auto">
              <a:xfrm>
                <a:off x="1632" y="2064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6" name="Line 68"/>
              <p:cNvSpPr>
                <a:spLocks noChangeShapeType="1"/>
              </p:cNvSpPr>
              <p:nvPr/>
            </p:nvSpPr>
            <p:spPr bwMode="auto">
              <a:xfrm>
                <a:off x="1632" y="2112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7" name="Line 69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8" name="Line 70"/>
              <p:cNvSpPr>
                <a:spLocks noChangeShapeType="1"/>
              </p:cNvSpPr>
              <p:nvPr/>
            </p:nvSpPr>
            <p:spPr bwMode="auto">
              <a:xfrm>
                <a:off x="1632" y="2208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9" name="Line 71"/>
              <p:cNvSpPr>
                <a:spLocks noChangeShapeType="1"/>
              </p:cNvSpPr>
              <p:nvPr/>
            </p:nvSpPr>
            <p:spPr bwMode="auto">
              <a:xfrm>
                <a:off x="1632" y="2256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0" name="Line 72"/>
              <p:cNvSpPr>
                <a:spLocks noChangeShapeType="1"/>
              </p:cNvSpPr>
              <p:nvPr/>
            </p:nvSpPr>
            <p:spPr bwMode="auto">
              <a:xfrm>
                <a:off x="1632" y="2304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1" name="Line 73"/>
              <p:cNvSpPr>
                <a:spLocks noChangeShapeType="1"/>
              </p:cNvSpPr>
              <p:nvPr/>
            </p:nvSpPr>
            <p:spPr bwMode="auto">
              <a:xfrm>
                <a:off x="1632" y="2352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2" name="Line 74"/>
              <p:cNvSpPr>
                <a:spLocks noChangeShapeType="1"/>
              </p:cNvSpPr>
              <p:nvPr/>
            </p:nvSpPr>
            <p:spPr bwMode="auto">
              <a:xfrm>
                <a:off x="1632" y="2400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3" name="Line 75"/>
              <p:cNvSpPr>
                <a:spLocks noChangeShapeType="1"/>
              </p:cNvSpPr>
              <p:nvPr/>
            </p:nvSpPr>
            <p:spPr bwMode="auto">
              <a:xfrm>
                <a:off x="1632" y="2448"/>
                <a:ext cx="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26" name="Text Box 76"/>
            <p:cNvSpPr txBox="1">
              <a:spLocks noChangeArrowheads="1"/>
            </p:cNvSpPr>
            <p:nvPr/>
          </p:nvSpPr>
          <p:spPr bwMode="auto">
            <a:xfrm>
              <a:off x="1761" y="768"/>
              <a:ext cx="72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800" b="0"/>
                <a:t>0</a:t>
              </a:r>
            </a:p>
          </p:txBody>
        </p:sp>
        <p:sp>
          <p:nvSpPr>
            <p:cNvPr id="13327" name="Text Box 77"/>
            <p:cNvSpPr txBox="1">
              <a:spLocks noChangeArrowheads="1"/>
            </p:cNvSpPr>
            <p:nvPr/>
          </p:nvSpPr>
          <p:spPr bwMode="auto">
            <a:xfrm>
              <a:off x="1776" y="2410"/>
              <a:ext cx="23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800" b="0"/>
                <a:t>2</a:t>
              </a:r>
              <a:r>
                <a:rPr lang="en-US" sz="1800" b="0" i="1" baseline="30000"/>
                <a:t>n</a:t>
              </a:r>
              <a:r>
                <a:rPr lang="en-US" sz="1800" b="0"/>
                <a:t>-1</a:t>
              </a:r>
            </a:p>
          </p:txBody>
        </p:sp>
        <p:sp>
          <p:nvSpPr>
            <p:cNvPr id="13328" name="Text Box 78"/>
            <p:cNvSpPr txBox="1">
              <a:spLocks noChangeArrowheads="1"/>
            </p:cNvSpPr>
            <p:nvPr/>
          </p:nvSpPr>
          <p:spPr bwMode="auto">
            <a:xfrm>
              <a:off x="1008" y="1729"/>
              <a:ext cx="71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800" b="0" i="1"/>
                <a:t>n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Local Predictor (2</a:t>
            </a:r>
            <a:r>
              <a:rPr lang="en-US" altLang="he-IL" baseline="30000"/>
              <a:t>nd</a:t>
            </a:r>
            <a:r>
              <a:rPr lang="en-US" altLang="he-IL"/>
              <a:t> level)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264525" cy="5638800"/>
          </a:xfrm>
        </p:spPr>
        <p:txBody>
          <a:bodyPr/>
          <a:lstStyle/>
          <a:p>
            <a:r>
              <a:rPr lang="en-US" dirty="0"/>
              <a:t>Like before, there could be glitches from the pattern</a:t>
            </a:r>
          </a:p>
          <a:p>
            <a:pPr lvl="1"/>
            <a:r>
              <a:rPr lang="en-US" dirty="0"/>
              <a:t>Use 2-bit saturating counters instead of 1 bit to record outcome:</a:t>
            </a:r>
          </a:p>
          <a:p>
            <a:endParaRPr lang="en-US" altLang="he-IL" dirty="0"/>
          </a:p>
          <a:p>
            <a:endParaRPr lang="en-US" altLang="he-IL" dirty="0"/>
          </a:p>
          <a:p>
            <a:endParaRPr lang="en-US" altLang="he-IL" dirty="0"/>
          </a:p>
          <a:p>
            <a:endParaRPr lang="en-US" altLang="he-IL" dirty="0"/>
          </a:p>
          <a:p>
            <a:endParaRPr lang="en-US" altLang="he-IL" dirty="0"/>
          </a:p>
          <a:p>
            <a:endParaRPr lang="en-US" altLang="he-IL" dirty="0"/>
          </a:p>
          <a:p>
            <a:endParaRPr lang="en-US" altLang="he-IL" dirty="0"/>
          </a:p>
          <a:p>
            <a:endParaRPr lang="en-US" altLang="he-IL" dirty="0"/>
          </a:p>
          <a:p>
            <a:endParaRPr lang="en-US" altLang="he-IL" dirty="0"/>
          </a:p>
          <a:p>
            <a:r>
              <a:rPr lang="en-US" altLang="he-IL" dirty="0"/>
              <a:t>Too long </a:t>
            </a:r>
            <a:r>
              <a:rPr lang="en-US" altLang="he-IL" i="1" dirty="0"/>
              <a:t>BHR</a:t>
            </a:r>
            <a:r>
              <a:rPr lang="en-US" altLang="he-IL" dirty="0"/>
              <a:t>s are not good:</a:t>
            </a:r>
          </a:p>
          <a:p>
            <a:pPr lvl="1"/>
            <a:r>
              <a:rPr lang="en-US" altLang="he-IL" dirty="0"/>
              <a:t>Distant past history may no longer be relevant</a:t>
            </a:r>
          </a:p>
          <a:p>
            <a:pPr lvl="1"/>
            <a:r>
              <a:rPr lang="en-US" altLang="he-IL" dirty="0"/>
              <a:t>Warm-up is longer</a:t>
            </a:r>
          </a:p>
          <a:p>
            <a:pPr lvl="1"/>
            <a:r>
              <a:rPr lang="en-US" dirty="0"/>
              <a:t>Counter array becomes too big (2^n)</a:t>
            </a:r>
          </a:p>
        </p:txBody>
      </p:sp>
      <p:grpSp>
        <p:nvGrpSpPr>
          <p:cNvPr id="14340" name="Group 25"/>
          <p:cNvGrpSpPr>
            <a:grpSpLocks/>
          </p:cNvGrpSpPr>
          <p:nvPr/>
        </p:nvGrpSpPr>
        <p:grpSpPr bwMode="auto">
          <a:xfrm>
            <a:off x="1295400" y="1600200"/>
            <a:ext cx="6761163" cy="3157538"/>
            <a:chOff x="816" y="1371"/>
            <a:chExt cx="4259" cy="1989"/>
          </a:xfrm>
        </p:grpSpPr>
        <p:sp>
          <p:nvSpPr>
            <p:cNvPr id="14341" name="Freeform 5"/>
            <p:cNvSpPr>
              <a:spLocks/>
            </p:cNvSpPr>
            <p:nvPr/>
          </p:nvSpPr>
          <p:spPr bwMode="auto">
            <a:xfrm>
              <a:off x="1840" y="2117"/>
              <a:ext cx="283" cy="451"/>
            </a:xfrm>
            <a:custGeom>
              <a:avLst/>
              <a:gdLst>
                <a:gd name="T0" fmla="*/ 0 w 283"/>
                <a:gd name="T1" fmla="*/ 0 h 451"/>
                <a:gd name="T2" fmla="*/ 20 w 283"/>
                <a:gd name="T3" fmla="*/ 5 h 451"/>
                <a:gd name="T4" fmla="*/ 36 w 283"/>
                <a:gd name="T5" fmla="*/ 16 h 451"/>
                <a:gd name="T6" fmla="*/ 52 w 283"/>
                <a:gd name="T7" fmla="*/ 32 h 451"/>
                <a:gd name="T8" fmla="*/ 62 w 283"/>
                <a:gd name="T9" fmla="*/ 48 h 451"/>
                <a:gd name="T10" fmla="*/ 78 w 283"/>
                <a:gd name="T11" fmla="*/ 58 h 451"/>
                <a:gd name="T12" fmla="*/ 94 w 283"/>
                <a:gd name="T13" fmla="*/ 75 h 451"/>
                <a:gd name="T14" fmla="*/ 109 w 283"/>
                <a:gd name="T15" fmla="*/ 91 h 451"/>
                <a:gd name="T16" fmla="*/ 120 w 283"/>
                <a:gd name="T17" fmla="*/ 107 h 451"/>
                <a:gd name="T18" fmla="*/ 125 w 283"/>
                <a:gd name="T19" fmla="*/ 123 h 451"/>
                <a:gd name="T20" fmla="*/ 135 w 283"/>
                <a:gd name="T21" fmla="*/ 139 h 451"/>
                <a:gd name="T22" fmla="*/ 146 w 283"/>
                <a:gd name="T23" fmla="*/ 155 h 451"/>
                <a:gd name="T24" fmla="*/ 156 w 283"/>
                <a:gd name="T25" fmla="*/ 171 h 451"/>
                <a:gd name="T26" fmla="*/ 167 w 283"/>
                <a:gd name="T27" fmla="*/ 192 h 451"/>
                <a:gd name="T28" fmla="*/ 172 w 283"/>
                <a:gd name="T29" fmla="*/ 208 h 451"/>
                <a:gd name="T30" fmla="*/ 177 w 283"/>
                <a:gd name="T31" fmla="*/ 225 h 451"/>
                <a:gd name="T32" fmla="*/ 182 w 283"/>
                <a:gd name="T33" fmla="*/ 241 h 451"/>
                <a:gd name="T34" fmla="*/ 188 w 283"/>
                <a:gd name="T35" fmla="*/ 257 h 451"/>
                <a:gd name="T36" fmla="*/ 193 w 283"/>
                <a:gd name="T37" fmla="*/ 273 h 451"/>
                <a:gd name="T38" fmla="*/ 198 w 283"/>
                <a:gd name="T39" fmla="*/ 289 h 451"/>
                <a:gd name="T40" fmla="*/ 203 w 283"/>
                <a:gd name="T41" fmla="*/ 310 h 451"/>
                <a:gd name="T42" fmla="*/ 208 w 283"/>
                <a:gd name="T43" fmla="*/ 326 h 451"/>
                <a:gd name="T44" fmla="*/ 214 w 283"/>
                <a:gd name="T45" fmla="*/ 342 h 451"/>
                <a:gd name="T46" fmla="*/ 224 w 283"/>
                <a:gd name="T47" fmla="*/ 358 h 451"/>
                <a:gd name="T48" fmla="*/ 229 w 283"/>
                <a:gd name="T49" fmla="*/ 375 h 451"/>
                <a:gd name="T50" fmla="*/ 240 w 283"/>
                <a:gd name="T51" fmla="*/ 391 h 451"/>
                <a:gd name="T52" fmla="*/ 245 w 283"/>
                <a:gd name="T53" fmla="*/ 407 h 451"/>
                <a:gd name="T54" fmla="*/ 255 w 283"/>
                <a:gd name="T55" fmla="*/ 423 h 451"/>
                <a:gd name="T56" fmla="*/ 266 w 283"/>
                <a:gd name="T57" fmla="*/ 439 h 451"/>
                <a:gd name="T58" fmla="*/ 282 w 283"/>
                <a:gd name="T59" fmla="*/ 450 h 451"/>
                <a:gd name="T60" fmla="*/ 276 w 283"/>
                <a:gd name="T61" fmla="*/ 450 h 45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83"/>
                <a:gd name="T94" fmla="*/ 0 h 451"/>
                <a:gd name="T95" fmla="*/ 283 w 283"/>
                <a:gd name="T96" fmla="*/ 451 h 45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83" h="451">
                  <a:moveTo>
                    <a:pt x="0" y="0"/>
                  </a:moveTo>
                  <a:lnTo>
                    <a:pt x="20" y="5"/>
                  </a:lnTo>
                  <a:lnTo>
                    <a:pt x="36" y="16"/>
                  </a:lnTo>
                  <a:lnTo>
                    <a:pt x="52" y="32"/>
                  </a:lnTo>
                  <a:lnTo>
                    <a:pt x="62" y="48"/>
                  </a:lnTo>
                  <a:lnTo>
                    <a:pt x="78" y="58"/>
                  </a:lnTo>
                  <a:lnTo>
                    <a:pt x="94" y="75"/>
                  </a:lnTo>
                  <a:lnTo>
                    <a:pt x="109" y="91"/>
                  </a:lnTo>
                  <a:lnTo>
                    <a:pt x="120" y="107"/>
                  </a:lnTo>
                  <a:lnTo>
                    <a:pt x="125" y="123"/>
                  </a:lnTo>
                  <a:lnTo>
                    <a:pt x="135" y="139"/>
                  </a:lnTo>
                  <a:lnTo>
                    <a:pt x="146" y="155"/>
                  </a:lnTo>
                  <a:lnTo>
                    <a:pt x="156" y="171"/>
                  </a:lnTo>
                  <a:lnTo>
                    <a:pt x="167" y="192"/>
                  </a:lnTo>
                  <a:lnTo>
                    <a:pt x="172" y="208"/>
                  </a:lnTo>
                  <a:lnTo>
                    <a:pt x="177" y="225"/>
                  </a:lnTo>
                  <a:lnTo>
                    <a:pt x="182" y="241"/>
                  </a:lnTo>
                  <a:lnTo>
                    <a:pt x="188" y="257"/>
                  </a:lnTo>
                  <a:lnTo>
                    <a:pt x="193" y="273"/>
                  </a:lnTo>
                  <a:lnTo>
                    <a:pt x="198" y="289"/>
                  </a:lnTo>
                  <a:lnTo>
                    <a:pt x="203" y="310"/>
                  </a:lnTo>
                  <a:lnTo>
                    <a:pt x="208" y="326"/>
                  </a:lnTo>
                  <a:lnTo>
                    <a:pt x="214" y="342"/>
                  </a:lnTo>
                  <a:lnTo>
                    <a:pt x="224" y="358"/>
                  </a:lnTo>
                  <a:lnTo>
                    <a:pt x="229" y="375"/>
                  </a:lnTo>
                  <a:lnTo>
                    <a:pt x="240" y="391"/>
                  </a:lnTo>
                  <a:lnTo>
                    <a:pt x="245" y="407"/>
                  </a:lnTo>
                  <a:lnTo>
                    <a:pt x="255" y="423"/>
                  </a:lnTo>
                  <a:lnTo>
                    <a:pt x="266" y="439"/>
                  </a:lnTo>
                  <a:lnTo>
                    <a:pt x="282" y="450"/>
                  </a:lnTo>
                  <a:lnTo>
                    <a:pt x="276" y="45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42" name="Group 23"/>
            <p:cNvGrpSpPr>
              <a:grpSpLocks/>
            </p:cNvGrpSpPr>
            <p:nvPr/>
          </p:nvGrpSpPr>
          <p:grpSpPr bwMode="auto">
            <a:xfrm>
              <a:off x="1842" y="2069"/>
              <a:ext cx="966" cy="170"/>
              <a:chOff x="1842" y="2069"/>
              <a:chExt cx="966" cy="170"/>
            </a:xfrm>
          </p:grpSpPr>
          <p:sp>
            <p:nvSpPr>
              <p:cNvPr id="14356" name="Arc 6"/>
              <p:cNvSpPr>
                <a:spLocks/>
              </p:cNvSpPr>
              <p:nvPr/>
            </p:nvSpPr>
            <p:spPr bwMode="auto">
              <a:xfrm>
                <a:off x="2290" y="2069"/>
                <a:ext cx="80" cy="71"/>
              </a:xfrm>
              <a:custGeom>
                <a:avLst/>
                <a:gdLst>
                  <a:gd name="T0" fmla="*/ 0 w 21600"/>
                  <a:gd name="T1" fmla="*/ 0 h 21433"/>
                  <a:gd name="T2" fmla="*/ 0 w 21600"/>
                  <a:gd name="T3" fmla="*/ 0 h 21433"/>
                  <a:gd name="T4" fmla="*/ 0 w 21600"/>
                  <a:gd name="T5" fmla="*/ 0 h 2143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433"/>
                  <a:gd name="T11" fmla="*/ 21600 w 21600"/>
                  <a:gd name="T12" fmla="*/ 21433 h 214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433" fill="none" extrusionOk="0">
                    <a:moveTo>
                      <a:pt x="2679" y="-1"/>
                    </a:moveTo>
                    <a:cubicBezTo>
                      <a:pt x="13488" y="1350"/>
                      <a:pt x="21600" y="10539"/>
                      <a:pt x="21600" y="21433"/>
                    </a:cubicBezTo>
                  </a:path>
                  <a:path w="21600" h="21433" stroke="0" extrusionOk="0">
                    <a:moveTo>
                      <a:pt x="2679" y="-1"/>
                    </a:moveTo>
                    <a:cubicBezTo>
                      <a:pt x="13488" y="1350"/>
                      <a:pt x="21600" y="10539"/>
                      <a:pt x="21600" y="21433"/>
                    </a:cubicBezTo>
                    <a:lnTo>
                      <a:pt x="0" y="21433"/>
                    </a:lnTo>
                    <a:lnTo>
                      <a:pt x="2679" y="-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7" name="Line 7"/>
              <p:cNvSpPr>
                <a:spLocks noChangeShapeType="1"/>
              </p:cNvSpPr>
              <p:nvPr/>
            </p:nvSpPr>
            <p:spPr bwMode="auto">
              <a:xfrm>
                <a:off x="1842" y="2069"/>
                <a:ext cx="4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8" name="Line 8"/>
              <p:cNvSpPr>
                <a:spLocks noChangeShapeType="1"/>
              </p:cNvSpPr>
              <p:nvPr/>
            </p:nvSpPr>
            <p:spPr bwMode="auto">
              <a:xfrm flipH="1">
                <a:off x="2464" y="2237"/>
                <a:ext cx="344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Arc 9"/>
              <p:cNvSpPr>
                <a:spLocks/>
              </p:cNvSpPr>
              <p:nvPr/>
            </p:nvSpPr>
            <p:spPr bwMode="auto">
              <a:xfrm rot="10800000">
                <a:off x="2370" y="2142"/>
                <a:ext cx="96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43" name="Rectangle 10"/>
            <p:cNvSpPr>
              <a:spLocks noChangeArrowheads="1"/>
            </p:cNvSpPr>
            <p:nvPr/>
          </p:nvSpPr>
          <p:spPr bwMode="auto">
            <a:xfrm>
              <a:off x="2082" y="2532"/>
              <a:ext cx="649" cy="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0080"/>
                  </a:solidFill>
                </a:rPr>
                <a:t>Update</a:t>
              </a:r>
            </a:p>
            <a:p>
              <a:r>
                <a:rPr lang="en-US" altLang="he-IL" sz="1600">
                  <a:solidFill>
                    <a:srgbClr val="000080"/>
                  </a:solidFill>
                </a:rPr>
                <a:t>History</a:t>
              </a:r>
            </a:p>
            <a:p>
              <a:r>
                <a:rPr lang="en-US" altLang="he-IL" sz="1600">
                  <a:solidFill>
                    <a:srgbClr val="000080"/>
                  </a:solidFill>
                </a:rPr>
                <a:t>with</a:t>
              </a:r>
            </a:p>
            <a:p>
              <a:r>
                <a:rPr lang="en-US" altLang="he-IL" sz="1600">
                  <a:solidFill>
                    <a:srgbClr val="000080"/>
                  </a:solidFill>
                </a:rPr>
                <a:t>branch</a:t>
              </a:r>
            </a:p>
            <a:p>
              <a:r>
                <a:rPr lang="en-US" altLang="he-IL" sz="1600">
                  <a:solidFill>
                    <a:srgbClr val="000080"/>
                  </a:solidFill>
                </a:rPr>
                <a:t>outcome</a:t>
              </a:r>
            </a:p>
          </p:txBody>
        </p:sp>
        <p:grpSp>
          <p:nvGrpSpPr>
            <p:cNvPr id="14344" name="Group 11"/>
            <p:cNvGrpSpPr>
              <a:grpSpLocks/>
            </p:cNvGrpSpPr>
            <p:nvPr/>
          </p:nvGrpSpPr>
          <p:grpSpPr bwMode="auto">
            <a:xfrm>
              <a:off x="2812" y="1645"/>
              <a:ext cx="208" cy="1696"/>
              <a:chOff x="2903" y="1250"/>
              <a:chExt cx="208" cy="1696"/>
            </a:xfrm>
          </p:grpSpPr>
          <p:sp>
            <p:nvSpPr>
              <p:cNvPr id="14353" name="Rectangle 12"/>
              <p:cNvSpPr>
                <a:spLocks noChangeArrowheads="1"/>
              </p:cNvSpPr>
              <p:nvPr/>
            </p:nvSpPr>
            <p:spPr bwMode="auto">
              <a:xfrm>
                <a:off x="2903" y="1250"/>
                <a:ext cx="208" cy="169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54" name="Line 13"/>
              <p:cNvSpPr>
                <a:spLocks noChangeShapeType="1"/>
              </p:cNvSpPr>
              <p:nvPr/>
            </p:nvSpPr>
            <p:spPr bwMode="auto">
              <a:xfrm>
                <a:off x="2911" y="1754"/>
                <a:ext cx="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5" name="Line 14"/>
              <p:cNvSpPr>
                <a:spLocks noChangeShapeType="1"/>
              </p:cNvSpPr>
              <p:nvPr/>
            </p:nvSpPr>
            <p:spPr bwMode="auto">
              <a:xfrm>
                <a:off x="2903" y="1906"/>
                <a:ext cx="2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45" name="Line 15"/>
            <p:cNvSpPr>
              <a:spLocks noChangeShapeType="1"/>
            </p:cNvSpPr>
            <p:nvPr/>
          </p:nvSpPr>
          <p:spPr bwMode="auto">
            <a:xfrm>
              <a:off x="3022" y="2221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Rectangle 16"/>
            <p:cNvSpPr>
              <a:spLocks noChangeArrowheads="1"/>
            </p:cNvSpPr>
            <p:nvPr/>
          </p:nvSpPr>
          <p:spPr bwMode="auto">
            <a:xfrm>
              <a:off x="3420" y="2046"/>
              <a:ext cx="104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FF"/>
                  </a:solidFill>
                </a:rPr>
                <a:t>prediction = </a:t>
              </a:r>
            </a:p>
            <a:p>
              <a:r>
                <a:rPr lang="en-US" altLang="he-IL" sz="1600">
                  <a:solidFill>
                    <a:srgbClr val="0066FF"/>
                  </a:solidFill>
                </a:rPr>
                <a:t>msb of counter</a:t>
              </a:r>
            </a:p>
          </p:txBody>
        </p:sp>
        <p:sp>
          <p:nvSpPr>
            <p:cNvPr id="14347" name="Rectangle 17"/>
            <p:cNvSpPr>
              <a:spLocks noChangeArrowheads="1"/>
            </p:cNvSpPr>
            <p:nvPr/>
          </p:nvSpPr>
          <p:spPr bwMode="auto">
            <a:xfrm>
              <a:off x="2194" y="1371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>
                  <a:solidFill>
                    <a:srgbClr val="FF00FF"/>
                  </a:solidFill>
                </a:rPr>
                <a:t>2-</a:t>
              </a:r>
              <a:r>
                <a:rPr lang="en-US" altLang="he-IL" sz="1600">
                  <a:solidFill>
                    <a:srgbClr val="FF00FF"/>
                  </a:solidFill>
                </a:rPr>
                <a:t>bit-sat counter array</a:t>
              </a:r>
            </a:p>
          </p:txBody>
        </p:sp>
        <p:sp>
          <p:nvSpPr>
            <p:cNvPr id="14348" name="Freeform 18"/>
            <p:cNvSpPr>
              <a:spLocks/>
            </p:cNvSpPr>
            <p:nvPr/>
          </p:nvSpPr>
          <p:spPr bwMode="auto">
            <a:xfrm>
              <a:off x="3032" y="2261"/>
              <a:ext cx="457" cy="561"/>
            </a:xfrm>
            <a:custGeom>
              <a:avLst/>
              <a:gdLst>
                <a:gd name="T0" fmla="*/ 0 w 457"/>
                <a:gd name="T1" fmla="*/ 0 h 561"/>
                <a:gd name="T2" fmla="*/ 20 w 457"/>
                <a:gd name="T3" fmla="*/ 16 h 561"/>
                <a:gd name="T4" fmla="*/ 36 w 457"/>
                <a:gd name="T5" fmla="*/ 21 h 561"/>
                <a:gd name="T6" fmla="*/ 52 w 457"/>
                <a:gd name="T7" fmla="*/ 32 h 561"/>
                <a:gd name="T8" fmla="*/ 68 w 457"/>
                <a:gd name="T9" fmla="*/ 43 h 561"/>
                <a:gd name="T10" fmla="*/ 83 w 457"/>
                <a:gd name="T11" fmla="*/ 53 h 561"/>
                <a:gd name="T12" fmla="*/ 94 w 457"/>
                <a:gd name="T13" fmla="*/ 70 h 561"/>
                <a:gd name="T14" fmla="*/ 104 w 457"/>
                <a:gd name="T15" fmla="*/ 86 h 561"/>
                <a:gd name="T16" fmla="*/ 115 w 457"/>
                <a:gd name="T17" fmla="*/ 102 h 561"/>
                <a:gd name="T18" fmla="*/ 125 w 457"/>
                <a:gd name="T19" fmla="*/ 118 h 561"/>
                <a:gd name="T20" fmla="*/ 136 w 457"/>
                <a:gd name="T21" fmla="*/ 134 h 561"/>
                <a:gd name="T22" fmla="*/ 146 w 457"/>
                <a:gd name="T23" fmla="*/ 150 h 561"/>
                <a:gd name="T24" fmla="*/ 157 w 457"/>
                <a:gd name="T25" fmla="*/ 166 h 561"/>
                <a:gd name="T26" fmla="*/ 162 w 457"/>
                <a:gd name="T27" fmla="*/ 183 h 561"/>
                <a:gd name="T28" fmla="*/ 167 w 457"/>
                <a:gd name="T29" fmla="*/ 199 h 561"/>
                <a:gd name="T30" fmla="*/ 178 w 457"/>
                <a:gd name="T31" fmla="*/ 215 h 561"/>
                <a:gd name="T32" fmla="*/ 188 w 457"/>
                <a:gd name="T33" fmla="*/ 236 h 561"/>
                <a:gd name="T34" fmla="*/ 193 w 457"/>
                <a:gd name="T35" fmla="*/ 258 h 561"/>
                <a:gd name="T36" fmla="*/ 204 w 457"/>
                <a:gd name="T37" fmla="*/ 274 h 561"/>
                <a:gd name="T38" fmla="*/ 209 w 457"/>
                <a:gd name="T39" fmla="*/ 290 h 561"/>
                <a:gd name="T40" fmla="*/ 220 w 457"/>
                <a:gd name="T41" fmla="*/ 306 h 561"/>
                <a:gd name="T42" fmla="*/ 230 w 457"/>
                <a:gd name="T43" fmla="*/ 323 h 561"/>
                <a:gd name="T44" fmla="*/ 230 w 457"/>
                <a:gd name="T45" fmla="*/ 339 h 561"/>
                <a:gd name="T46" fmla="*/ 241 w 457"/>
                <a:gd name="T47" fmla="*/ 355 h 561"/>
                <a:gd name="T48" fmla="*/ 246 w 457"/>
                <a:gd name="T49" fmla="*/ 371 h 561"/>
                <a:gd name="T50" fmla="*/ 256 w 457"/>
                <a:gd name="T51" fmla="*/ 387 h 561"/>
                <a:gd name="T52" fmla="*/ 262 w 457"/>
                <a:gd name="T53" fmla="*/ 403 h 561"/>
                <a:gd name="T54" fmla="*/ 272 w 457"/>
                <a:gd name="T55" fmla="*/ 420 h 561"/>
                <a:gd name="T56" fmla="*/ 283 w 457"/>
                <a:gd name="T57" fmla="*/ 436 h 561"/>
                <a:gd name="T58" fmla="*/ 293 w 457"/>
                <a:gd name="T59" fmla="*/ 452 h 561"/>
                <a:gd name="T60" fmla="*/ 309 w 457"/>
                <a:gd name="T61" fmla="*/ 468 h 561"/>
                <a:gd name="T62" fmla="*/ 324 w 457"/>
                <a:gd name="T63" fmla="*/ 484 h 561"/>
                <a:gd name="T64" fmla="*/ 340 w 457"/>
                <a:gd name="T65" fmla="*/ 495 h 561"/>
                <a:gd name="T66" fmla="*/ 356 w 457"/>
                <a:gd name="T67" fmla="*/ 506 h 561"/>
                <a:gd name="T68" fmla="*/ 372 w 457"/>
                <a:gd name="T69" fmla="*/ 516 h 561"/>
                <a:gd name="T70" fmla="*/ 387 w 457"/>
                <a:gd name="T71" fmla="*/ 527 h 561"/>
                <a:gd name="T72" fmla="*/ 403 w 457"/>
                <a:gd name="T73" fmla="*/ 538 h 561"/>
                <a:gd name="T74" fmla="*/ 424 w 457"/>
                <a:gd name="T75" fmla="*/ 549 h 561"/>
                <a:gd name="T76" fmla="*/ 440 w 457"/>
                <a:gd name="T77" fmla="*/ 554 h 561"/>
                <a:gd name="T78" fmla="*/ 456 w 457"/>
                <a:gd name="T79" fmla="*/ 560 h 5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57"/>
                <a:gd name="T121" fmla="*/ 0 h 561"/>
                <a:gd name="T122" fmla="*/ 457 w 457"/>
                <a:gd name="T123" fmla="*/ 561 h 5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57" h="561">
                  <a:moveTo>
                    <a:pt x="0" y="0"/>
                  </a:moveTo>
                  <a:lnTo>
                    <a:pt x="20" y="16"/>
                  </a:lnTo>
                  <a:lnTo>
                    <a:pt x="36" y="21"/>
                  </a:lnTo>
                  <a:lnTo>
                    <a:pt x="52" y="32"/>
                  </a:lnTo>
                  <a:lnTo>
                    <a:pt x="68" y="43"/>
                  </a:lnTo>
                  <a:lnTo>
                    <a:pt x="83" y="53"/>
                  </a:lnTo>
                  <a:lnTo>
                    <a:pt x="94" y="70"/>
                  </a:lnTo>
                  <a:lnTo>
                    <a:pt x="104" y="86"/>
                  </a:lnTo>
                  <a:lnTo>
                    <a:pt x="115" y="102"/>
                  </a:lnTo>
                  <a:lnTo>
                    <a:pt x="125" y="118"/>
                  </a:lnTo>
                  <a:lnTo>
                    <a:pt x="136" y="134"/>
                  </a:lnTo>
                  <a:lnTo>
                    <a:pt x="146" y="150"/>
                  </a:lnTo>
                  <a:lnTo>
                    <a:pt x="157" y="166"/>
                  </a:lnTo>
                  <a:lnTo>
                    <a:pt x="162" y="183"/>
                  </a:lnTo>
                  <a:lnTo>
                    <a:pt x="167" y="199"/>
                  </a:lnTo>
                  <a:lnTo>
                    <a:pt x="178" y="215"/>
                  </a:lnTo>
                  <a:lnTo>
                    <a:pt x="188" y="236"/>
                  </a:lnTo>
                  <a:lnTo>
                    <a:pt x="193" y="258"/>
                  </a:lnTo>
                  <a:lnTo>
                    <a:pt x="204" y="274"/>
                  </a:lnTo>
                  <a:lnTo>
                    <a:pt x="209" y="290"/>
                  </a:lnTo>
                  <a:lnTo>
                    <a:pt x="220" y="306"/>
                  </a:lnTo>
                  <a:lnTo>
                    <a:pt x="230" y="323"/>
                  </a:lnTo>
                  <a:lnTo>
                    <a:pt x="230" y="339"/>
                  </a:lnTo>
                  <a:lnTo>
                    <a:pt x="241" y="355"/>
                  </a:lnTo>
                  <a:lnTo>
                    <a:pt x="246" y="371"/>
                  </a:lnTo>
                  <a:lnTo>
                    <a:pt x="256" y="387"/>
                  </a:lnTo>
                  <a:lnTo>
                    <a:pt x="262" y="403"/>
                  </a:lnTo>
                  <a:lnTo>
                    <a:pt x="272" y="420"/>
                  </a:lnTo>
                  <a:lnTo>
                    <a:pt x="283" y="436"/>
                  </a:lnTo>
                  <a:lnTo>
                    <a:pt x="293" y="452"/>
                  </a:lnTo>
                  <a:lnTo>
                    <a:pt x="309" y="468"/>
                  </a:lnTo>
                  <a:lnTo>
                    <a:pt x="324" y="484"/>
                  </a:lnTo>
                  <a:lnTo>
                    <a:pt x="340" y="495"/>
                  </a:lnTo>
                  <a:lnTo>
                    <a:pt x="356" y="506"/>
                  </a:lnTo>
                  <a:lnTo>
                    <a:pt x="372" y="516"/>
                  </a:lnTo>
                  <a:lnTo>
                    <a:pt x="387" y="527"/>
                  </a:lnTo>
                  <a:lnTo>
                    <a:pt x="403" y="538"/>
                  </a:lnTo>
                  <a:lnTo>
                    <a:pt x="424" y="549"/>
                  </a:lnTo>
                  <a:lnTo>
                    <a:pt x="440" y="554"/>
                  </a:lnTo>
                  <a:lnTo>
                    <a:pt x="456" y="56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Rectangle 19"/>
            <p:cNvSpPr>
              <a:spLocks noChangeArrowheads="1"/>
            </p:cNvSpPr>
            <p:nvPr/>
          </p:nvSpPr>
          <p:spPr bwMode="auto">
            <a:xfrm>
              <a:off x="3510" y="2716"/>
              <a:ext cx="1565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0080"/>
                  </a:solidFill>
                </a:rPr>
                <a:t>Update counter with</a:t>
              </a:r>
            </a:p>
            <a:p>
              <a:r>
                <a:rPr lang="en-US" altLang="he-IL" sz="1600">
                  <a:solidFill>
                    <a:srgbClr val="000080"/>
                  </a:solidFill>
                </a:rPr>
                <a:t>branch outcome</a:t>
              </a:r>
              <a:br>
                <a:rPr lang="en-US" altLang="he-IL" sz="1600">
                  <a:solidFill>
                    <a:srgbClr val="000080"/>
                  </a:solidFill>
                </a:rPr>
              </a:br>
              <a:r>
                <a:rPr lang="en-US" altLang="he-IL" sz="1600">
                  <a:solidFill>
                    <a:srgbClr val="000080"/>
                  </a:solidFill>
                </a:rPr>
                <a:t>++ if taken; -- otherwise</a:t>
              </a:r>
            </a:p>
          </p:txBody>
        </p:sp>
        <p:sp>
          <p:nvSpPr>
            <p:cNvPr id="14350" name="Rectangle 20"/>
            <p:cNvSpPr>
              <a:spLocks noChangeArrowheads="1"/>
            </p:cNvSpPr>
            <p:nvPr/>
          </p:nvSpPr>
          <p:spPr bwMode="auto">
            <a:xfrm>
              <a:off x="1058" y="1987"/>
              <a:ext cx="4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400">
                  <a:solidFill>
                    <a:srgbClr val="0066FF"/>
                  </a:solidFill>
                </a:rPr>
                <a:t>history</a:t>
              </a:r>
            </a:p>
          </p:txBody>
        </p:sp>
        <p:sp>
          <p:nvSpPr>
            <p:cNvPr id="14351" name="Rectangle 21"/>
            <p:cNvSpPr>
              <a:spLocks noChangeArrowheads="1"/>
            </p:cNvSpPr>
            <p:nvPr/>
          </p:nvSpPr>
          <p:spPr bwMode="auto">
            <a:xfrm>
              <a:off x="816" y="1981"/>
              <a:ext cx="1008" cy="1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352" name="Rectangle 22"/>
            <p:cNvSpPr>
              <a:spLocks noChangeArrowheads="1"/>
            </p:cNvSpPr>
            <p:nvPr/>
          </p:nvSpPr>
          <p:spPr bwMode="auto">
            <a:xfrm>
              <a:off x="902" y="1715"/>
              <a:ext cx="3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400">
                  <a:solidFill>
                    <a:srgbClr val="FF00FF"/>
                  </a:solidFill>
                </a:rPr>
                <a:t>BHR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r>
              <a:rPr lang="en-US" altLang="he-IL"/>
              <a:t>Local Predictor: private counter arrays</a:t>
            </a:r>
          </a:p>
        </p:txBody>
      </p:sp>
      <p:grpSp>
        <p:nvGrpSpPr>
          <p:cNvPr id="15363" name="Group 51"/>
          <p:cNvGrpSpPr>
            <a:grpSpLocks/>
          </p:cNvGrpSpPr>
          <p:nvPr/>
        </p:nvGrpSpPr>
        <p:grpSpPr bwMode="auto">
          <a:xfrm>
            <a:off x="392113" y="1792288"/>
            <a:ext cx="8434387" cy="3359150"/>
            <a:chOff x="247" y="1129"/>
            <a:chExt cx="5313" cy="2116"/>
          </a:xfrm>
        </p:grpSpPr>
        <p:grpSp>
          <p:nvGrpSpPr>
            <p:cNvPr id="15369" name="Group 49"/>
            <p:cNvGrpSpPr>
              <a:grpSpLocks/>
            </p:cNvGrpSpPr>
            <p:nvPr/>
          </p:nvGrpSpPr>
          <p:grpSpPr bwMode="auto">
            <a:xfrm>
              <a:off x="3160" y="1416"/>
              <a:ext cx="982" cy="1440"/>
              <a:chOff x="3160" y="1416"/>
              <a:chExt cx="982" cy="1440"/>
            </a:xfrm>
          </p:grpSpPr>
          <p:sp>
            <p:nvSpPr>
              <p:cNvPr id="15405" name="Rectangle 6"/>
              <p:cNvSpPr>
                <a:spLocks noChangeArrowheads="1"/>
              </p:cNvSpPr>
              <p:nvPr/>
            </p:nvSpPr>
            <p:spPr bwMode="auto">
              <a:xfrm>
                <a:off x="3166" y="1416"/>
                <a:ext cx="968" cy="14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406" name="Line 7"/>
              <p:cNvSpPr>
                <a:spLocks noChangeShapeType="1"/>
              </p:cNvSpPr>
              <p:nvPr/>
            </p:nvSpPr>
            <p:spPr bwMode="auto">
              <a:xfrm>
                <a:off x="3160" y="1657"/>
                <a:ext cx="98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7" name="Line 8"/>
              <p:cNvSpPr>
                <a:spLocks noChangeShapeType="1"/>
              </p:cNvSpPr>
              <p:nvPr/>
            </p:nvSpPr>
            <p:spPr bwMode="auto">
              <a:xfrm>
                <a:off x="3167" y="1825"/>
                <a:ext cx="971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70" name="Line 9"/>
            <p:cNvSpPr>
              <a:spLocks noChangeShapeType="1"/>
            </p:cNvSpPr>
            <p:nvPr/>
          </p:nvSpPr>
          <p:spPr bwMode="auto">
            <a:xfrm>
              <a:off x="2325" y="1734"/>
              <a:ext cx="4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Line 10"/>
            <p:cNvSpPr>
              <a:spLocks noChangeShapeType="1"/>
            </p:cNvSpPr>
            <p:nvPr/>
          </p:nvSpPr>
          <p:spPr bwMode="auto">
            <a:xfrm flipH="1">
              <a:off x="3443" y="1837"/>
              <a:ext cx="3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Arc 11"/>
            <p:cNvSpPr>
              <a:spLocks/>
            </p:cNvSpPr>
            <p:nvPr/>
          </p:nvSpPr>
          <p:spPr bwMode="auto">
            <a:xfrm>
              <a:off x="2802" y="1734"/>
              <a:ext cx="80" cy="71"/>
            </a:xfrm>
            <a:custGeom>
              <a:avLst/>
              <a:gdLst>
                <a:gd name="T0" fmla="*/ 0 w 21600"/>
                <a:gd name="T1" fmla="*/ 0 h 21433"/>
                <a:gd name="T2" fmla="*/ 0 w 21600"/>
                <a:gd name="T3" fmla="*/ 0 h 21433"/>
                <a:gd name="T4" fmla="*/ 0 w 21600"/>
                <a:gd name="T5" fmla="*/ 0 h 2143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33"/>
                <a:gd name="T11" fmla="*/ 21600 w 21600"/>
                <a:gd name="T12" fmla="*/ 21433 h 214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33" fill="none" extrusionOk="0">
                  <a:moveTo>
                    <a:pt x="2679" y="-1"/>
                  </a:moveTo>
                  <a:cubicBezTo>
                    <a:pt x="13488" y="1350"/>
                    <a:pt x="21600" y="10539"/>
                    <a:pt x="21600" y="21433"/>
                  </a:cubicBezTo>
                </a:path>
                <a:path w="21600" h="21433" stroke="0" extrusionOk="0">
                  <a:moveTo>
                    <a:pt x="2679" y="-1"/>
                  </a:moveTo>
                  <a:cubicBezTo>
                    <a:pt x="13488" y="1350"/>
                    <a:pt x="21600" y="10539"/>
                    <a:pt x="21600" y="21433"/>
                  </a:cubicBezTo>
                  <a:lnTo>
                    <a:pt x="0" y="21433"/>
                  </a:lnTo>
                  <a:lnTo>
                    <a:pt x="2679" y="-1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Arc 12"/>
            <p:cNvSpPr>
              <a:spLocks/>
            </p:cNvSpPr>
            <p:nvPr/>
          </p:nvSpPr>
          <p:spPr bwMode="auto">
            <a:xfrm rot="10800000">
              <a:off x="2881" y="2053"/>
              <a:ext cx="96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Rectangle 4"/>
            <p:cNvSpPr>
              <a:spLocks noChangeArrowheads="1"/>
            </p:cNvSpPr>
            <p:nvPr/>
          </p:nvSpPr>
          <p:spPr bwMode="auto">
            <a:xfrm>
              <a:off x="247" y="1641"/>
              <a:ext cx="7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FF"/>
                  </a:solidFill>
                </a:rPr>
                <a:t>Branch IP</a:t>
              </a:r>
            </a:p>
          </p:txBody>
        </p:sp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1281" y="1414"/>
              <a:ext cx="1040" cy="14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1681" y="1406"/>
              <a:ext cx="0" cy="1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1273" y="1662"/>
              <a:ext cx="10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1281" y="1830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1319" y="1652"/>
              <a:ext cx="2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400">
                  <a:solidFill>
                    <a:srgbClr val="0066FF"/>
                  </a:solidFill>
                </a:rPr>
                <a:t>tag</a:t>
              </a:r>
            </a:p>
          </p:txBody>
        </p:sp>
        <p:sp>
          <p:nvSpPr>
            <p:cNvPr id="15380" name="Rectangle 20"/>
            <p:cNvSpPr>
              <a:spLocks noChangeArrowheads="1"/>
            </p:cNvSpPr>
            <p:nvPr/>
          </p:nvSpPr>
          <p:spPr bwMode="auto">
            <a:xfrm>
              <a:off x="1643" y="1660"/>
              <a:ext cx="725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300">
                  <a:solidFill>
                    <a:srgbClr val="0066FF"/>
                  </a:solidFill>
                </a:rPr>
                <a:t>history BHR</a:t>
              </a:r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 flipH="1">
              <a:off x="969" y="1742"/>
              <a:ext cx="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>
              <a:off x="3514" y="1516"/>
              <a:ext cx="7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4286" y="1323"/>
              <a:ext cx="104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FF"/>
                  </a:solidFill>
                </a:rPr>
                <a:t>prediction = </a:t>
              </a:r>
            </a:p>
            <a:p>
              <a:r>
                <a:rPr lang="en-US" altLang="he-IL" sz="1600">
                  <a:solidFill>
                    <a:srgbClr val="0066FF"/>
                  </a:solidFill>
                </a:rPr>
                <a:t>msb of counter</a:t>
              </a:r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2873" y="1129"/>
              <a:ext cx="15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>
                  <a:solidFill>
                    <a:srgbClr val="FF00FF"/>
                  </a:solidFill>
                </a:rPr>
                <a:t>2-</a:t>
              </a:r>
              <a:r>
                <a:rPr lang="en-US" altLang="he-IL" sz="1600">
                  <a:solidFill>
                    <a:srgbClr val="FF00FF"/>
                  </a:solidFill>
                </a:rPr>
                <a:t>bit-sat counter arrays</a:t>
              </a:r>
            </a:p>
          </p:txBody>
        </p:sp>
        <p:sp>
          <p:nvSpPr>
            <p:cNvPr id="15385" name="Freeform 25"/>
            <p:cNvSpPr>
              <a:spLocks/>
            </p:cNvSpPr>
            <p:nvPr/>
          </p:nvSpPr>
          <p:spPr bwMode="auto">
            <a:xfrm>
              <a:off x="3473" y="1840"/>
              <a:ext cx="795" cy="651"/>
            </a:xfrm>
            <a:custGeom>
              <a:avLst/>
              <a:gdLst>
                <a:gd name="T0" fmla="*/ 0 w 795"/>
                <a:gd name="T1" fmla="*/ 0 h 651"/>
                <a:gd name="T2" fmla="*/ 36 w 795"/>
                <a:gd name="T3" fmla="*/ 18 h 651"/>
                <a:gd name="T4" fmla="*/ 63 w 795"/>
                <a:gd name="T5" fmla="*/ 25 h 651"/>
                <a:gd name="T6" fmla="*/ 91 w 795"/>
                <a:gd name="T7" fmla="*/ 37 h 651"/>
                <a:gd name="T8" fmla="*/ 118 w 795"/>
                <a:gd name="T9" fmla="*/ 50 h 651"/>
                <a:gd name="T10" fmla="*/ 146 w 795"/>
                <a:gd name="T11" fmla="*/ 62 h 651"/>
                <a:gd name="T12" fmla="*/ 164 w 795"/>
                <a:gd name="T13" fmla="*/ 81 h 651"/>
                <a:gd name="T14" fmla="*/ 182 w 795"/>
                <a:gd name="T15" fmla="*/ 100 h 651"/>
                <a:gd name="T16" fmla="*/ 200 w 795"/>
                <a:gd name="T17" fmla="*/ 118 h 651"/>
                <a:gd name="T18" fmla="*/ 219 w 795"/>
                <a:gd name="T19" fmla="*/ 137 h 651"/>
                <a:gd name="T20" fmla="*/ 237 w 795"/>
                <a:gd name="T21" fmla="*/ 156 h 651"/>
                <a:gd name="T22" fmla="*/ 255 w 795"/>
                <a:gd name="T23" fmla="*/ 175 h 651"/>
                <a:gd name="T24" fmla="*/ 273 w 795"/>
                <a:gd name="T25" fmla="*/ 193 h 651"/>
                <a:gd name="T26" fmla="*/ 282 w 795"/>
                <a:gd name="T27" fmla="*/ 212 h 651"/>
                <a:gd name="T28" fmla="*/ 292 w 795"/>
                <a:gd name="T29" fmla="*/ 231 h 651"/>
                <a:gd name="T30" fmla="*/ 310 w 795"/>
                <a:gd name="T31" fmla="*/ 250 h 651"/>
                <a:gd name="T32" fmla="*/ 328 w 795"/>
                <a:gd name="T33" fmla="*/ 275 h 651"/>
                <a:gd name="T34" fmla="*/ 337 w 795"/>
                <a:gd name="T35" fmla="*/ 300 h 651"/>
                <a:gd name="T36" fmla="*/ 355 w 795"/>
                <a:gd name="T37" fmla="*/ 318 h 651"/>
                <a:gd name="T38" fmla="*/ 365 w 795"/>
                <a:gd name="T39" fmla="*/ 337 h 651"/>
                <a:gd name="T40" fmla="*/ 383 w 795"/>
                <a:gd name="T41" fmla="*/ 356 h 651"/>
                <a:gd name="T42" fmla="*/ 401 w 795"/>
                <a:gd name="T43" fmla="*/ 375 h 651"/>
                <a:gd name="T44" fmla="*/ 401 w 795"/>
                <a:gd name="T45" fmla="*/ 393 h 651"/>
                <a:gd name="T46" fmla="*/ 419 w 795"/>
                <a:gd name="T47" fmla="*/ 412 h 651"/>
                <a:gd name="T48" fmla="*/ 428 w 795"/>
                <a:gd name="T49" fmla="*/ 431 h 651"/>
                <a:gd name="T50" fmla="*/ 447 w 795"/>
                <a:gd name="T51" fmla="*/ 450 h 651"/>
                <a:gd name="T52" fmla="*/ 456 w 795"/>
                <a:gd name="T53" fmla="*/ 468 h 651"/>
                <a:gd name="T54" fmla="*/ 474 w 795"/>
                <a:gd name="T55" fmla="*/ 487 h 651"/>
                <a:gd name="T56" fmla="*/ 492 w 795"/>
                <a:gd name="T57" fmla="*/ 506 h 651"/>
                <a:gd name="T58" fmla="*/ 511 w 795"/>
                <a:gd name="T59" fmla="*/ 525 h 651"/>
                <a:gd name="T60" fmla="*/ 538 w 795"/>
                <a:gd name="T61" fmla="*/ 543 h 651"/>
                <a:gd name="T62" fmla="*/ 565 w 795"/>
                <a:gd name="T63" fmla="*/ 562 h 651"/>
                <a:gd name="T64" fmla="*/ 593 w 795"/>
                <a:gd name="T65" fmla="*/ 575 h 651"/>
                <a:gd name="T66" fmla="*/ 620 w 795"/>
                <a:gd name="T67" fmla="*/ 587 h 651"/>
                <a:gd name="T68" fmla="*/ 647 w 795"/>
                <a:gd name="T69" fmla="*/ 600 h 651"/>
                <a:gd name="T70" fmla="*/ 675 w 795"/>
                <a:gd name="T71" fmla="*/ 612 h 651"/>
                <a:gd name="T72" fmla="*/ 702 w 795"/>
                <a:gd name="T73" fmla="*/ 625 h 651"/>
                <a:gd name="T74" fmla="*/ 739 w 795"/>
                <a:gd name="T75" fmla="*/ 637 h 651"/>
                <a:gd name="T76" fmla="*/ 766 w 795"/>
                <a:gd name="T77" fmla="*/ 643 h 651"/>
                <a:gd name="T78" fmla="*/ 794 w 795"/>
                <a:gd name="T79" fmla="*/ 650 h 65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95"/>
                <a:gd name="T121" fmla="*/ 0 h 651"/>
                <a:gd name="T122" fmla="*/ 795 w 795"/>
                <a:gd name="T123" fmla="*/ 651 h 65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95" h="651">
                  <a:moveTo>
                    <a:pt x="0" y="0"/>
                  </a:moveTo>
                  <a:lnTo>
                    <a:pt x="36" y="18"/>
                  </a:lnTo>
                  <a:lnTo>
                    <a:pt x="63" y="25"/>
                  </a:lnTo>
                  <a:lnTo>
                    <a:pt x="91" y="37"/>
                  </a:lnTo>
                  <a:lnTo>
                    <a:pt x="118" y="50"/>
                  </a:lnTo>
                  <a:lnTo>
                    <a:pt x="146" y="62"/>
                  </a:lnTo>
                  <a:lnTo>
                    <a:pt x="164" y="81"/>
                  </a:lnTo>
                  <a:lnTo>
                    <a:pt x="182" y="100"/>
                  </a:lnTo>
                  <a:lnTo>
                    <a:pt x="200" y="118"/>
                  </a:lnTo>
                  <a:lnTo>
                    <a:pt x="219" y="137"/>
                  </a:lnTo>
                  <a:lnTo>
                    <a:pt x="237" y="156"/>
                  </a:lnTo>
                  <a:lnTo>
                    <a:pt x="255" y="175"/>
                  </a:lnTo>
                  <a:lnTo>
                    <a:pt x="273" y="193"/>
                  </a:lnTo>
                  <a:lnTo>
                    <a:pt x="282" y="212"/>
                  </a:lnTo>
                  <a:lnTo>
                    <a:pt x="292" y="231"/>
                  </a:lnTo>
                  <a:lnTo>
                    <a:pt x="310" y="250"/>
                  </a:lnTo>
                  <a:lnTo>
                    <a:pt x="328" y="275"/>
                  </a:lnTo>
                  <a:lnTo>
                    <a:pt x="337" y="300"/>
                  </a:lnTo>
                  <a:lnTo>
                    <a:pt x="355" y="318"/>
                  </a:lnTo>
                  <a:lnTo>
                    <a:pt x="365" y="337"/>
                  </a:lnTo>
                  <a:lnTo>
                    <a:pt x="383" y="356"/>
                  </a:lnTo>
                  <a:lnTo>
                    <a:pt x="401" y="375"/>
                  </a:lnTo>
                  <a:lnTo>
                    <a:pt x="401" y="393"/>
                  </a:lnTo>
                  <a:lnTo>
                    <a:pt x="419" y="412"/>
                  </a:lnTo>
                  <a:lnTo>
                    <a:pt x="428" y="431"/>
                  </a:lnTo>
                  <a:lnTo>
                    <a:pt x="447" y="450"/>
                  </a:lnTo>
                  <a:lnTo>
                    <a:pt x="456" y="468"/>
                  </a:lnTo>
                  <a:lnTo>
                    <a:pt x="474" y="487"/>
                  </a:lnTo>
                  <a:lnTo>
                    <a:pt x="492" y="506"/>
                  </a:lnTo>
                  <a:lnTo>
                    <a:pt x="511" y="525"/>
                  </a:lnTo>
                  <a:lnTo>
                    <a:pt x="538" y="543"/>
                  </a:lnTo>
                  <a:lnTo>
                    <a:pt x="565" y="562"/>
                  </a:lnTo>
                  <a:lnTo>
                    <a:pt x="593" y="575"/>
                  </a:lnTo>
                  <a:lnTo>
                    <a:pt x="620" y="587"/>
                  </a:lnTo>
                  <a:lnTo>
                    <a:pt x="647" y="600"/>
                  </a:lnTo>
                  <a:lnTo>
                    <a:pt x="675" y="612"/>
                  </a:lnTo>
                  <a:lnTo>
                    <a:pt x="702" y="625"/>
                  </a:lnTo>
                  <a:lnTo>
                    <a:pt x="739" y="637"/>
                  </a:lnTo>
                  <a:lnTo>
                    <a:pt x="766" y="643"/>
                  </a:lnTo>
                  <a:lnTo>
                    <a:pt x="794" y="65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4214" y="2469"/>
              <a:ext cx="134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0080"/>
                  </a:solidFill>
                </a:rPr>
                <a:t>update counter with</a:t>
              </a:r>
            </a:p>
            <a:p>
              <a:r>
                <a:rPr lang="en-US" altLang="he-IL" sz="1600">
                  <a:solidFill>
                    <a:srgbClr val="000080"/>
                  </a:solidFill>
                </a:rPr>
                <a:t>branch outcome</a:t>
              </a:r>
            </a:p>
          </p:txBody>
        </p:sp>
        <p:sp>
          <p:nvSpPr>
            <p:cNvPr id="15387" name="Freeform 27"/>
            <p:cNvSpPr>
              <a:spLocks/>
            </p:cNvSpPr>
            <p:nvPr/>
          </p:nvSpPr>
          <p:spPr bwMode="auto">
            <a:xfrm>
              <a:off x="2181" y="1846"/>
              <a:ext cx="283" cy="451"/>
            </a:xfrm>
            <a:custGeom>
              <a:avLst/>
              <a:gdLst>
                <a:gd name="T0" fmla="*/ 0 w 283"/>
                <a:gd name="T1" fmla="*/ 0 h 451"/>
                <a:gd name="T2" fmla="*/ 20 w 283"/>
                <a:gd name="T3" fmla="*/ 5 h 451"/>
                <a:gd name="T4" fmla="*/ 36 w 283"/>
                <a:gd name="T5" fmla="*/ 16 h 451"/>
                <a:gd name="T6" fmla="*/ 52 w 283"/>
                <a:gd name="T7" fmla="*/ 32 h 451"/>
                <a:gd name="T8" fmla="*/ 62 w 283"/>
                <a:gd name="T9" fmla="*/ 48 h 451"/>
                <a:gd name="T10" fmla="*/ 78 w 283"/>
                <a:gd name="T11" fmla="*/ 58 h 451"/>
                <a:gd name="T12" fmla="*/ 94 w 283"/>
                <a:gd name="T13" fmla="*/ 75 h 451"/>
                <a:gd name="T14" fmla="*/ 109 w 283"/>
                <a:gd name="T15" fmla="*/ 91 h 451"/>
                <a:gd name="T16" fmla="*/ 120 w 283"/>
                <a:gd name="T17" fmla="*/ 107 h 451"/>
                <a:gd name="T18" fmla="*/ 125 w 283"/>
                <a:gd name="T19" fmla="*/ 123 h 451"/>
                <a:gd name="T20" fmla="*/ 135 w 283"/>
                <a:gd name="T21" fmla="*/ 139 h 451"/>
                <a:gd name="T22" fmla="*/ 146 w 283"/>
                <a:gd name="T23" fmla="*/ 155 h 451"/>
                <a:gd name="T24" fmla="*/ 156 w 283"/>
                <a:gd name="T25" fmla="*/ 171 h 451"/>
                <a:gd name="T26" fmla="*/ 167 w 283"/>
                <a:gd name="T27" fmla="*/ 192 h 451"/>
                <a:gd name="T28" fmla="*/ 172 w 283"/>
                <a:gd name="T29" fmla="*/ 208 h 451"/>
                <a:gd name="T30" fmla="*/ 177 w 283"/>
                <a:gd name="T31" fmla="*/ 225 h 451"/>
                <a:gd name="T32" fmla="*/ 182 w 283"/>
                <a:gd name="T33" fmla="*/ 241 h 451"/>
                <a:gd name="T34" fmla="*/ 188 w 283"/>
                <a:gd name="T35" fmla="*/ 257 h 451"/>
                <a:gd name="T36" fmla="*/ 193 w 283"/>
                <a:gd name="T37" fmla="*/ 273 h 451"/>
                <a:gd name="T38" fmla="*/ 198 w 283"/>
                <a:gd name="T39" fmla="*/ 289 h 451"/>
                <a:gd name="T40" fmla="*/ 203 w 283"/>
                <a:gd name="T41" fmla="*/ 310 h 451"/>
                <a:gd name="T42" fmla="*/ 208 w 283"/>
                <a:gd name="T43" fmla="*/ 326 h 451"/>
                <a:gd name="T44" fmla="*/ 214 w 283"/>
                <a:gd name="T45" fmla="*/ 342 h 451"/>
                <a:gd name="T46" fmla="*/ 224 w 283"/>
                <a:gd name="T47" fmla="*/ 358 h 451"/>
                <a:gd name="T48" fmla="*/ 229 w 283"/>
                <a:gd name="T49" fmla="*/ 375 h 451"/>
                <a:gd name="T50" fmla="*/ 240 w 283"/>
                <a:gd name="T51" fmla="*/ 391 h 451"/>
                <a:gd name="T52" fmla="*/ 245 w 283"/>
                <a:gd name="T53" fmla="*/ 407 h 451"/>
                <a:gd name="T54" fmla="*/ 255 w 283"/>
                <a:gd name="T55" fmla="*/ 423 h 451"/>
                <a:gd name="T56" fmla="*/ 266 w 283"/>
                <a:gd name="T57" fmla="*/ 439 h 451"/>
                <a:gd name="T58" fmla="*/ 282 w 283"/>
                <a:gd name="T59" fmla="*/ 450 h 451"/>
                <a:gd name="T60" fmla="*/ 276 w 283"/>
                <a:gd name="T61" fmla="*/ 450 h 45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83"/>
                <a:gd name="T94" fmla="*/ 0 h 451"/>
                <a:gd name="T95" fmla="*/ 283 w 283"/>
                <a:gd name="T96" fmla="*/ 451 h 45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83" h="451">
                  <a:moveTo>
                    <a:pt x="0" y="0"/>
                  </a:moveTo>
                  <a:lnTo>
                    <a:pt x="20" y="5"/>
                  </a:lnTo>
                  <a:lnTo>
                    <a:pt x="36" y="16"/>
                  </a:lnTo>
                  <a:lnTo>
                    <a:pt x="52" y="32"/>
                  </a:lnTo>
                  <a:lnTo>
                    <a:pt x="62" y="48"/>
                  </a:lnTo>
                  <a:lnTo>
                    <a:pt x="78" y="58"/>
                  </a:lnTo>
                  <a:lnTo>
                    <a:pt x="94" y="75"/>
                  </a:lnTo>
                  <a:lnTo>
                    <a:pt x="109" y="91"/>
                  </a:lnTo>
                  <a:lnTo>
                    <a:pt x="120" y="107"/>
                  </a:lnTo>
                  <a:lnTo>
                    <a:pt x="125" y="123"/>
                  </a:lnTo>
                  <a:lnTo>
                    <a:pt x="135" y="139"/>
                  </a:lnTo>
                  <a:lnTo>
                    <a:pt x="146" y="155"/>
                  </a:lnTo>
                  <a:lnTo>
                    <a:pt x="156" y="171"/>
                  </a:lnTo>
                  <a:lnTo>
                    <a:pt x="167" y="192"/>
                  </a:lnTo>
                  <a:lnTo>
                    <a:pt x="172" y="208"/>
                  </a:lnTo>
                  <a:lnTo>
                    <a:pt x="177" y="225"/>
                  </a:lnTo>
                  <a:lnTo>
                    <a:pt x="182" y="241"/>
                  </a:lnTo>
                  <a:lnTo>
                    <a:pt x="188" y="257"/>
                  </a:lnTo>
                  <a:lnTo>
                    <a:pt x="193" y="273"/>
                  </a:lnTo>
                  <a:lnTo>
                    <a:pt x="198" y="289"/>
                  </a:lnTo>
                  <a:lnTo>
                    <a:pt x="203" y="310"/>
                  </a:lnTo>
                  <a:lnTo>
                    <a:pt x="208" y="326"/>
                  </a:lnTo>
                  <a:lnTo>
                    <a:pt x="214" y="342"/>
                  </a:lnTo>
                  <a:lnTo>
                    <a:pt x="224" y="358"/>
                  </a:lnTo>
                  <a:lnTo>
                    <a:pt x="229" y="375"/>
                  </a:lnTo>
                  <a:lnTo>
                    <a:pt x="240" y="391"/>
                  </a:lnTo>
                  <a:lnTo>
                    <a:pt x="245" y="407"/>
                  </a:lnTo>
                  <a:lnTo>
                    <a:pt x="255" y="423"/>
                  </a:lnTo>
                  <a:lnTo>
                    <a:pt x="266" y="439"/>
                  </a:lnTo>
                  <a:lnTo>
                    <a:pt x="282" y="450"/>
                  </a:lnTo>
                  <a:lnTo>
                    <a:pt x="276" y="45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Rectangle 28"/>
            <p:cNvSpPr>
              <a:spLocks noChangeArrowheads="1"/>
            </p:cNvSpPr>
            <p:nvPr/>
          </p:nvSpPr>
          <p:spPr bwMode="auto">
            <a:xfrm>
              <a:off x="2374" y="2256"/>
              <a:ext cx="655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0080"/>
                  </a:solidFill>
                </a:rPr>
                <a:t>update</a:t>
              </a:r>
            </a:p>
            <a:p>
              <a:r>
                <a:rPr lang="en-US" altLang="he-IL" sz="1600">
                  <a:solidFill>
                    <a:srgbClr val="000080"/>
                  </a:solidFill>
                </a:rPr>
                <a:t>history</a:t>
              </a:r>
            </a:p>
            <a:p>
              <a:r>
                <a:rPr lang="en-US" altLang="he-IL" sz="1600">
                  <a:solidFill>
                    <a:srgbClr val="000080"/>
                  </a:solidFill>
                </a:rPr>
                <a:t>pattern</a:t>
              </a:r>
              <a:br>
                <a:rPr lang="en-US" altLang="he-IL" sz="1600">
                  <a:solidFill>
                    <a:srgbClr val="000080"/>
                  </a:solidFill>
                </a:rPr>
              </a:br>
              <a:r>
                <a:rPr lang="en-US" altLang="he-IL" sz="1600">
                  <a:solidFill>
                    <a:srgbClr val="000080"/>
                  </a:solidFill>
                </a:rPr>
                <a:t>with</a:t>
              </a:r>
            </a:p>
            <a:p>
              <a:r>
                <a:rPr lang="en-US" altLang="he-IL" sz="1600">
                  <a:solidFill>
                    <a:srgbClr val="000080"/>
                  </a:solidFill>
                </a:rPr>
                <a:t>branch</a:t>
              </a:r>
            </a:p>
            <a:p>
              <a:r>
                <a:rPr lang="en-US" altLang="he-IL" sz="1600">
                  <a:solidFill>
                    <a:srgbClr val="000080"/>
                  </a:solidFill>
                </a:rPr>
                <a:t>outcome</a:t>
              </a:r>
            </a:p>
          </p:txBody>
        </p:sp>
        <p:sp>
          <p:nvSpPr>
            <p:cNvPr id="15389" name="Arc 29"/>
            <p:cNvSpPr>
              <a:spLocks/>
            </p:cNvSpPr>
            <p:nvPr/>
          </p:nvSpPr>
          <p:spPr bwMode="auto">
            <a:xfrm rot="10800000">
              <a:off x="3347" y="2054"/>
              <a:ext cx="96" cy="96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7"/>
                    <a:pt x="9534" y="123"/>
                    <a:pt x="21375" y="0"/>
                  </a:cubicBez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Line 30"/>
            <p:cNvSpPr>
              <a:spLocks noChangeShapeType="1"/>
            </p:cNvSpPr>
            <p:nvPr/>
          </p:nvSpPr>
          <p:spPr bwMode="auto">
            <a:xfrm>
              <a:off x="2967" y="2149"/>
              <a:ext cx="37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1" name="Line 31"/>
            <p:cNvSpPr>
              <a:spLocks noChangeShapeType="1"/>
            </p:cNvSpPr>
            <p:nvPr/>
          </p:nvSpPr>
          <p:spPr bwMode="auto">
            <a:xfrm>
              <a:off x="2882" y="1807"/>
              <a:ext cx="0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2" name="Line 32"/>
            <p:cNvSpPr>
              <a:spLocks noChangeShapeType="1"/>
            </p:cNvSpPr>
            <p:nvPr/>
          </p:nvSpPr>
          <p:spPr bwMode="auto">
            <a:xfrm>
              <a:off x="3448" y="1584"/>
              <a:ext cx="3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3" name="Arc 33"/>
            <p:cNvSpPr>
              <a:spLocks/>
            </p:cNvSpPr>
            <p:nvPr/>
          </p:nvSpPr>
          <p:spPr bwMode="auto">
            <a:xfrm>
              <a:off x="3449" y="1518"/>
              <a:ext cx="80" cy="71"/>
            </a:xfrm>
            <a:custGeom>
              <a:avLst/>
              <a:gdLst>
                <a:gd name="T0" fmla="*/ 0 w 21600"/>
                <a:gd name="T1" fmla="*/ 0 h 21399"/>
                <a:gd name="T2" fmla="*/ 0 w 21600"/>
                <a:gd name="T3" fmla="*/ 0 h 21399"/>
                <a:gd name="T4" fmla="*/ 0 w 21600"/>
                <a:gd name="T5" fmla="*/ 0 h 213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99"/>
                <a:gd name="T11" fmla="*/ 21600 w 21600"/>
                <a:gd name="T12" fmla="*/ 21399 h 213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99" fill="none" extrusionOk="0">
                  <a:moveTo>
                    <a:pt x="0" y="21399"/>
                  </a:moveTo>
                  <a:cubicBezTo>
                    <a:pt x="0" y="10606"/>
                    <a:pt x="7966" y="1470"/>
                    <a:pt x="18658" y="0"/>
                  </a:cubicBezTo>
                </a:path>
                <a:path w="21600" h="21399" stroke="0" extrusionOk="0">
                  <a:moveTo>
                    <a:pt x="0" y="21399"/>
                  </a:moveTo>
                  <a:cubicBezTo>
                    <a:pt x="0" y="10606"/>
                    <a:pt x="7966" y="1470"/>
                    <a:pt x="18658" y="0"/>
                  </a:cubicBezTo>
                  <a:lnTo>
                    <a:pt x="21600" y="21399"/>
                  </a:lnTo>
                  <a:lnTo>
                    <a:pt x="0" y="213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4" name="Line 34"/>
            <p:cNvSpPr>
              <a:spLocks noChangeShapeType="1"/>
            </p:cNvSpPr>
            <p:nvPr/>
          </p:nvSpPr>
          <p:spPr bwMode="auto">
            <a:xfrm>
              <a:off x="3279" y="1665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5" name="Line 35"/>
            <p:cNvSpPr>
              <a:spLocks noChangeShapeType="1"/>
            </p:cNvSpPr>
            <p:nvPr/>
          </p:nvSpPr>
          <p:spPr bwMode="auto">
            <a:xfrm>
              <a:off x="3388" y="1661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6" name="Line 36"/>
            <p:cNvSpPr>
              <a:spLocks noChangeShapeType="1"/>
            </p:cNvSpPr>
            <p:nvPr/>
          </p:nvSpPr>
          <p:spPr bwMode="auto">
            <a:xfrm>
              <a:off x="3494" y="1661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4028" y="1672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>
              <a:off x="3597" y="1665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9" name="Line 39"/>
            <p:cNvSpPr>
              <a:spLocks noChangeShapeType="1"/>
            </p:cNvSpPr>
            <p:nvPr/>
          </p:nvSpPr>
          <p:spPr bwMode="auto">
            <a:xfrm>
              <a:off x="3930" y="1668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400" name="Group 40"/>
            <p:cNvGrpSpPr>
              <a:grpSpLocks/>
            </p:cNvGrpSpPr>
            <p:nvPr/>
          </p:nvGrpSpPr>
          <p:grpSpPr bwMode="auto">
            <a:xfrm>
              <a:off x="3682" y="1723"/>
              <a:ext cx="168" cy="30"/>
              <a:chOff x="3682" y="1662"/>
              <a:chExt cx="168" cy="30"/>
            </a:xfrm>
          </p:grpSpPr>
          <p:sp>
            <p:nvSpPr>
              <p:cNvPr id="15402" name="Oval 41"/>
              <p:cNvSpPr>
                <a:spLocks noChangeArrowheads="1"/>
              </p:cNvSpPr>
              <p:nvPr/>
            </p:nvSpPr>
            <p:spPr bwMode="auto">
              <a:xfrm>
                <a:off x="3682" y="1662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403" name="Oval 42"/>
              <p:cNvSpPr>
                <a:spLocks noChangeArrowheads="1"/>
              </p:cNvSpPr>
              <p:nvPr/>
            </p:nvSpPr>
            <p:spPr bwMode="auto">
              <a:xfrm>
                <a:off x="3751" y="1662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5404" name="Oval 43"/>
              <p:cNvSpPr>
                <a:spLocks noChangeArrowheads="1"/>
              </p:cNvSpPr>
              <p:nvPr/>
            </p:nvSpPr>
            <p:spPr bwMode="auto">
              <a:xfrm>
                <a:off x="3823" y="1662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5401" name="Rectangle 44"/>
            <p:cNvSpPr>
              <a:spLocks noChangeArrowheads="1"/>
            </p:cNvSpPr>
            <p:nvPr/>
          </p:nvSpPr>
          <p:spPr bwMode="auto">
            <a:xfrm>
              <a:off x="1337" y="1132"/>
              <a:ext cx="9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FF00FF"/>
                  </a:solidFill>
                </a:rPr>
                <a:t>history cache</a:t>
              </a:r>
            </a:p>
          </p:txBody>
        </p:sp>
      </p:grpSp>
      <p:sp>
        <p:nvSpPr>
          <p:cNvPr id="15364" name="Rectangle 46"/>
          <p:cNvSpPr>
            <a:spLocks noChangeArrowheads="1"/>
          </p:cNvSpPr>
          <p:nvPr/>
        </p:nvSpPr>
        <p:spPr bwMode="auto">
          <a:xfrm>
            <a:off x="533400" y="5364163"/>
            <a:ext cx="8175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he-IL" sz="1800" b="0" dirty="0"/>
              <a:t>Predictor size: #BHRs </a:t>
            </a:r>
            <a:r>
              <a:rPr lang="en-US" altLang="he-IL" sz="1800" b="0" dirty="0">
                <a:cs typeface="Arial" charset="0"/>
              </a:rPr>
              <a:t>×</a:t>
            </a:r>
            <a:r>
              <a:rPr lang="en-US" altLang="he-IL" sz="1800" b="0" dirty="0"/>
              <a:t> (</a:t>
            </a:r>
            <a:r>
              <a:rPr lang="en-US" altLang="he-IL" sz="1800" b="0" dirty="0" err="1"/>
              <a:t>tag_size</a:t>
            </a:r>
            <a:r>
              <a:rPr lang="en-US" altLang="he-IL" sz="1800" b="0" dirty="0"/>
              <a:t> + </a:t>
            </a:r>
            <a:r>
              <a:rPr lang="en-US" altLang="he-IL" sz="1800" b="0" dirty="0" err="1"/>
              <a:t>history_size</a:t>
            </a:r>
            <a:r>
              <a:rPr lang="en-US" altLang="he-IL" sz="1800" b="0" dirty="0"/>
              <a:t> + 2 ×</a:t>
            </a:r>
            <a:r>
              <a:rPr lang="en-US" altLang="he-IL" sz="1800" dirty="0"/>
              <a:t> </a:t>
            </a:r>
            <a:r>
              <a:rPr lang="en-US" altLang="he-IL" sz="1800" b="0" dirty="0"/>
              <a:t>2 </a:t>
            </a:r>
            <a:r>
              <a:rPr lang="en-US" altLang="he-IL" sz="1800" b="0" baseline="30000" dirty="0" err="1"/>
              <a:t>history_size</a:t>
            </a:r>
            <a:r>
              <a:rPr lang="en-US" altLang="he-IL" sz="1800" b="0" dirty="0"/>
              <a:t>)</a:t>
            </a:r>
          </a:p>
          <a:p>
            <a:pPr>
              <a:lnSpc>
                <a:spcPct val="140000"/>
              </a:lnSpc>
            </a:pPr>
            <a:r>
              <a:rPr lang="en-US" altLang="he-IL" sz="1800" b="0" dirty="0"/>
              <a:t>Example: #BHRs = 1024; </a:t>
            </a:r>
            <a:r>
              <a:rPr lang="en-US" altLang="he-IL" sz="1800" b="0" dirty="0" err="1"/>
              <a:t>tag_size</a:t>
            </a:r>
            <a:r>
              <a:rPr lang="en-US" altLang="he-IL" sz="1800" b="0" dirty="0"/>
              <a:t>=8; </a:t>
            </a:r>
            <a:r>
              <a:rPr lang="en-US" altLang="he-IL" sz="1800" b="0" dirty="0" err="1"/>
              <a:t>history_size</a:t>
            </a:r>
            <a:r>
              <a:rPr lang="en-US" altLang="he-IL" sz="1800" b="0" dirty="0"/>
              <a:t>=6  </a:t>
            </a:r>
            <a:r>
              <a:rPr lang="en-US" altLang="he-IL" sz="1800" b="0" dirty="0">
                <a:sym typeface="Symbol" pitchFamily="18" charset="2"/>
              </a:rPr>
              <a:t></a:t>
            </a:r>
            <a:r>
              <a:rPr lang="en-US" altLang="he-IL" sz="1800" b="0" dirty="0"/>
              <a:t> </a:t>
            </a:r>
          </a:p>
          <a:p>
            <a:pPr>
              <a:lnSpc>
                <a:spcPct val="140000"/>
              </a:lnSpc>
            </a:pPr>
            <a:r>
              <a:rPr lang="en-US" altLang="he-IL" sz="1800" b="0" dirty="0"/>
              <a:t>size=1024 × (8 + 6 + 2×2</a:t>
            </a:r>
            <a:r>
              <a:rPr lang="en-US" altLang="he-IL" sz="1800" b="0" baseline="30000" dirty="0"/>
              <a:t>6</a:t>
            </a:r>
            <a:r>
              <a:rPr lang="en-US" altLang="he-IL" sz="1800" b="0" dirty="0"/>
              <a:t>) = </a:t>
            </a:r>
            <a:r>
              <a:rPr lang="en-US" altLang="he-IL" sz="1800" dirty="0"/>
              <a:t>142Kbit</a:t>
            </a:r>
            <a:r>
              <a:rPr lang="en-US" altLang="he-IL" sz="1800" b="0" dirty="0"/>
              <a:t> (</a:t>
            </a:r>
            <a:r>
              <a:rPr lang="en-US" altLang="he-IL" sz="1800" dirty="0">
                <a:solidFill>
                  <a:srgbClr val="FF0000"/>
                </a:solidFill>
              </a:rPr>
              <a:t>too big</a:t>
            </a:r>
            <a:r>
              <a:rPr lang="en-US" altLang="he-IL" sz="1800" b="0" dirty="0"/>
              <a:t>)</a:t>
            </a:r>
          </a:p>
        </p:txBody>
      </p:sp>
      <p:sp>
        <p:nvSpPr>
          <p:cNvPr id="15365" name="Text Box 48"/>
          <p:cNvSpPr txBox="1">
            <a:spLocks noChangeArrowheads="1"/>
          </p:cNvSpPr>
          <p:nvPr/>
        </p:nvSpPr>
        <p:spPr bwMode="auto">
          <a:xfrm>
            <a:off x="1066800" y="1143000"/>
            <a:ext cx="602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/>
              <a:t>Holding BHRs and counter arrays for many branches:</a:t>
            </a:r>
          </a:p>
        </p:txBody>
      </p:sp>
      <p:sp>
        <p:nvSpPr>
          <p:cNvPr id="15366" name="TextBox 1"/>
          <p:cNvSpPr txBox="1">
            <a:spLocks noChangeArrowheads="1"/>
          </p:cNvSpPr>
          <p:nvPr/>
        </p:nvSpPr>
        <p:spPr bwMode="auto">
          <a:xfrm>
            <a:off x="5280025" y="4953000"/>
            <a:ext cx="2339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b="0"/>
              <a:t>counter size X counter#</a:t>
            </a:r>
            <a:endParaRPr lang="he-IL" sz="1600" b="0"/>
          </a:p>
        </p:txBody>
      </p:sp>
      <p:sp>
        <p:nvSpPr>
          <p:cNvPr id="15367" name="Right Brace 2"/>
          <p:cNvSpPr>
            <a:spLocks/>
          </p:cNvSpPr>
          <p:nvPr/>
        </p:nvSpPr>
        <p:spPr bwMode="auto">
          <a:xfrm rot="-5400000">
            <a:off x="6369051" y="4638675"/>
            <a:ext cx="188912" cy="1506537"/>
          </a:xfrm>
          <a:prstGeom prst="rightBrace">
            <a:avLst>
              <a:gd name="adj1" fmla="val 20528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he-IL"/>
          </a:p>
        </p:txBody>
      </p:sp>
      <p:cxnSp>
        <p:nvCxnSpPr>
          <p:cNvPr id="15368" name="Straight Connector 46"/>
          <p:cNvCxnSpPr>
            <a:cxnSpLocks noChangeShapeType="1"/>
          </p:cNvCxnSpPr>
          <p:nvPr/>
        </p:nvCxnSpPr>
        <p:spPr bwMode="auto">
          <a:xfrm>
            <a:off x="5562600" y="4783138"/>
            <a:ext cx="0" cy="2349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685800"/>
          </a:xfrm>
        </p:spPr>
        <p:txBody>
          <a:bodyPr/>
          <a:lstStyle/>
          <a:p>
            <a:r>
              <a:rPr lang="en-US" altLang="he-IL"/>
              <a:t>Reducing size: shared counter arrays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dirty="0"/>
              <a:t>Using a single counter array shared by all BHR entries</a:t>
            </a:r>
          </a:p>
          <a:p>
            <a:pPr lvl="1"/>
            <a:r>
              <a:rPr lang="en-US" dirty="0"/>
              <a:t>All BHRs index the same array (2</a:t>
            </a:r>
            <a:r>
              <a:rPr lang="en-US" baseline="30000" dirty="0"/>
              <a:t>nd</a:t>
            </a:r>
            <a:r>
              <a:rPr lang="en-US" dirty="0"/>
              <a:t> level is shared)</a:t>
            </a:r>
          </a:p>
          <a:p>
            <a:pPr lvl="1"/>
            <a:r>
              <a:rPr lang="en-US" dirty="0"/>
              <a:t>Branches with identical history interfere with each other (though, empirically, it still works reasonably well)</a:t>
            </a:r>
          </a:p>
        </p:txBody>
      </p:sp>
      <p:grpSp>
        <p:nvGrpSpPr>
          <p:cNvPr id="16388" name="Group 38"/>
          <p:cNvGrpSpPr>
            <a:grpSpLocks/>
          </p:cNvGrpSpPr>
          <p:nvPr/>
        </p:nvGrpSpPr>
        <p:grpSpPr bwMode="auto">
          <a:xfrm>
            <a:off x="914400" y="2330450"/>
            <a:ext cx="7072313" cy="3003550"/>
            <a:chOff x="576" y="1627"/>
            <a:chExt cx="4455" cy="1892"/>
          </a:xfrm>
        </p:grpSpPr>
        <p:sp>
          <p:nvSpPr>
            <p:cNvPr id="16395" name="Line 8"/>
            <p:cNvSpPr>
              <a:spLocks noChangeShapeType="1"/>
            </p:cNvSpPr>
            <p:nvPr/>
          </p:nvSpPr>
          <p:spPr bwMode="auto">
            <a:xfrm flipH="1">
              <a:off x="1282" y="2255"/>
              <a:ext cx="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9"/>
            <p:cNvSpPr>
              <a:spLocks noChangeShapeType="1"/>
            </p:cNvSpPr>
            <p:nvPr/>
          </p:nvSpPr>
          <p:spPr bwMode="auto">
            <a:xfrm>
              <a:off x="3610" y="2660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Rectangle 10"/>
            <p:cNvSpPr>
              <a:spLocks noChangeArrowheads="1"/>
            </p:cNvSpPr>
            <p:nvPr/>
          </p:nvSpPr>
          <p:spPr bwMode="auto">
            <a:xfrm>
              <a:off x="3990" y="2470"/>
              <a:ext cx="104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FF"/>
                  </a:solidFill>
                </a:rPr>
                <a:t>prediction = </a:t>
              </a:r>
            </a:p>
            <a:p>
              <a:r>
                <a:rPr lang="en-US" altLang="he-IL" sz="1600">
                  <a:solidFill>
                    <a:srgbClr val="0066FF"/>
                  </a:solidFill>
                </a:rPr>
                <a:t>msb of counter</a:t>
              </a:r>
            </a:p>
          </p:txBody>
        </p:sp>
        <p:sp>
          <p:nvSpPr>
            <p:cNvPr id="16398" name="Rectangle 11"/>
            <p:cNvSpPr>
              <a:spLocks noChangeArrowheads="1"/>
            </p:cNvSpPr>
            <p:nvPr/>
          </p:nvSpPr>
          <p:spPr bwMode="auto">
            <a:xfrm>
              <a:off x="576" y="2146"/>
              <a:ext cx="7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FF"/>
                  </a:solidFill>
                </a:rPr>
                <a:t>Branch IP</a:t>
              </a:r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3394" y="1823"/>
              <a:ext cx="208" cy="169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400" name="Line 13"/>
            <p:cNvSpPr>
              <a:spLocks noChangeShapeType="1"/>
            </p:cNvSpPr>
            <p:nvPr/>
          </p:nvSpPr>
          <p:spPr bwMode="auto">
            <a:xfrm>
              <a:off x="3399" y="2585"/>
              <a:ext cx="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14"/>
            <p:cNvSpPr>
              <a:spLocks noChangeShapeType="1"/>
            </p:cNvSpPr>
            <p:nvPr/>
          </p:nvSpPr>
          <p:spPr bwMode="auto">
            <a:xfrm>
              <a:off x="3394" y="2737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Rectangle 15"/>
            <p:cNvSpPr>
              <a:spLocks noChangeArrowheads="1"/>
            </p:cNvSpPr>
            <p:nvPr/>
          </p:nvSpPr>
          <p:spPr bwMode="auto">
            <a:xfrm>
              <a:off x="2776" y="1627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>
                  <a:solidFill>
                    <a:srgbClr val="FF00FF"/>
                  </a:solidFill>
                </a:rPr>
                <a:t>2-</a:t>
              </a:r>
              <a:r>
                <a:rPr lang="en-US" altLang="he-IL" sz="1600">
                  <a:solidFill>
                    <a:srgbClr val="FF00FF"/>
                  </a:solidFill>
                </a:rPr>
                <a:t>bit-sat counter array</a:t>
              </a:r>
            </a:p>
          </p:txBody>
        </p:sp>
        <p:sp>
          <p:nvSpPr>
            <p:cNvPr id="16403" name="Line 16"/>
            <p:cNvSpPr>
              <a:spLocks noChangeShapeType="1"/>
            </p:cNvSpPr>
            <p:nvPr/>
          </p:nvSpPr>
          <p:spPr bwMode="auto">
            <a:xfrm flipH="1">
              <a:off x="3072" y="2657"/>
              <a:ext cx="32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Rectangle 17"/>
            <p:cNvSpPr>
              <a:spLocks noChangeArrowheads="1"/>
            </p:cNvSpPr>
            <p:nvPr/>
          </p:nvSpPr>
          <p:spPr bwMode="auto">
            <a:xfrm>
              <a:off x="1594" y="1927"/>
              <a:ext cx="1040" cy="14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405" name="Line 18"/>
            <p:cNvSpPr>
              <a:spLocks noChangeShapeType="1"/>
            </p:cNvSpPr>
            <p:nvPr/>
          </p:nvSpPr>
          <p:spPr bwMode="auto">
            <a:xfrm>
              <a:off x="1994" y="1919"/>
              <a:ext cx="0" cy="1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19"/>
            <p:cNvSpPr>
              <a:spLocks noChangeShapeType="1"/>
            </p:cNvSpPr>
            <p:nvPr/>
          </p:nvSpPr>
          <p:spPr bwMode="auto">
            <a:xfrm>
              <a:off x="1586" y="2175"/>
              <a:ext cx="10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Line 20"/>
            <p:cNvSpPr>
              <a:spLocks noChangeShapeType="1"/>
            </p:cNvSpPr>
            <p:nvPr/>
          </p:nvSpPr>
          <p:spPr bwMode="auto">
            <a:xfrm>
              <a:off x="1594" y="2343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Rectangle 21"/>
            <p:cNvSpPr>
              <a:spLocks noChangeArrowheads="1"/>
            </p:cNvSpPr>
            <p:nvPr/>
          </p:nvSpPr>
          <p:spPr bwMode="auto">
            <a:xfrm>
              <a:off x="1632" y="2165"/>
              <a:ext cx="2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400">
                  <a:solidFill>
                    <a:srgbClr val="0066FF"/>
                  </a:solidFill>
                </a:rPr>
                <a:t>tag</a:t>
              </a:r>
            </a:p>
          </p:txBody>
        </p:sp>
        <p:sp>
          <p:nvSpPr>
            <p:cNvPr id="16409" name="Rectangle 22"/>
            <p:cNvSpPr>
              <a:spLocks noChangeArrowheads="1"/>
            </p:cNvSpPr>
            <p:nvPr/>
          </p:nvSpPr>
          <p:spPr bwMode="auto">
            <a:xfrm>
              <a:off x="2064" y="2165"/>
              <a:ext cx="55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400">
                  <a:solidFill>
                    <a:srgbClr val="0066FF"/>
                  </a:solidFill>
                </a:rPr>
                <a:t>history1</a:t>
              </a:r>
            </a:p>
          </p:txBody>
        </p:sp>
        <p:sp>
          <p:nvSpPr>
            <p:cNvPr id="16410" name="Rectangle 23"/>
            <p:cNvSpPr>
              <a:spLocks noChangeArrowheads="1"/>
            </p:cNvSpPr>
            <p:nvPr/>
          </p:nvSpPr>
          <p:spPr bwMode="auto">
            <a:xfrm>
              <a:off x="1644" y="1723"/>
              <a:ext cx="9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FF00FF"/>
                  </a:solidFill>
                </a:rPr>
                <a:t>history cache</a:t>
              </a:r>
            </a:p>
          </p:txBody>
        </p:sp>
        <p:sp>
          <p:nvSpPr>
            <p:cNvPr id="16411" name="Arc 33"/>
            <p:cNvSpPr>
              <a:spLocks/>
            </p:cNvSpPr>
            <p:nvPr/>
          </p:nvSpPr>
          <p:spPr bwMode="auto">
            <a:xfrm>
              <a:off x="2922" y="2244"/>
              <a:ext cx="80" cy="71"/>
            </a:xfrm>
            <a:custGeom>
              <a:avLst/>
              <a:gdLst>
                <a:gd name="T0" fmla="*/ 0 w 21600"/>
                <a:gd name="T1" fmla="*/ 0 h 21433"/>
                <a:gd name="T2" fmla="*/ 0 w 21600"/>
                <a:gd name="T3" fmla="*/ 0 h 21433"/>
                <a:gd name="T4" fmla="*/ 0 w 21600"/>
                <a:gd name="T5" fmla="*/ 0 h 2143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33"/>
                <a:gd name="T11" fmla="*/ 21600 w 21600"/>
                <a:gd name="T12" fmla="*/ 21433 h 214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33" fill="none" extrusionOk="0">
                  <a:moveTo>
                    <a:pt x="2679" y="-1"/>
                  </a:moveTo>
                  <a:cubicBezTo>
                    <a:pt x="13488" y="1350"/>
                    <a:pt x="21600" y="10539"/>
                    <a:pt x="21600" y="21433"/>
                  </a:cubicBezTo>
                </a:path>
                <a:path w="21600" h="21433" stroke="0" extrusionOk="0">
                  <a:moveTo>
                    <a:pt x="2679" y="-1"/>
                  </a:moveTo>
                  <a:cubicBezTo>
                    <a:pt x="13488" y="1350"/>
                    <a:pt x="21600" y="10539"/>
                    <a:pt x="21600" y="21433"/>
                  </a:cubicBezTo>
                  <a:lnTo>
                    <a:pt x="0" y="21433"/>
                  </a:lnTo>
                  <a:lnTo>
                    <a:pt x="2679" y="-1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Arc 34"/>
            <p:cNvSpPr>
              <a:spLocks/>
            </p:cNvSpPr>
            <p:nvPr/>
          </p:nvSpPr>
          <p:spPr bwMode="auto">
            <a:xfrm rot="10800000">
              <a:off x="3001" y="2563"/>
              <a:ext cx="96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35"/>
            <p:cNvSpPr>
              <a:spLocks noChangeShapeType="1"/>
            </p:cNvSpPr>
            <p:nvPr/>
          </p:nvSpPr>
          <p:spPr bwMode="auto">
            <a:xfrm flipV="1">
              <a:off x="2640" y="22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36"/>
            <p:cNvSpPr>
              <a:spLocks noChangeShapeType="1"/>
            </p:cNvSpPr>
            <p:nvPr/>
          </p:nvSpPr>
          <p:spPr bwMode="auto">
            <a:xfrm>
              <a:off x="3002" y="2317"/>
              <a:ext cx="0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89" name="Rectangle 40"/>
          <p:cNvSpPr>
            <a:spLocks noChangeArrowheads="1"/>
          </p:cNvSpPr>
          <p:nvPr/>
        </p:nvSpPr>
        <p:spPr bwMode="auto">
          <a:xfrm>
            <a:off x="533400" y="5364163"/>
            <a:ext cx="8175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he-IL" sz="1800" b="0"/>
              <a:t>Predictor size: #BHRs </a:t>
            </a:r>
            <a:r>
              <a:rPr lang="en-US" altLang="he-IL" sz="1800" b="0">
                <a:cs typeface="Arial" charset="0"/>
              </a:rPr>
              <a:t>×</a:t>
            </a:r>
            <a:r>
              <a:rPr lang="en-US" altLang="he-IL" sz="1800" b="0"/>
              <a:t> (tag_size + history_size) + 2 ×</a:t>
            </a:r>
            <a:r>
              <a:rPr lang="en-US" altLang="he-IL" sz="1800"/>
              <a:t> </a:t>
            </a:r>
            <a:r>
              <a:rPr lang="en-US" altLang="he-IL" sz="1800" b="0"/>
              <a:t>2 </a:t>
            </a:r>
            <a:r>
              <a:rPr lang="en-US" altLang="he-IL" sz="1800" b="0" baseline="30000"/>
              <a:t>history_size</a:t>
            </a:r>
            <a:endParaRPr lang="en-US" altLang="he-IL" sz="1800" b="0"/>
          </a:p>
          <a:p>
            <a:pPr>
              <a:lnSpc>
                <a:spcPct val="140000"/>
              </a:lnSpc>
            </a:pPr>
            <a:r>
              <a:rPr lang="en-US" altLang="he-IL" sz="1800" b="0"/>
              <a:t>Example: #BHRs = 1024; tag_size=8; history_size=6  </a:t>
            </a:r>
            <a:r>
              <a:rPr lang="en-US" altLang="he-IL" sz="1800" b="0">
                <a:sym typeface="Symbol" pitchFamily="18" charset="2"/>
              </a:rPr>
              <a:t></a:t>
            </a:r>
            <a:r>
              <a:rPr lang="en-US" altLang="he-IL" sz="1800" b="0"/>
              <a:t> </a:t>
            </a:r>
          </a:p>
          <a:p>
            <a:pPr>
              <a:lnSpc>
                <a:spcPct val="140000"/>
              </a:lnSpc>
            </a:pPr>
            <a:r>
              <a:rPr lang="en-US" altLang="he-IL" sz="1800" b="0"/>
              <a:t>size=1024 × (8 + 6) + 2×2</a:t>
            </a:r>
            <a:r>
              <a:rPr lang="en-US" altLang="he-IL" sz="1800" b="0" baseline="30000"/>
              <a:t>6</a:t>
            </a:r>
            <a:r>
              <a:rPr lang="en-US" altLang="he-IL" sz="1800" b="0"/>
              <a:t> = </a:t>
            </a:r>
            <a:r>
              <a:rPr lang="en-US" altLang="he-IL" sz="1800"/>
              <a:t>14.1Kbit</a:t>
            </a:r>
            <a:r>
              <a:rPr lang="en-US" altLang="he-IL" sz="1800" b="0"/>
              <a:t> (</a:t>
            </a:r>
            <a:r>
              <a:rPr lang="en-US" altLang="he-IL" sz="1800">
                <a:solidFill>
                  <a:srgbClr val="00B050"/>
                </a:solidFill>
              </a:rPr>
              <a:t>much smaller</a:t>
            </a:r>
            <a:r>
              <a:rPr lang="en-US" altLang="he-IL" sz="1800" b="0"/>
              <a:t>)</a:t>
            </a:r>
          </a:p>
        </p:txBody>
      </p:sp>
      <p:sp>
        <p:nvSpPr>
          <p:cNvPr id="16390" name="Line 19"/>
          <p:cNvSpPr>
            <a:spLocks noChangeShapeType="1"/>
          </p:cNvSpPr>
          <p:nvPr/>
        </p:nvSpPr>
        <p:spPr bwMode="auto">
          <a:xfrm>
            <a:off x="2527300" y="4283075"/>
            <a:ext cx="1663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20"/>
          <p:cNvSpPr>
            <a:spLocks noChangeShapeType="1"/>
          </p:cNvSpPr>
          <p:nvPr/>
        </p:nvSpPr>
        <p:spPr bwMode="auto">
          <a:xfrm>
            <a:off x="2540000" y="4549775"/>
            <a:ext cx="165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Rectangle 21"/>
          <p:cNvSpPr>
            <a:spLocks noChangeArrowheads="1"/>
          </p:cNvSpPr>
          <p:nvPr/>
        </p:nvSpPr>
        <p:spPr bwMode="auto">
          <a:xfrm>
            <a:off x="2600325" y="4267200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he-IL" sz="1400">
                <a:solidFill>
                  <a:srgbClr val="0066FF"/>
                </a:solidFill>
              </a:rPr>
              <a:t>tag</a:t>
            </a:r>
          </a:p>
        </p:txBody>
      </p:sp>
      <p:sp>
        <p:nvSpPr>
          <p:cNvPr id="16393" name="Rectangle 22"/>
          <p:cNvSpPr>
            <a:spLocks noChangeArrowheads="1"/>
          </p:cNvSpPr>
          <p:nvPr/>
        </p:nvSpPr>
        <p:spPr bwMode="auto">
          <a:xfrm>
            <a:off x="3286125" y="4267200"/>
            <a:ext cx="881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he-IL" sz="1400">
                <a:solidFill>
                  <a:srgbClr val="0066FF"/>
                </a:solidFill>
              </a:rPr>
              <a:t>history2</a:t>
            </a:r>
          </a:p>
        </p:txBody>
      </p:sp>
      <p:cxnSp>
        <p:nvCxnSpPr>
          <p:cNvPr id="16394" name="Curved Connector 2"/>
          <p:cNvCxnSpPr>
            <a:cxnSpLocks noChangeShapeType="1"/>
            <a:stCxn id="16393" idx="3"/>
            <a:endCxn id="16399" idx="1"/>
          </p:cNvCxnSpPr>
          <p:nvPr/>
        </p:nvCxnSpPr>
        <p:spPr bwMode="auto">
          <a:xfrm flipV="1">
            <a:off x="4167188" y="3987800"/>
            <a:ext cx="1220787" cy="433388"/>
          </a:xfrm>
          <a:prstGeom prst="curved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3263" y="1676400"/>
            <a:ext cx="7740650" cy="1752600"/>
          </a:xfrm>
        </p:spPr>
        <p:txBody>
          <a:bodyPr/>
          <a:lstStyle/>
          <a:p>
            <a:r>
              <a:rPr lang="en-US" altLang="en-US" sz="4800"/>
              <a:t>Pipeline Hazards:</a:t>
            </a:r>
            <a:br>
              <a:rPr lang="en-US" altLang="en-US" sz="4800"/>
            </a:br>
            <a:br>
              <a:rPr lang="en-US" altLang="en-US" sz="4800"/>
            </a:br>
            <a:r>
              <a:rPr lang="en-US" altLang="en-US" sz="4800"/>
              <a:t>1. Structural </a:t>
            </a:r>
            <a:r>
              <a:rPr lang="en-US" altLang="en-US" sz="4800">
                <a:solidFill>
                  <a:srgbClr val="0000FF"/>
                </a:solidFill>
              </a:rPr>
              <a:t>Hazards</a:t>
            </a:r>
          </a:p>
        </p:txBody>
      </p:sp>
    </p:spTree>
    <p:extLst>
      <p:ext uri="{BB962C8B-B14F-4D97-AF65-F5344CB8AC3E}">
        <p14:creationId xmlns:p14="http://schemas.microsoft.com/office/powerpoint/2010/main" val="260829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Local Predictor: </a:t>
            </a:r>
            <a:r>
              <a:rPr lang="en-US" altLang="he-IL" i="1"/>
              <a:t>lselect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r>
              <a:rPr lang="en-US" altLang="he-IL" i="1">
                <a:solidFill>
                  <a:srgbClr val="006600"/>
                </a:solidFill>
              </a:rPr>
              <a:t>lselect</a:t>
            </a:r>
            <a:r>
              <a:rPr lang="en-US" altLang="he-IL">
                <a:solidFill>
                  <a:srgbClr val="006600"/>
                </a:solidFill>
              </a:rPr>
              <a:t> </a:t>
            </a:r>
            <a:r>
              <a:rPr lang="en-US" altLang="he-IL"/>
              <a:t> reduces inter-branch-interference in the counter array</a:t>
            </a:r>
            <a:br>
              <a:rPr lang="en-US" altLang="he-IL"/>
            </a:br>
            <a:r>
              <a:rPr lang="en-US" altLang="he-IL"/>
              <a:t>by concatenating some IP bits to the BHRs, thereby making the counter array longer</a:t>
            </a:r>
          </a:p>
        </p:txBody>
      </p:sp>
      <p:grpSp>
        <p:nvGrpSpPr>
          <p:cNvPr id="17412" name="Group 33"/>
          <p:cNvGrpSpPr>
            <a:grpSpLocks/>
          </p:cNvGrpSpPr>
          <p:nvPr/>
        </p:nvGrpSpPr>
        <p:grpSpPr bwMode="auto">
          <a:xfrm>
            <a:off x="1098550" y="1922463"/>
            <a:ext cx="7072313" cy="3640137"/>
            <a:chOff x="692" y="1137"/>
            <a:chExt cx="4455" cy="2293"/>
          </a:xfrm>
        </p:grpSpPr>
        <p:sp>
          <p:nvSpPr>
            <p:cNvPr id="17414" name="Oval 4"/>
            <p:cNvSpPr>
              <a:spLocks noChangeArrowheads="1"/>
            </p:cNvSpPr>
            <p:nvPr/>
          </p:nvSpPr>
          <p:spPr bwMode="auto">
            <a:xfrm>
              <a:off x="3079" y="2230"/>
              <a:ext cx="22" cy="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415" name="Oval 5"/>
            <p:cNvSpPr>
              <a:spLocks noChangeArrowheads="1"/>
            </p:cNvSpPr>
            <p:nvPr/>
          </p:nvSpPr>
          <p:spPr bwMode="auto">
            <a:xfrm>
              <a:off x="1465" y="1831"/>
              <a:ext cx="22" cy="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416" name="Line 6"/>
            <p:cNvSpPr>
              <a:spLocks noChangeShapeType="1"/>
            </p:cNvSpPr>
            <p:nvPr/>
          </p:nvSpPr>
          <p:spPr bwMode="auto">
            <a:xfrm>
              <a:off x="2761" y="1845"/>
              <a:ext cx="32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Line 7"/>
            <p:cNvSpPr>
              <a:spLocks noChangeShapeType="1"/>
            </p:cNvSpPr>
            <p:nvPr/>
          </p:nvSpPr>
          <p:spPr bwMode="auto">
            <a:xfrm flipH="1">
              <a:off x="1398" y="1843"/>
              <a:ext cx="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Line 8"/>
            <p:cNvSpPr>
              <a:spLocks noChangeShapeType="1"/>
            </p:cNvSpPr>
            <p:nvPr/>
          </p:nvSpPr>
          <p:spPr bwMode="auto">
            <a:xfrm>
              <a:off x="3726" y="2248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Rectangle 9"/>
            <p:cNvSpPr>
              <a:spLocks noChangeArrowheads="1"/>
            </p:cNvSpPr>
            <p:nvPr/>
          </p:nvSpPr>
          <p:spPr bwMode="auto">
            <a:xfrm>
              <a:off x="4106" y="2058"/>
              <a:ext cx="104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FF"/>
                  </a:solidFill>
                </a:rPr>
                <a:t>prediction = </a:t>
              </a:r>
            </a:p>
            <a:p>
              <a:r>
                <a:rPr lang="en-US" altLang="he-IL" sz="1600">
                  <a:solidFill>
                    <a:srgbClr val="0066FF"/>
                  </a:solidFill>
                </a:rPr>
                <a:t>msb of counter</a:t>
              </a:r>
            </a:p>
          </p:txBody>
        </p:sp>
        <p:sp>
          <p:nvSpPr>
            <p:cNvPr id="17420" name="Rectangle 10"/>
            <p:cNvSpPr>
              <a:spLocks noChangeArrowheads="1"/>
            </p:cNvSpPr>
            <p:nvPr/>
          </p:nvSpPr>
          <p:spPr bwMode="auto">
            <a:xfrm>
              <a:off x="692" y="1734"/>
              <a:ext cx="7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FF"/>
                  </a:solidFill>
                </a:rPr>
                <a:t>Branch IP</a:t>
              </a:r>
            </a:p>
          </p:txBody>
        </p:sp>
        <p:sp>
          <p:nvSpPr>
            <p:cNvPr id="17421" name="Rectangle 11"/>
            <p:cNvSpPr>
              <a:spLocks noChangeArrowheads="1"/>
            </p:cNvSpPr>
            <p:nvPr/>
          </p:nvSpPr>
          <p:spPr bwMode="auto">
            <a:xfrm>
              <a:off x="3510" y="1411"/>
              <a:ext cx="208" cy="169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422" name="Line 12"/>
            <p:cNvSpPr>
              <a:spLocks noChangeShapeType="1"/>
            </p:cNvSpPr>
            <p:nvPr/>
          </p:nvSpPr>
          <p:spPr bwMode="auto">
            <a:xfrm>
              <a:off x="3515" y="2173"/>
              <a:ext cx="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Line 13"/>
            <p:cNvSpPr>
              <a:spLocks noChangeShapeType="1"/>
            </p:cNvSpPr>
            <p:nvPr/>
          </p:nvSpPr>
          <p:spPr bwMode="auto">
            <a:xfrm>
              <a:off x="3510" y="2325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Rectangle 14"/>
            <p:cNvSpPr>
              <a:spLocks noChangeArrowheads="1"/>
            </p:cNvSpPr>
            <p:nvPr/>
          </p:nvSpPr>
          <p:spPr bwMode="auto">
            <a:xfrm>
              <a:off x="2892" y="1137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>
                  <a:solidFill>
                    <a:srgbClr val="FF00FF"/>
                  </a:solidFill>
                </a:rPr>
                <a:t>2-</a:t>
              </a:r>
              <a:r>
                <a:rPr lang="en-US" altLang="he-IL" sz="1600">
                  <a:solidFill>
                    <a:srgbClr val="FF00FF"/>
                  </a:solidFill>
                </a:rPr>
                <a:t>bit-sat counter array</a:t>
              </a:r>
            </a:p>
          </p:txBody>
        </p:sp>
        <p:sp>
          <p:nvSpPr>
            <p:cNvPr id="17425" name="Line 15"/>
            <p:cNvSpPr>
              <a:spLocks noChangeShapeType="1"/>
            </p:cNvSpPr>
            <p:nvPr/>
          </p:nvSpPr>
          <p:spPr bwMode="auto">
            <a:xfrm flipH="1">
              <a:off x="3090" y="2245"/>
              <a:ext cx="42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Rectangle 16"/>
            <p:cNvSpPr>
              <a:spLocks noChangeArrowheads="1"/>
            </p:cNvSpPr>
            <p:nvPr/>
          </p:nvSpPr>
          <p:spPr bwMode="auto">
            <a:xfrm>
              <a:off x="1710" y="1515"/>
              <a:ext cx="1040" cy="14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427" name="Line 17"/>
            <p:cNvSpPr>
              <a:spLocks noChangeShapeType="1"/>
            </p:cNvSpPr>
            <p:nvPr/>
          </p:nvSpPr>
          <p:spPr bwMode="auto">
            <a:xfrm>
              <a:off x="2110" y="1507"/>
              <a:ext cx="0" cy="1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Line 18"/>
            <p:cNvSpPr>
              <a:spLocks noChangeShapeType="1"/>
            </p:cNvSpPr>
            <p:nvPr/>
          </p:nvSpPr>
          <p:spPr bwMode="auto">
            <a:xfrm>
              <a:off x="1702" y="1763"/>
              <a:ext cx="10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Line 19"/>
            <p:cNvSpPr>
              <a:spLocks noChangeShapeType="1"/>
            </p:cNvSpPr>
            <p:nvPr/>
          </p:nvSpPr>
          <p:spPr bwMode="auto">
            <a:xfrm>
              <a:off x="1710" y="1931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Rectangle 20"/>
            <p:cNvSpPr>
              <a:spLocks noChangeArrowheads="1"/>
            </p:cNvSpPr>
            <p:nvPr/>
          </p:nvSpPr>
          <p:spPr bwMode="auto">
            <a:xfrm>
              <a:off x="1748" y="1753"/>
              <a:ext cx="2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400">
                  <a:solidFill>
                    <a:srgbClr val="0066FF"/>
                  </a:solidFill>
                </a:rPr>
                <a:t>tag</a:t>
              </a:r>
            </a:p>
          </p:txBody>
        </p:sp>
        <p:sp>
          <p:nvSpPr>
            <p:cNvPr id="17431" name="Rectangle 21"/>
            <p:cNvSpPr>
              <a:spLocks noChangeArrowheads="1"/>
            </p:cNvSpPr>
            <p:nvPr/>
          </p:nvSpPr>
          <p:spPr bwMode="auto">
            <a:xfrm>
              <a:off x="2180" y="1753"/>
              <a:ext cx="4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400">
                  <a:solidFill>
                    <a:srgbClr val="0066FF"/>
                  </a:solidFill>
                </a:rPr>
                <a:t>history</a:t>
              </a:r>
            </a:p>
          </p:txBody>
        </p:sp>
        <p:sp>
          <p:nvSpPr>
            <p:cNvPr id="17432" name="Rectangle 22"/>
            <p:cNvSpPr>
              <a:spLocks noChangeArrowheads="1"/>
            </p:cNvSpPr>
            <p:nvPr/>
          </p:nvSpPr>
          <p:spPr bwMode="auto">
            <a:xfrm>
              <a:off x="1760" y="1138"/>
              <a:ext cx="9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FF00FF"/>
                  </a:solidFill>
                </a:rPr>
                <a:t>history cache</a:t>
              </a:r>
            </a:p>
          </p:txBody>
        </p:sp>
        <p:sp>
          <p:nvSpPr>
            <p:cNvPr id="17433" name="Line 23"/>
            <p:cNvSpPr>
              <a:spLocks noChangeShapeType="1"/>
            </p:cNvSpPr>
            <p:nvPr/>
          </p:nvSpPr>
          <p:spPr bwMode="auto">
            <a:xfrm>
              <a:off x="1476" y="1843"/>
              <a:ext cx="0" cy="13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Line 24"/>
            <p:cNvSpPr>
              <a:spLocks noChangeShapeType="1"/>
            </p:cNvSpPr>
            <p:nvPr/>
          </p:nvSpPr>
          <p:spPr bwMode="auto">
            <a:xfrm>
              <a:off x="1476" y="3223"/>
              <a:ext cx="16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25"/>
            <p:cNvSpPr>
              <a:spLocks noChangeShapeType="1"/>
            </p:cNvSpPr>
            <p:nvPr/>
          </p:nvSpPr>
          <p:spPr bwMode="auto">
            <a:xfrm>
              <a:off x="3090" y="1843"/>
              <a:ext cx="0" cy="1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Line 26"/>
            <p:cNvSpPr>
              <a:spLocks noChangeShapeType="1"/>
            </p:cNvSpPr>
            <p:nvPr/>
          </p:nvSpPr>
          <p:spPr bwMode="auto">
            <a:xfrm flipH="1">
              <a:off x="3056" y="1983"/>
              <a:ext cx="62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Rectangle 27"/>
            <p:cNvSpPr>
              <a:spLocks noChangeArrowheads="1"/>
            </p:cNvSpPr>
            <p:nvPr/>
          </p:nvSpPr>
          <p:spPr bwMode="auto">
            <a:xfrm>
              <a:off x="3098" y="1914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200" i="1">
                  <a:solidFill>
                    <a:srgbClr val="0066FF"/>
                  </a:solidFill>
                </a:rPr>
                <a:t>h</a:t>
              </a:r>
            </a:p>
          </p:txBody>
        </p:sp>
        <p:sp>
          <p:nvSpPr>
            <p:cNvPr id="17438" name="Line 28"/>
            <p:cNvSpPr>
              <a:spLocks noChangeShapeType="1"/>
            </p:cNvSpPr>
            <p:nvPr/>
          </p:nvSpPr>
          <p:spPr bwMode="auto">
            <a:xfrm flipH="1">
              <a:off x="2196" y="3195"/>
              <a:ext cx="62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9" name="Line 29"/>
            <p:cNvSpPr>
              <a:spLocks noChangeShapeType="1"/>
            </p:cNvSpPr>
            <p:nvPr/>
          </p:nvSpPr>
          <p:spPr bwMode="auto">
            <a:xfrm flipH="1">
              <a:off x="3244" y="2219"/>
              <a:ext cx="62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Rectangle 30"/>
            <p:cNvSpPr>
              <a:spLocks noChangeArrowheads="1"/>
            </p:cNvSpPr>
            <p:nvPr/>
          </p:nvSpPr>
          <p:spPr bwMode="auto">
            <a:xfrm>
              <a:off x="3156" y="2252"/>
              <a:ext cx="3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200" i="1">
                  <a:solidFill>
                    <a:srgbClr val="0066FF"/>
                  </a:solidFill>
                </a:rPr>
                <a:t>h+m</a:t>
              </a:r>
              <a:br>
                <a:rPr lang="en-US" altLang="he-IL" sz="1200" i="1">
                  <a:solidFill>
                    <a:srgbClr val="0066FF"/>
                  </a:solidFill>
                </a:rPr>
              </a:br>
              <a:r>
                <a:rPr lang="en-US" altLang="he-IL" sz="1200" i="1">
                  <a:solidFill>
                    <a:srgbClr val="0066FF"/>
                  </a:solidFill>
                </a:rPr>
                <a:t>bits</a:t>
              </a:r>
            </a:p>
          </p:txBody>
        </p:sp>
        <p:sp>
          <p:nvSpPr>
            <p:cNvPr id="17441" name="Rectangle 31"/>
            <p:cNvSpPr>
              <a:spLocks noChangeArrowheads="1"/>
            </p:cNvSpPr>
            <p:nvPr/>
          </p:nvSpPr>
          <p:spPr bwMode="auto">
            <a:xfrm>
              <a:off x="1613" y="3216"/>
              <a:ext cx="126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 i="1" dirty="0"/>
                <a:t>Next m</a:t>
              </a:r>
              <a:r>
                <a:rPr lang="en-US" altLang="he-IL" sz="1600" dirty="0"/>
                <a:t>  LSBs of IP</a:t>
              </a:r>
            </a:p>
          </p:txBody>
        </p:sp>
      </p:grpSp>
      <p:sp>
        <p:nvSpPr>
          <p:cNvPr id="17413" name="Rectangle 34"/>
          <p:cNvSpPr>
            <a:spLocks noChangeArrowheads="1"/>
          </p:cNvSpPr>
          <p:nvPr/>
        </p:nvSpPr>
        <p:spPr bwMode="auto">
          <a:xfrm>
            <a:off x="587375" y="5749925"/>
            <a:ext cx="8175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he-IL" sz="2000" b="0"/>
              <a:t>Predictor size: #BHRs </a:t>
            </a:r>
            <a:r>
              <a:rPr lang="en-US" altLang="he-IL" sz="2000" b="0">
                <a:cs typeface="Arial" charset="0"/>
              </a:rPr>
              <a:t>×</a:t>
            </a:r>
            <a:r>
              <a:rPr lang="en-US" altLang="he-IL" sz="2000" b="0"/>
              <a:t> (tag_size + history_size) + 2 ×</a:t>
            </a:r>
            <a:r>
              <a:rPr lang="en-US" altLang="he-IL" sz="2000"/>
              <a:t> </a:t>
            </a:r>
            <a:r>
              <a:rPr lang="en-US" altLang="he-IL" sz="2000" b="0"/>
              <a:t>2 </a:t>
            </a:r>
            <a:r>
              <a:rPr lang="en-US" altLang="he-IL" sz="2000" b="0" baseline="30000"/>
              <a:t>history_size </a:t>
            </a:r>
            <a:r>
              <a:rPr lang="en-US" altLang="he-IL" sz="2000" baseline="30000">
                <a:solidFill>
                  <a:srgbClr val="FF0000"/>
                </a:solidFill>
              </a:rPr>
              <a:t>+ </a:t>
            </a:r>
            <a:r>
              <a:rPr lang="en-US" altLang="he-IL" sz="2000" i="1" baseline="30000">
                <a:solidFill>
                  <a:srgbClr val="FF0000"/>
                </a:solidFill>
              </a:rPr>
              <a:t>m</a:t>
            </a:r>
            <a:br>
              <a:rPr lang="en-US" altLang="he-IL" sz="2000" b="0"/>
            </a:br>
            <a:r>
              <a:rPr lang="en-US" altLang="he-IL" sz="2000" b="0"/>
              <a:t>=&gt; the 2bit array is 2^m bigger (overall, a small addition for small m)</a:t>
            </a:r>
            <a:endParaRPr lang="en-US" altLang="he-IL" sz="2000" b="0" i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Local Predictor: </a:t>
            </a:r>
            <a:r>
              <a:rPr lang="en-US" altLang="he-IL" i="1"/>
              <a:t>lshare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9916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he-IL" i="1">
                <a:solidFill>
                  <a:srgbClr val="006600"/>
                </a:solidFill>
              </a:rPr>
              <a:t>lshare</a:t>
            </a:r>
            <a:r>
              <a:rPr lang="en-US" altLang="he-IL">
                <a:solidFill>
                  <a:srgbClr val="006600"/>
                </a:solidFill>
              </a:rPr>
              <a:t> </a:t>
            </a:r>
            <a:r>
              <a:rPr lang="en-US" altLang="he-IL"/>
              <a:t>reduces inter-branch-interference in the counter array with </a:t>
            </a:r>
            <a:r>
              <a:rPr lang="en-US" altLang="he-IL">
                <a:solidFill>
                  <a:srgbClr val="FF0000"/>
                </a:solidFill>
              </a:rPr>
              <a:t>XOR</a:t>
            </a:r>
            <a:r>
              <a:rPr lang="en-US" altLang="he-IL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he-IL"/>
              <a:t>(maps common patterns of different branches to different counters)</a:t>
            </a:r>
          </a:p>
        </p:txBody>
      </p:sp>
      <p:grpSp>
        <p:nvGrpSpPr>
          <p:cNvPr id="18436" name="Group 75"/>
          <p:cNvGrpSpPr>
            <a:grpSpLocks/>
          </p:cNvGrpSpPr>
          <p:nvPr/>
        </p:nvGrpSpPr>
        <p:grpSpPr bwMode="auto">
          <a:xfrm>
            <a:off x="917575" y="1824038"/>
            <a:ext cx="7224713" cy="3665537"/>
            <a:chOff x="578" y="1284"/>
            <a:chExt cx="4551" cy="2309"/>
          </a:xfrm>
        </p:grpSpPr>
        <p:sp>
          <p:nvSpPr>
            <p:cNvPr id="18438" name="Oval 33"/>
            <p:cNvSpPr>
              <a:spLocks noChangeArrowheads="1"/>
            </p:cNvSpPr>
            <p:nvPr/>
          </p:nvSpPr>
          <p:spPr bwMode="auto">
            <a:xfrm>
              <a:off x="1436" y="1972"/>
              <a:ext cx="40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8439" name="Line 34"/>
            <p:cNvSpPr>
              <a:spLocks noChangeShapeType="1"/>
            </p:cNvSpPr>
            <p:nvPr/>
          </p:nvSpPr>
          <p:spPr bwMode="auto">
            <a:xfrm flipH="1">
              <a:off x="2178" y="3342"/>
              <a:ext cx="62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Line 36"/>
            <p:cNvSpPr>
              <a:spLocks noChangeShapeType="1"/>
            </p:cNvSpPr>
            <p:nvPr/>
          </p:nvSpPr>
          <p:spPr bwMode="auto">
            <a:xfrm flipH="1">
              <a:off x="3038" y="2130"/>
              <a:ext cx="62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38"/>
            <p:cNvSpPr>
              <a:spLocks noChangeShapeType="1"/>
            </p:cNvSpPr>
            <p:nvPr/>
          </p:nvSpPr>
          <p:spPr bwMode="auto">
            <a:xfrm flipH="1">
              <a:off x="3226" y="2366"/>
              <a:ext cx="62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Rectangle 40"/>
            <p:cNvSpPr>
              <a:spLocks noChangeArrowheads="1"/>
            </p:cNvSpPr>
            <p:nvPr/>
          </p:nvSpPr>
          <p:spPr bwMode="auto">
            <a:xfrm>
              <a:off x="3080" y="2061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200" i="1">
                  <a:solidFill>
                    <a:srgbClr val="0066FF"/>
                  </a:solidFill>
                </a:rPr>
                <a:t>h</a:t>
              </a:r>
            </a:p>
          </p:txBody>
        </p:sp>
        <p:sp>
          <p:nvSpPr>
            <p:cNvPr id="18443" name="Rectangle 41"/>
            <p:cNvSpPr>
              <a:spLocks noChangeArrowheads="1"/>
            </p:cNvSpPr>
            <p:nvPr/>
          </p:nvSpPr>
          <p:spPr bwMode="auto">
            <a:xfrm>
              <a:off x="3162" y="2407"/>
              <a:ext cx="1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200" i="1">
                  <a:solidFill>
                    <a:srgbClr val="0066FF"/>
                  </a:solidFill>
                </a:rPr>
                <a:t>h</a:t>
              </a:r>
            </a:p>
          </p:txBody>
        </p:sp>
        <p:sp>
          <p:nvSpPr>
            <p:cNvPr id="18444" name="Rectangle 42"/>
            <p:cNvSpPr>
              <a:spLocks noChangeArrowheads="1"/>
            </p:cNvSpPr>
            <p:nvPr/>
          </p:nvSpPr>
          <p:spPr bwMode="auto">
            <a:xfrm>
              <a:off x="1584" y="3360"/>
              <a:ext cx="13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800" i="1" dirty="0"/>
                <a:t>Next h</a:t>
              </a:r>
              <a:r>
                <a:rPr lang="en-US" altLang="he-IL" sz="1800" dirty="0"/>
                <a:t>  LSBs of IP</a:t>
              </a:r>
            </a:p>
          </p:txBody>
        </p:sp>
        <p:sp>
          <p:nvSpPr>
            <p:cNvPr id="18445" name="Rectangle 45"/>
            <p:cNvSpPr>
              <a:spLocks noChangeArrowheads="1"/>
            </p:cNvSpPr>
            <p:nvPr/>
          </p:nvSpPr>
          <p:spPr bwMode="auto">
            <a:xfrm>
              <a:off x="1742" y="1285"/>
              <a:ext cx="9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FF00FF"/>
                  </a:solidFill>
                </a:rPr>
                <a:t>history cache</a:t>
              </a:r>
            </a:p>
          </p:txBody>
        </p:sp>
        <p:sp>
          <p:nvSpPr>
            <p:cNvPr id="18446" name="Rectangle 47"/>
            <p:cNvSpPr>
              <a:spLocks noChangeArrowheads="1"/>
            </p:cNvSpPr>
            <p:nvPr/>
          </p:nvSpPr>
          <p:spPr bwMode="auto">
            <a:xfrm>
              <a:off x="1692" y="1662"/>
              <a:ext cx="1040" cy="14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8447" name="Line 48"/>
            <p:cNvSpPr>
              <a:spLocks noChangeShapeType="1"/>
            </p:cNvSpPr>
            <p:nvPr/>
          </p:nvSpPr>
          <p:spPr bwMode="auto">
            <a:xfrm>
              <a:off x="2092" y="1654"/>
              <a:ext cx="0" cy="1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Line 49"/>
            <p:cNvSpPr>
              <a:spLocks noChangeShapeType="1"/>
            </p:cNvSpPr>
            <p:nvPr/>
          </p:nvSpPr>
          <p:spPr bwMode="auto">
            <a:xfrm>
              <a:off x="1684" y="1910"/>
              <a:ext cx="10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Line 50"/>
            <p:cNvSpPr>
              <a:spLocks noChangeShapeType="1"/>
            </p:cNvSpPr>
            <p:nvPr/>
          </p:nvSpPr>
          <p:spPr bwMode="auto">
            <a:xfrm>
              <a:off x="1692" y="2078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Rectangle 51"/>
            <p:cNvSpPr>
              <a:spLocks noChangeArrowheads="1"/>
            </p:cNvSpPr>
            <p:nvPr/>
          </p:nvSpPr>
          <p:spPr bwMode="auto">
            <a:xfrm>
              <a:off x="1730" y="1900"/>
              <a:ext cx="2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400">
                  <a:solidFill>
                    <a:srgbClr val="0066FF"/>
                  </a:solidFill>
                </a:rPr>
                <a:t>tag</a:t>
              </a:r>
            </a:p>
          </p:txBody>
        </p:sp>
        <p:sp>
          <p:nvSpPr>
            <p:cNvPr id="18451" name="Rectangle 52"/>
            <p:cNvSpPr>
              <a:spLocks noChangeArrowheads="1"/>
            </p:cNvSpPr>
            <p:nvPr/>
          </p:nvSpPr>
          <p:spPr bwMode="auto">
            <a:xfrm>
              <a:off x="2162" y="1900"/>
              <a:ext cx="4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400">
                  <a:solidFill>
                    <a:srgbClr val="0066FF"/>
                  </a:solidFill>
                </a:rPr>
                <a:t>history</a:t>
              </a:r>
            </a:p>
          </p:txBody>
        </p:sp>
        <p:sp>
          <p:nvSpPr>
            <p:cNvPr id="18452" name="Line 54"/>
            <p:cNvSpPr>
              <a:spLocks noChangeShapeType="1"/>
            </p:cNvSpPr>
            <p:nvPr/>
          </p:nvSpPr>
          <p:spPr bwMode="auto">
            <a:xfrm>
              <a:off x="3708" y="2395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Rectangle 55"/>
            <p:cNvSpPr>
              <a:spLocks noChangeArrowheads="1"/>
            </p:cNvSpPr>
            <p:nvPr/>
          </p:nvSpPr>
          <p:spPr bwMode="auto">
            <a:xfrm>
              <a:off x="4088" y="2205"/>
              <a:ext cx="104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FF"/>
                  </a:solidFill>
                </a:rPr>
                <a:t>prediction = </a:t>
              </a:r>
            </a:p>
            <a:p>
              <a:r>
                <a:rPr lang="en-US" altLang="he-IL" sz="1600">
                  <a:solidFill>
                    <a:srgbClr val="0066FF"/>
                  </a:solidFill>
                </a:rPr>
                <a:t>msb of counter</a:t>
              </a:r>
            </a:p>
          </p:txBody>
        </p:sp>
        <p:sp>
          <p:nvSpPr>
            <p:cNvPr id="18454" name="Rectangle 56"/>
            <p:cNvSpPr>
              <a:spLocks noChangeArrowheads="1"/>
            </p:cNvSpPr>
            <p:nvPr/>
          </p:nvSpPr>
          <p:spPr bwMode="auto">
            <a:xfrm>
              <a:off x="578" y="1889"/>
              <a:ext cx="7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FF"/>
                  </a:solidFill>
                </a:rPr>
                <a:t>Branch IP</a:t>
              </a:r>
            </a:p>
          </p:txBody>
        </p:sp>
        <p:sp>
          <p:nvSpPr>
            <p:cNvPr id="18455" name="Rectangle 58"/>
            <p:cNvSpPr>
              <a:spLocks noChangeArrowheads="1"/>
            </p:cNvSpPr>
            <p:nvPr/>
          </p:nvSpPr>
          <p:spPr bwMode="auto">
            <a:xfrm>
              <a:off x="2874" y="1284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>
                  <a:solidFill>
                    <a:srgbClr val="FF00FF"/>
                  </a:solidFill>
                </a:rPr>
                <a:t>2-</a:t>
              </a:r>
              <a:r>
                <a:rPr lang="en-US" altLang="he-IL" sz="1600">
                  <a:solidFill>
                    <a:srgbClr val="FF00FF"/>
                  </a:solidFill>
                </a:rPr>
                <a:t>bit-sat counter array</a:t>
              </a:r>
            </a:p>
          </p:txBody>
        </p:sp>
        <p:grpSp>
          <p:nvGrpSpPr>
            <p:cNvPr id="18456" name="Group 59"/>
            <p:cNvGrpSpPr>
              <a:grpSpLocks/>
            </p:cNvGrpSpPr>
            <p:nvPr/>
          </p:nvGrpSpPr>
          <p:grpSpPr bwMode="auto">
            <a:xfrm>
              <a:off x="3492" y="1558"/>
              <a:ext cx="208" cy="1696"/>
              <a:chOff x="3492" y="1848"/>
              <a:chExt cx="208" cy="1696"/>
            </a:xfrm>
          </p:grpSpPr>
          <p:sp>
            <p:nvSpPr>
              <p:cNvPr id="18467" name="Rectangle 60"/>
              <p:cNvSpPr>
                <a:spLocks noChangeArrowheads="1"/>
              </p:cNvSpPr>
              <p:nvPr/>
            </p:nvSpPr>
            <p:spPr bwMode="auto">
              <a:xfrm>
                <a:off x="3492" y="1848"/>
                <a:ext cx="208" cy="169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8468" name="Line 61"/>
              <p:cNvSpPr>
                <a:spLocks noChangeShapeType="1"/>
              </p:cNvSpPr>
              <p:nvPr/>
            </p:nvSpPr>
            <p:spPr bwMode="auto">
              <a:xfrm>
                <a:off x="3497" y="2610"/>
                <a:ext cx="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9" name="Line 62"/>
              <p:cNvSpPr>
                <a:spLocks noChangeShapeType="1"/>
              </p:cNvSpPr>
              <p:nvPr/>
            </p:nvSpPr>
            <p:spPr bwMode="auto">
              <a:xfrm>
                <a:off x="3492" y="2762"/>
                <a:ext cx="2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57" name="Line 63"/>
            <p:cNvSpPr>
              <a:spLocks noChangeShapeType="1"/>
            </p:cNvSpPr>
            <p:nvPr/>
          </p:nvSpPr>
          <p:spPr bwMode="auto">
            <a:xfrm flipV="1">
              <a:off x="2742" y="1993"/>
              <a:ext cx="330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Line 64"/>
            <p:cNvSpPr>
              <a:spLocks noChangeShapeType="1"/>
            </p:cNvSpPr>
            <p:nvPr/>
          </p:nvSpPr>
          <p:spPr bwMode="auto">
            <a:xfrm flipH="1">
              <a:off x="1296" y="1990"/>
              <a:ext cx="3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Line 65"/>
            <p:cNvSpPr>
              <a:spLocks noChangeShapeType="1"/>
            </p:cNvSpPr>
            <p:nvPr/>
          </p:nvSpPr>
          <p:spPr bwMode="auto">
            <a:xfrm flipH="1">
              <a:off x="3136" y="2392"/>
              <a:ext cx="362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Line 66"/>
            <p:cNvSpPr>
              <a:spLocks noChangeShapeType="1"/>
            </p:cNvSpPr>
            <p:nvPr/>
          </p:nvSpPr>
          <p:spPr bwMode="auto">
            <a:xfrm>
              <a:off x="1458" y="1990"/>
              <a:ext cx="0" cy="13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Line 67"/>
            <p:cNvSpPr>
              <a:spLocks noChangeShapeType="1"/>
            </p:cNvSpPr>
            <p:nvPr/>
          </p:nvSpPr>
          <p:spPr bwMode="auto">
            <a:xfrm>
              <a:off x="1458" y="3370"/>
              <a:ext cx="16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Line 68"/>
            <p:cNvSpPr>
              <a:spLocks noChangeShapeType="1"/>
            </p:cNvSpPr>
            <p:nvPr/>
          </p:nvSpPr>
          <p:spPr bwMode="auto">
            <a:xfrm>
              <a:off x="3072" y="2462"/>
              <a:ext cx="0" cy="9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Line 69"/>
            <p:cNvSpPr>
              <a:spLocks noChangeShapeType="1"/>
            </p:cNvSpPr>
            <p:nvPr/>
          </p:nvSpPr>
          <p:spPr bwMode="auto">
            <a:xfrm>
              <a:off x="3072" y="199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Oval 71"/>
            <p:cNvSpPr>
              <a:spLocks noChangeArrowheads="1"/>
            </p:cNvSpPr>
            <p:nvPr/>
          </p:nvSpPr>
          <p:spPr bwMode="auto">
            <a:xfrm>
              <a:off x="3000" y="2326"/>
              <a:ext cx="132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8465" name="Line 72"/>
            <p:cNvSpPr>
              <a:spLocks noChangeShapeType="1"/>
            </p:cNvSpPr>
            <p:nvPr/>
          </p:nvSpPr>
          <p:spPr bwMode="auto">
            <a:xfrm>
              <a:off x="3072" y="2326"/>
              <a:ext cx="0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Line 73"/>
            <p:cNvSpPr>
              <a:spLocks noChangeShapeType="1"/>
            </p:cNvSpPr>
            <p:nvPr/>
          </p:nvSpPr>
          <p:spPr bwMode="auto">
            <a:xfrm flipH="1">
              <a:off x="3008" y="2394"/>
              <a:ext cx="1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7" name="Rectangle 74"/>
          <p:cNvSpPr>
            <a:spLocks noChangeArrowheads="1"/>
          </p:cNvSpPr>
          <p:nvPr/>
        </p:nvSpPr>
        <p:spPr bwMode="auto">
          <a:xfrm>
            <a:off x="587375" y="5867400"/>
            <a:ext cx="8175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he-IL" sz="2000" b="0"/>
              <a:t>Predictor size: #BHRs </a:t>
            </a:r>
            <a:r>
              <a:rPr lang="en-US" altLang="he-IL" sz="2000" b="0">
                <a:cs typeface="Arial" charset="0"/>
              </a:rPr>
              <a:t>×</a:t>
            </a:r>
            <a:r>
              <a:rPr lang="en-US" altLang="he-IL" sz="2000" b="0"/>
              <a:t> (tag_size + history_size) + 2 ×</a:t>
            </a:r>
            <a:r>
              <a:rPr lang="en-US" altLang="he-IL" sz="2000"/>
              <a:t> </a:t>
            </a:r>
            <a:r>
              <a:rPr lang="en-US" altLang="he-IL" sz="2000" b="0"/>
              <a:t>2 </a:t>
            </a:r>
            <a:r>
              <a:rPr lang="en-US" altLang="he-IL" sz="2000" b="0" baseline="30000">
                <a:solidFill>
                  <a:srgbClr val="FF0000"/>
                </a:solidFill>
              </a:rPr>
              <a:t>history_size</a:t>
            </a:r>
            <a:endParaRPr lang="en-US" altLang="he-IL" sz="2000" b="0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Global Predictor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he-IL"/>
              <a:t>Sometimes, a branch’s behavior tightly correlates with that of other branches: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he-IL"/>
              <a:t>                                  </a:t>
            </a:r>
            <a:r>
              <a:rPr lang="en-US" altLang="he-IL">
                <a:solidFill>
                  <a:srgbClr val="006600"/>
                </a:solidFill>
              </a:rPr>
              <a:t>if (x &lt; 1) . . .</a:t>
            </a:r>
          </a:p>
          <a:p>
            <a:pPr>
              <a:buFont typeface="Wingdings" pitchFamily="2" charset="2"/>
              <a:buNone/>
            </a:pPr>
            <a:r>
              <a:rPr lang="en-US" altLang="he-IL">
                <a:solidFill>
                  <a:srgbClr val="006600"/>
                </a:solidFill>
              </a:rPr>
              <a:t>                                  if (x &gt; 1) . . .</a:t>
            </a:r>
          </a:p>
          <a:p>
            <a:pPr>
              <a:lnSpc>
                <a:spcPct val="120000"/>
              </a:lnSpc>
            </a:pPr>
            <a:r>
              <a:rPr lang="en-US" altLang="he-IL"/>
              <a:t>Using a </a:t>
            </a:r>
            <a:r>
              <a:rPr lang="en-US" altLang="he-IL">
                <a:solidFill>
                  <a:srgbClr val="CC0000"/>
                </a:solidFill>
              </a:rPr>
              <a:t>Global History Register</a:t>
            </a:r>
            <a:r>
              <a:rPr lang="en-US" altLang="he-IL"/>
              <a:t> (</a:t>
            </a:r>
            <a:r>
              <a:rPr lang="en-US" altLang="he-IL" i="1">
                <a:solidFill>
                  <a:srgbClr val="CC0000"/>
                </a:solidFill>
              </a:rPr>
              <a:t>GHR</a:t>
            </a:r>
            <a:r>
              <a:rPr lang="en-US" altLang="he-IL"/>
              <a:t>), the prediction of the second </a:t>
            </a:r>
            <a:r>
              <a:rPr lang="en-US" altLang="he-IL" i="1">
                <a:solidFill>
                  <a:srgbClr val="006600"/>
                </a:solidFill>
              </a:rPr>
              <a:t>if</a:t>
            </a:r>
            <a:r>
              <a:rPr lang="en-US" altLang="he-IL">
                <a:solidFill>
                  <a:srgbClr val="006600"/>
                </a:solidFill>
              </a:rPr>
              <a:t> </a:t>
            </a:r>
            <a:r>
              <a:rPr lang="en-US" altLang="he-IL"/>
              <a:t>may be based on the direction of the first</a:t>
            </a:r>
            <a:r>
              <a:rPr lang="en-US" altLang="he-IL">
                <a:solidFill>
                  <a:srgbClr val="006600"/>
                </a:solidFill>
              </a:rPr>
              <a:t> </a:t>
            </a:r>
            <a:r>
              <a:rPr lang="en-US" altLang="he-IL" i="1">
                <a:solidFill>
                  <a:srgbClr val="006600"/>
                </a:solidFill>
              </a:rPr>
              <a:t>if</a:t>
            </a:r>
          </a:p>
          <a:p>
            <a:pPr lvl="1">
              <a:lnSpc>
                <a:spcPct val="120000"/>
              </a:lnSpc>
            </a:pPr>
            <a:r>
              <a:rPr lang="en-US" altLang="he-IL"/>
              <a:t>Used for all conditional branches </a:t>
            </a:r>
          </a:p>
          <a:p>
            <a:pPr>
              <a:lnSpc>
                <a:spcPct val="120000"/>
              </a:lnSpc>
            </a:pPr>
            <a:r>
              <a:rPr lang="en-US" altLang="he-IL"/>
              <a:t>Yet, for</a:t>
            </a:r>
            <a:r>
              <a:rPr lang="en-US" altLang="he-IL">
                <a:solidFill>
                  <a:srgbClr val="006600"/>
                </a:solidFill>
              </a:rPr>
              <a:t> </a:t>
            </a:r>
            <a:r>
              <a:rPr lang="en-US" altLang="he-IL"/>
              <a:t>other branches such history “interference” might be destructive</a:t>
            </a:r>
          </a:p>
          <a:p>
            <a:pPr lvl="1">
              <a:lnSpc>
                <a:spcPct val="120000"/>
              </a:lnSpc>
            </a:pPr>
            <a:r>
              <a:rPr lang="en-US" altLang="he-IL"/>
              <a:t>To compensate, need long history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Global Predictor (cont.)</a:t>
            </a:r>
          </a:p>
        </p:txBody>
      </p:sp>
      <p:grpSp>
        <p:nvGrpSpPr>
          <p:cNvPr id="20483" name="Group 59"/>
          <p:cNvGrpSpPr>
            <a:grpSpLocks/>
          </p:cNvGrpSpPr>
          <p:nvPr/>
        </p:nvGrpSpPr>
        <p:grpSpPr bwMode="auto">
          <a:xfrm>
            <a:off x="1295400" y="1447800"/>
            <a:ext cx="6413500" cy="3157538"/>
            <a:chOff x="816" y="912"/>
            <a:chExt cx="4040" cy="1989"/>
          </a:xfrm>
        </p:grpSpPr>
        <p:sp>
          <p:nvSpPr>
            <p:cNvPr id="20485" name="Freeform 33"/>
            <p:cNvSpPr>
              <a:spLocks/>
            </p:cNvSpPr>
            <p:nvPr/>
          </p:nvSpPr>
          <p:spPr bwMode="auto">
            <a:xfrm>
              <a:off x="1840" y="1658"/>
              <a:ext cx="283" cy="451"/>
            </a:xfrm>
            <a:custGeom>
              <a:avLst/>
              <a:gdLst>
                <a:gd name="T0" fmla="*/ 0 w 283"/>
                <a:gd name="T1" fmla="*/ 0 h 451"/>
                <a:gd name="T2" fmla="*/ 20 w 283"/>
                <a:gd name="T3" fmla="*/ 5 h 451"/>
                <a:gd name="T4" fmla="*/ 36 w 283"/>
                <a:gd name="T5" fmla="*/ 16 h 451"/>
                <a:gd name="T6" fmla="*/ 52 w 283"/>
                <a:gd name="T7" fmla="*/ 32 h 451"/>
                <a:gd name="T8" fmla="*/ 62 w 283"/>
                <a:gd name="T9" fmla="*/ 48 h 451"/>
                <a:gd name="T10" fmla="*/ 78 w 283"/>
                <a:gd name="T11" fmla="*/ 58 h 451"/>
                <a:gd name="T12" fmla="*/ 94 w 283"/>
                <a:gd name="T13" fmla="*/ 75 h 451"/>
                <a:gd name="T14" fmla="*/ 109 w 283"/>
                <a:gd name="T15" fmla="*/ 91 h 451"/>
                <a:gd name="T16" fmla="*/ 120 w 283"/>
                <a:gd name="T17" fmla="*/ 107 h 451"/>
                <a:gd name="T18" fmla="*/ 125 w 283"/>
                <a:gd name="T19" fmla="*/ 123 h 451"/>
                <a:gd name="T20" fmla="*/ 135 w 283"/>
                <a:gd name="T21" fmla="*/ 139 h 451"/>
                <a:gd name="T22" fmla="*/ 146 w 283"/>
                <a:gd name="T23" fmla="*/ 155 h 451"/>
                <a:gd name="T24" fmla="*/ 156 w 283"/>
                <a:gd name="T25" fmla="*/ 171 h 451"/>
                <a:gd name="T26" fmla="*/ 167 w 283"/>
                <a:gd name="T27" fmla="*/ 192 h 451"/>
                <a:gd name="T28" fmla="*/ 172 w 283"/>
                <a:gd name="T29" fmla="*/ 208 h 451"/>
                <a:gd name="T30" fmla="*/ 177 w 283"/>
                <a:gd name="T31" fmla="*/ 225 h 451"/>
                <a:gd name="T32" fmla="*/ 182 w 283"/>
                <a:gd name="T33" fmla="*/ 241 h 451"/>
                <a:gd name="T34" fmla="*/ 188 w 283"/>
                <a:gd name="T35" fmla="*/ 257 h 451"/>
                <a:gd name="T36" fmla="*/ 193 w 283"/>
                <a:gd name="T37" fmla="*/ 273 h 451"/>
                <a:gd name="T38" fmla="*/ 198 w 283"/>
                <a:gd name="T39" fmla="*/ 289 h 451"/>
                <a:gd name="T40" fmla="*/ 203 w 283"/>
                <a:gd name="T41" fmla="*/ 310 h 451"/>
                <a:gd name="T42" fmla="*/ 208 w 283"/>
                <a:gd name="T43" fmla="*/ 326 h 451"/>
                <a:gd name="T44" fmla="*/ 214 w 283"/>
                <a:gd name="T45" fmla="*/ 342 h 451"/>
                <a:gd name="T46" fmla="*/ 224 w 283"/>
                <a:gd name="T47" fmla="*/ 358 h 451"/>
                <a:gd name="T48" fmla="*/ 229 w 283"/>
                <a:gd name="T49" fmla="*/ 375 h 451"/>
                <a:gd name="T50" fmla="*/ 240 w 283"/>
                <a:gd name="T51" fmla="*/ 391 h 451"/>
                <a:gd name="T52" fmla="*/ 245 w 283"/>
                <a:gd name="T53" fmla="*/ 407 h 451"/>
                <a:gd name="T54" fmla="*/ 255 w 283"/>
                <a:gd name="T55" fmla="*/ 423 h 451"/>
                <a:gd name="T56" fmla="*/ 266 w 283"/>
                <a:gd name="T57" fmla="*/ 439 h 451"/>
                <a:gd name="T58" fmla="*/ 282 w 283"/>
                <a:gd name="T59" fmla="*/ 450 h 451"/>
                <a:gd name="T60" fmla="*/ 276 w 283"/>
                <a:gd name="T61" fmla="*/ 450 h 45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83"/>
                <a:gd name="T94" fmla="*/ 0 h 451"/>
                <a:gd name="T95" fmla="*/ 283 w 283"/>
                <a:gd name="T96" fmla="*/ 451 h 45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83" h="451">
                  <a:moveTo>
                    <a:pt x="0" y="0"/>
                  </a:moveTo>
                  <a:lnTo>
                    <a:pt x="20" y="5"/>
                  </a:lnTo>
                  <a:lnTo>
                    <a:pt x="36" y="16"/>
                  </a:lnTo>
                  <a:lnTo>
                    <a:pt x="52" y="32"/>
                  </a:lnTo>
                  <a:lnTo>
                    <a:pt x="62" y="48"/>
                  </a:lnTo>
                  <a:lnTo>
                    <a:pt x="78" y="58"/>
                  </a:lnTo>
                  <a:lnTo>
                    <a:pt x="94" y="75"/>
                  </a:lnTo>
                  <a:lnTo>
                    <a:pt x="109" y="91"/>
                  </a:lnTo>
                  <a:lnTo>
                    <a:pt x="120" y="107"/>
                  </a:lnTo>
                  <a:lnTo>
                    <a:pt x="125" y="123"/>
                  </a:lnTo>
                  <a:lnTo>
                    <a:pt x="135" y="139"/>
                  </a:lnTo>
                  <a:lnTo>
                    <a:pt x="146" y="155"/>
                  </a:lnTo>
                  <a:lnTo>
                    <a:pt x="156" y="171"/>
                  </a:lnTo>
                  <a:lnTo>
                    <a:pt x="167" y="192"/>
                  </a:lnTo>
                  <a:lnTo>
                    <a:pt x="172" y="208"/>
                  </a:lnTo>
                  <a:lnTo>
                    <a:pt x="177" y="225"/>
                  </a:lnTo>
                  <a:lnTo>
                    <a:pt x="182" y="241"/>
                  </a:lnTo>
                  <a:lnTo>
                    <a:pt x="188" y="257"/>
                  </a:lnTo>
                  <a:lnTo>
                    <a:pt x="193" y="273"/>
                  </a:lnTo>
                  <a:lnTo>
                    <a:pt x="198" y="289"/>
                  </a:lnTo>
                  <a:lnTo>
                    <a:pt x="203" y="310"/>
                  </a:lnTo>
                  <a:lnTo>
                    <a:pt x="208" y="326"/>
                  </a:lnTo>
                  <a:lnTo>
                    <a:pt x="214" y="342"/>
                  </a:lnTo>
                  <a:lnTo>
                    <a:pt x="224" y="358"/>
                  </a:lnTo>
                  <a:lnTo>
                    <a:pt x="229" y="375"/>
                  </a:lnTo>
                  <a:lnTo>
                    <a:pt x="240" y="391"/>
                  </a:lnTo>
                  <a:lnTo>
                    <a:pt x="245" y="407"/>
                  </a:lnTo>
                  <a:lnTo>
                    <a:pt x="255" y="423"/>
                  </a:lnTo>
                  <a:lnTo>
                    <a:pt x="266" y="439"/>
                  </a:lnTo>
                  <a:lnTo>
                    <a:pt x="282" y="450"/>
                  </a:lnTo>
                  <a:lnTo>
                    <a:pt x="276" y="45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6" name="Arc 36"/>
            <p:cNvSpPr>
              <a:spLocks/>
            </p:cNvSpPr>
            <p:nvPr/>
          </p:nvSpPr>
          <p:spPr bwMode="auto">
            <a:xfrm>
              <a:off x="2292" y="1616"/>
              <a:ext cx="80" cy="71"/>
            </a:xfrm>
            <a:custGeom>
              <a:avLst/>
              <a:gdLst>
                <a:gd name="T0" fmla="*/ 0 w 21600"/>
                <a:gd name="T1" fmla="*/ 0 h 21433"/>
                <a:gd name="T2" fmla="*/ 0 w 21600"/>
                <a:gd name="T3" fmla="*/ 0 h 21433"/>
                <a:gd name="T4" fmla="*/ 0 w 21600"/>
                <a:gd name="T5" fmla="*/ 0 h 2143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33"/>
                <a:gd name="T11" fmla="*/ 21600 w 21600"/>
                <a:gd name="T12" fmla="*/ 21433 h 214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33" fill="none" extrusionOk="0">
                  <a:moveTo>
                    <a:pt x="2679" y="-1"/>
                  </a:moveTo>
                  <a:cubicBezTo>
                    <a:pt x="13488" y="1350"/>
                    <a:pt x="21600" y="10539"/>
                    <a:pt x="21600" y="21433"/>
                  </a:cubicBezTo>
                </a:path>
                <a:path w="21600" h="21433" stroke="0" extrusionOk="0">
                  <a:moveTo>
                    <a:pt x="2679" y="-1"/>
                  </a:moveTo>
                  <a:cubicBezTo>
                    <a:pt x="13488" y="1350"/>
                    <a:pt x="21600" y="10539"/>
                    <a:pt x="21600" y="21433"/>
                  </a:cubicBezTo>
                  <a:lnTo>
                    <a:pt x="0" y="21433"/>
                  </a:lnTo>
                  <a:lnTo>
                    <a:pt x="2679" y="-1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Line 38"/>
            <p:cNvSpPr>
              <a:spLocks noChangeShapeType="1"/>
            </p:cNvSpPr>
            <p:nvPr/>
          </p:nvSpPr>
          <p:spPr bwMode="auto">
            <a:xfrm>
              <a:off x="1840" y="1610"/>
              <a:ext cx="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Line 39"/>
            <p:cNvSpPr>
              <a:spLocks noChangeShapeType="1"/>
            </p:cNvSpPr>
            <p:nvPr/>
          </p:nvSpPr>
          <p:spPr bwMode="auto">
            <a:xfrm flipH="1">
              <a:off x="2464" y="1778"/>
              <a:ext cx="344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Arc 40"/>
            <p:cNvSpPr>
              <a:spLocks/>
            </p:cNvSpPr>
            <p:nvPr/>
          </p:nvSpPr>
          <p:spPr bwMode="auto">
            <a:xfrm rot="10800000">
              <a:off x="2384" y="1693"/>
              <a:ext cx="96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Rectangle 42"/>
            <p:cNvSpPr>
              <a:spLocks noChangeArrowheads="1"/>
            </p:cNvSpPr>
            <p:nvPr/>
          </p:nvSpPr>
          <p:spPr bwMode="auto">
            <a:xfrm>
              <a:off x="2082" y="2073"/>
              <a:ext cx="649" cy="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0080"/>
                  </a:solidFill>
                </a:rPr>
                <a:t>update</a:t>
              </a:r>
            </a:p>
            <a:p>
              <a:r>
                <a:rPr lang="en-US" altLang="he-IL" sz="1600">
                  <a:solidFill>
                    <a:srgbClr val="000080"/>
                  </a:solidFill>
                </a:rPr>
                <a:t>history</a:t>
              </a:r>
            </a:p>
            <a:p>
              <a:r>
                <a:rPr lang="en-US" altLang="he-IL" sz="1600">
                  <a:solidFill>
                    <a:srgbClr val="000080"/>
                  </a:solidFill>
                </a:rPr>
                <a:t>with</a:t>
              </a:r>
            </a:p>
            <a:p>
              <a:r>
                <a:rPr lang="en-US" altLang="he-IL" sz="1600">
                  <a:solidFill>
                    <a:srgbClr val="000080"/>
                  </a:solidFill>
                </a:rPr>
                <a:t>branch</a:t>
              </a:r>
            </a:p>
            <a:p>
              <a:r>
                <a:rPr lang="en-US" altLang="he-IL" sz="1600">
                  <a:solidFill>
                    <a:srgbClr val="000080"/>
                  </a:solidFill>
                </a:rPr>
                <a:t>outcome</a:t>
              </a:r>
            </a:p>
          </p:txBody>
        </p:sp>
        <p:grpSp>
          <p:nvGrpSpPr>
            <p:cNvPr id="20491" name="Group 45"/>
            <p:cNvGrpSpPr>
              <a:grpSpLocks/>
            </p:cNvGrpSpPr>
            <p:nvPr/>
          </p:nvGrpSpPr>
          <p:grpSpPr bwMode="auto">
            <a:xfrm>
              <a:off x="2812" y="1186"/>
              <a:ext cx="208" cy="1696"/>
              <a:chOff x="2903" y="1250"/>
              <a:chExt cx="208" cy="1696"/>
            </a:xfrm>
          </p:grpSpPr>
          <p:sp>
            <p:nvSpPr>
              <p:cNvPr id="20500" name="Rectangle 46"/>
              <p:cNvSpPr>
                <a:spLocks noChangeArrowheads="1"/>
              </p:cNvSpPr>
              <p:nvPr/>
            </p:nvSpPr>
            <p:spPr bwMode="auto">
              <a:xfrm>
                <a:off x="2903" y="1250"/>
                <a:ext cx="208" cy="169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0501" name="Line 47"/>
              <p:cNvSpPr>
                <a:spLocks noChangeShapeType="1"/>
              </p:cNvSpPr>
              <p:nvPr/>
            </p:nvSpPr>
            <p:spPr bwMode="auto">
              <a:xfrm>
                <a:off x="2911" y="1754"/>
                <a:ext cx="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2" name="Line 48"/>
              <p:cNvSpPr>
                <a:spLocks noChangeShapeType="1"/>
              </p:cNvSpPr>
              <p:nvPr/>
            </p:nvSpPr>
            <p:spPr bwMode="auto">
              <a:xfrm>
                <a:off x="2903" y="1906"/>
                <a:ext cx="2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492" name="Line 49"/>
            <p:cNvSpPr>
              <a:spLocks noChangeShapeType="1"/>
            </p:cNvSpPr>
            <p:nvPr/>
          </p:nvSpPr>
          <p:spPr bwMode="auto">
            <a:xfrm>
              <a:off x="3022" y="1762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Rectangle 50"/>
            <p:cNvSpPr>
              <a:spLocks noChangeArrowheads="1"/>
            </p:cNvSpPr>
            <p:nvPr/>
          </p:nvSpPr>
          <p:spPr bwMode="auto">
            <a:xfrm>
              <a:off x="3420" y="1587"/>
              <a:ext cx="104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FF"/>
                  </a:solidFill>
                </a:rPr>
                <a:t>prediction = </a:t>
              </a:r>
            </a:p>
            <a:p>
              <a:r>
                <a:rPr lang="en-US" altLang="he-IL" sz="1600">
                  <a:solidFill>
                    <a:srgbClr val="0066FF"/>
                  </a:solidFill>
                </a:rPr>
                <a:t>msb of counter</a:t>
              </a:r>
            </a:p>
          </p:txBody>
        </p:sp>
        <p:sp>
          <p:nvSpPr>
            <p:cNvPr id="20494" name="Rectangle 51"/>
            <p:cNvSpPr>
              <a:spLocks noChangeArrowheads="1"/>
            </p:cNvSpPr>
            <p:nvPr/>
          </p:nvSpPr>
          <p:spPr bwMode="auto">
            <a:xfrm>
              <a:off x="2194" y="912"/>
              <a:ext cx="1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>
                  <a:solidFill>
                    <a:srgbClr val="FF00FF"/>
                  </a:solidFill>
                </a:rPr>
                <a:t>2-</a:t>
              </a:r>
              <a:r>
                <a:rPr lang="en-US" altLang="he-IL" sz="1600">
                  <a:solidFill>
                    <a:srgbClr val="FF00FF"/>
                  </a:solidFill>
                </a:rPr>
                <a:t>bit-sat counter array</a:t>
              </a:r>
            </a:p>
          </p:txBody>
        </p:sp>
        <p:sp>
          <p:nvSpPr>
            <p:cNvPr id="20495" name="Freeform 52"/>
            <p:cNvSpPr>
              <a:spLocks/>
            </p:cNvSpPr>
            <p:nvPr/>
          </p:nvSpPr>
          <p:spPr bwMode="auto">
            <a:xfrm>
              <a:off x="3032" y="1802"/>
              <a:ext cx="457" cy="561"/>
            </a:xfrm>
            <a:custGeom>
              <a:avLst/>
              <a:gdLst>
                <a:gd name="T0" fmla="*/ 0 w 457"/>
                <a:gd name="T1" fmla="*/ 0 h 561"/>
                <a:gd name="T2" fmla="*/ 20 w 457"/>
                <a:gd name="T3" fmla="*/ 16 h 561"/>
                <a:gd name="T4" fmla="*/ 36 w 457"/>
                <a:gd name="T5" fmla="*/ 21 h 561"/>
                <a:gd name="T6" fmla="*/ 52 w 457"/>
                <a:gd name="T7" fmla="*/ 32 h 561"/>
                <a:gd name="T8" fmla="*/ 68 w 457"/>
                <a:gd name="T9" fmla="*/ 43 h 561"/>
                <a:gd name="T10" fmla="*/ 83 w 457"/>
                <a:gd name="T11" fmla="*/ 53 h 561"/>
                <a:gd name="T12" fmla="*/ 94 w 457"/>
                <a:gd name="T13" fmla="*/ 70 h 561"/>
                <a:gd name="T14" fmla="*/ 104 w 457"/>
                <a:gd name="T15" fmla="*/ 86 h 561"/>
                <a:gd name="T16" fmla="*/ 115 w 457"/>
                <a:gd name="T17" fmla="*/ 102 h 561"/>
                <a:gd name="T18" fmla="*/ 125 w 457"/>
                <a:gd name="T19" fmla="*/ 118 h 561"/>
                <a:gd name="T20" fmla="*/ 136 w 457"/>
                <a:gd name="T21" fmla="*/ 134 h 561"/>
                <a:gd name="T22" fmla="*/ 146 w 457"/>
                <a:gd name="T23" fmla="*/ 150 h 561"/>
                <a:gd name="T24" fmla="*/ 157 w 457"/>
                <a:gd name="T25" fmla="*/ 166 h 561"/>
                <a:gd name="T26" fmla="*/ 162 w 457"/>
                <a:gd name="T27" fmla="*/ 183 h 561"/>
                <a:gd name="T28" fmla="*/ 167 w 457"/>
                <a:gd name="T29" fmla="*/ 199 h 561"/>
                <a:gd name="T30" fmla="*/ 178 w 457"/>
                <a:gd name="T31" fmla="*/ 215 h 561"/>
                <a:gd name="T32" fmla="*/ 188 w 457"/>
                <a:gd name="T33" fmla="*/ 236 h 561"/>
                <a:gd name="T34" fmla="*/ 193 w 457"/>
                <a:gd name="T35" fmla="*/ 258 h 561"/>
                <a:gd name="T36" fmla="*/ 204 w 457"/>
                <a:gd name="T37" fmla="*/ 274 h 561"/>
                <a:gd name="T38" fmla="*/ 209 w 457"/>
                <a:gd name="T39" fmla="*/ 290 h 561"/>
                <a:gd name="T40" fmla="*/ 220 w 457"/>
                <a:gd name="T41" fmla="*/ 306 h 561"/>
                <a:gd name="T42" fmla="*/ 230 w 457"/>
                <a:gd name="T43" fmla="*/ 323 h 561"/>
                <a:gd name="T44" fmla="*/ 230 w 457"/>
                <a:gd name="T45" fmla="*/ 339 h 561"/>
                <a:gd name="T46" fmla="*/ 241 w 457"/>
                <a:gd name="T47" fmla="*/ 355 h 561"/>
                <a:gd name="T48" fmla="*/ 246 w 457"/>
                <a:gd name="T49" fmla="*/ 371 h 561"/>
                <a:gd name="T50" fmla="*/ 256 w 457"/>
                <a:gd name="T51" fmla="*/ 387 h 561"/>
                <a:gd name="T52" fmla="*/ 262 w 457"/>
                <a:gd name="T53" fmla="*/ 403 h 561"/>
                <a:gd name="T54" fmla="*/ 272 w 457"/>
                <a:gd name="T55" fmla="*/ 420 h 561"/>
                <a:gd name="T56" fmla="*/ 283 w 457"/>
                <a:gd name="T57" fmla="*/ 436 h 561"/>
                <a:gd name="T58" fmla="*/ 293 w 457"/>
                <a:gd name="T59" fmla="*/ 452 h 561"/>
                <a:gd name="T60" fmla="*/ 309 w 457"/>
                <a:gd name="T61" fmla="*/ 468 h 561"/>
                <a:gd name="T62" fmla="*/ 324 w 457"/>
                <a:gd name="T63" fmla="*/ 484 h 561"/>
                <a:gd name="T64" fmla="*/ 340 w 457"/>
                <a:gd name="T65" fmla="*/ 495 h 561"/>
                <a:gd name="T66" fmla="*/ 356 w 457"/>
                <a:gd name="T67" fmla="*/ 506 h 561"/>
                <a:gd name="T68" fmla="*/ 372 w 457"/>
                <a:gd name="T69" fmla="*/ 516 h 561"/>
                <a:gd name="T70" fmla="*/ 387 w 457"/>
                <a:gd name="T71" fmla="*/ 527 h 561"/>
                <a:gd name="T72" fmla="*/ 403 w 457"/>
                <a:gd name="T73" fmla="*/ 538 h 561"/>
                <a:gd name="T74" fmla="*/ 424 w 457"/>
                <a:gd name="T75" fmla="*/ 549 h 561"/>
                <a:gd name="T76" fmla="*/ 440 w 457"/>
                <a:gd name="T77" fmla="*/ 554 h 561"/>
                <a:gd name="T78" fmla="*/ 456 w 457"/>
                <a:gd name="T79" fmla="*/ 560 h 5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57"/>
                <a:gd name="T121" fmla="*/ 0 h 561"/>
                <a:gd name="T122" fmla="*/ 457 w 457"/>
                <a:gd name="T123" fmla="*/ 561 h 5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57" h="561">
                  <a:moveTo>
                    <a:pt x="0" y="0"/>
                  </a:moveTo>
                  <a:lnTo>
                    <a:pt x="20" y="16"/>
                  </a:lnTo>
                  <a:lnTo>
                    <a:pt x="36" y="21"/>
                  </a:lnTo>
                  <a:lnTo>
                    <a:pt x="52" y="32"/>
                  </a:lnTo>
                  <a:lnTo>
                    <a:pt x="68" y="43"/>
                  </a:lnTo>
                  <a:lnTo>
                    <a:pt x="83" y="53"/>
                  </a:lnTo>
                  <a:lnTo>
                    <a:pt x="94" y="70"/>
                  </a:lnTo>
                  <a:lnTo>
                    <a:pt x="104" y="86"/>
                  </a:lnTo>
                  <a:lnTo>
                    <a:pt x="115" y="102"/>
                  </a:lnTo>
                  <a:lnTo>
                    <a:pt x="125" y="118"/>
                  </a:lnTo>
                  <a:lnTo>
                    <a:pt x="136" y="134"/>
                  </a:lnTo>
                  <a:lnTo>
                    <a:pt x="146" y="150"/>
                  </a:lnTo>
                  <a:lnTo>
                    <a:pt x="157" y="166"/>
                  </a:lnTo>
                  <a:lnTo>
                    <a:pt x="162" y="183"/>
                  </a:lnTo>
                  <a:lnTo>
                    <a:pt x="167" y="199"/>
                  </a:lnTo>
                  <a:lnTo>
                    <a:pt x="178" y="215"/>
                  </a:lnTo>
                  <a:lnTo>
                    <a:pt x="188" y="236"/>
                  </a:lnTo>
                  <a:lnTo>
                    <a:pt x="193" y="258"/>
                  </a:lnTo>
                  <a:lnTo>
                    <a:pt x="204" y="274"/>
                  </a:lnTo>
                  <a:lnTo>
                    <a:pt x="209" y="290"/>
                  </a:lnTo>
                  <a:lnTo>
                    <a:pt x="220" y="306"/>
                  </a:lnTo>
                  <a:lnTo>
                    <a:pt x="230" y="323"/>
                  </a:lnTo>
                  <a:lnTo>
                    <a:pt x="230" y="339"/>
                  </a:lnTo>
                  <a:lnTo>
                    <a:pt x="241" y="355"/>
                  </a:lnTo>
                  <a:lnTo>
                    <a:pt x="246" y="371"/>
                  </a:lnTo>
                  <a:lnTo>
                    <a:pt x="256" y="387"/>
                  </a:lnTo>
                  <a:lnTo>
                    <a:pt x="262" y="403"/>
                  </a:lnTo>
                  <a:lnTo>
                    <a:pt x="272" y="420"/>
                  </a:lnTo>
                  <a:lnTo>
                    <a:pt x="283" y="436"/>
                  </a:lnTo>
                  <a:lnTo>
                    <a:pt x="293" y="452"/>
                  </a:lnTo>
                  <a:lnTo>
                    <a:pt x="309" y="468"/>
                  </a:lnTo>
                  <a:lnTo>
                    <a:pt x="324" y="484"/>
                  </a:lnTo>
                  <a:lnTo>
                    <a:pt x="340" y="495"/>
                  </a:lnTo>
                  <a:lnTo>
                    <a:pt x="356" y="506"/>
                  </a:lnTo>
                  <a:lnTo>
                    <a:pt x="372" y="516"/>
                  </a:lnTo>
                  <a:lnTo>
                    <a:pt x="387" y="527"/>
                  </a:lnTo>
                  <a:lnTo>
                    <a:pt x="403" y="538"/>
                  </a:lnTo>
                  <a:lnTo>
                    <a:pt x="424" y="549"/>
                  </a:lnTo>
                  <a:lnTo>
                    <a:pt x="440" y="554"/>
                  </a:lnTo>
                  <a:lnTo>
                    <a:pt x="456" y="56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Rectangle 53"/>
            <p:cNvSpPr>
              <a:spLocks noChangeArrowheads="1"/>
            </p:cNvSpPr>
            <p:nvPr/>
          </p:nvSpPr>
          <p:spPr bwMode="auto">
            <a:xfrm>
              <a:off x="3510" y="2257"/>
              <a:ext cx="134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0080"/>
                  </a:solidFill>
                </a:rPr>
                <a:t>update counter with</a:t>
              </a:r>
            </a:p>
            <a:p>
              <a:r>
                <a:rPr lang="en-US" altLang="he-IL" sz="1600">
                  <a:solidFill>
                    <a:srgbClr val="000080"/>
                  </a:solidFill>
                </a:rPr>
                <a:t>branch outcome</a:t>
              </a:r>
            </a:p>
          </p:txBody>
        </p:sp>
        <p:sp>
          <p:nvSpPr>
            <p:cNvPr id="20497" name="Rectangle 55"/>
            <p:cNvSpPr>
              <a:spLocks noChangeArrowheads="1"/>
            </p:cNvSpPr>
            <p:nvPr/>
          </p:nvSpPr>
          <p:spPr bwMode="auto">
            <a:xfrm>
              <a:off x="1058" y="1528"/>
              <a:ext cx="4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400">
                  <a:solidFill>
                    <a:srgbClr val="0066FF"/>
                  </a:solidFill>
                </a:rPr>
                <a:t>history</a:t>
              </a:r>
            </a:p>
          </p:txBody>
        </p:sp>
        <p:sp>
          <p:nvSpPr>
            <p:cNvPr id="20498" name="Rectangle 56"/>
            <p:cNvSpPr>
              <a:spLocks noChangeArrowheads="1"/>
            </p:cNvSpPr>
            <p:nvPr/>
          </p:nvSpPr>
          <p:spPr bwMode="auto">
            <a:xfrm>
              <a:off x="816" y="1522"/>
              <a:ext cx="1008" cy="1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499" name="Rectangle 57"/>
            <p:cNvSpPr>
              <a:spLocks noChangeArrowheads="1"/>
            </p:cNvSpPr>
            <p:nvPr/>
          </p:nvSpPr>
          <p:spPr bwMode="auto">
            <a:xfrm>
              <a:off x="902" y="1256"/>
              <a:ext cx="36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400">
                  <a:solidFill>
                    <a:srgbClr val="FF00FF"/>
                  </a:solidFill>
                </a:rPr>
                <a:t>GHR</a:t>
              </a:r>
            </a:p>
          </p:txBody>
        </p:sp>
      </p:grpSp>
      <p:sp>
        <p:nvSpPr>
          <p:cNvPr id="20484" name="Rectangle 58"/>
          <p:cNvSpPr>
            <a:spLocks noChangeArrowheads="1"/>
          </p:cNvSpPr>
          <p:nvPr/>
        </p:nvSpPr>
        <p:spPr bwMode="auto">
          <a:xfrm>
            <a:off x="796925" y="5216525"/>
            <a:ext cx="55737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he-IL" sz="2000" b="0"/>
              <a:t>The predictor size:     history_size + 2*2 </a:t>
            </a:r>
            <a:r>
              <a:rPr lang="en-US" altLang="he-IL" sz="2000" b="0" baseline="30000"/>
              <a:t>history_size</a:t>
            </a:r>
          </a:p>
          <a:p>
            <a:pPr>
              <a:lnSpc>
                <a:spcPct val="150000"/>
              </a:lnSpc>
            </a:pPr>
            <a:r>
              <a:rPr lang="en-US" altLang="he-IL" sz="2000" b="0"/>
              <a:t>Example:   history_size = 12  </a:t>
            </a:r>
            <a:r>
              <a:rPr lang="en-US" altLang="he-IL" sz="2000" b="0">
                <a:sym typeface="Symbol" pitchFamily="18" charset="2"/>
              </a:rPr>
              <a:t></a:t>
            </a:r>
            <a:r>
              <a:rPr lang="en-US" altLang="he-IL" sz="2000" b="0"/>
              <a:t> size = 8 K Bits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7"/>
          <p:cNvSpPr>
            <a:spLocks noChangeArrowheads="1"/>
          </p:cNvSpPr>
          <p:nvPr/>
        </p:nvSpPr>
        <p:spPr bwMode="auto">
          <a:xfrm>
            <a:off x="381000" y="1066800"/>
            <a:ext cx="8328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Clr>
                <a:schemeClr val="tx2"/>
              </a:buClr>
              <a:buSzPct val="75000"/>
            </a:pPr>
            <a:r>
              <a:rPr lang="en-US" altLang="he-IL" sz="2000" i="1">
                <a:solidFill>
                  <a:srgbClr val="006600"/>
                </a:solidFill>
              </a:rPr>
              <a:t>gshare </a:t>
            </a:r>
            <a:r>
              <a:rPr lang="en-US" altLang="he-IL" sz="2000"/>
              <a:t> combines the global history information with the branch IP</a:t>
            </a:r>
            <a:br>
              <a:rPr lang="en-US" altLang="he-IL" sz="2000"/>
            </a:br>
            <a:r>
              <a:rPr lang="en-US" altLang="he-IL" sz="2000"/>
              <a:t>using </a:t>
            </a:r>
            <a:r>
              <a:rPr lang="en-US" altLang="he-IL" sz="2000">
                <a:solidFill>
                  <a:srgbClr val="FF0000"/>
                </a:solidFill>
              </a:rPr>
              <a:t>XOR </a:t>
            </a:r>
            <a:r>
              <a:rPr lang="en-US" altLang="he-IL" sz="2000"/>
              <a:t>(again, maps common patterns of different branches to </a:t>
            </a:r>
            <a:br>
              <a:rPr lang="en-US" altLang="he-IL" sz="2000"/>
            </a:br>
            <a:r>
              <a:rPr lang="en-US" altLang="he-IL" sz="2000"/>
              <a:t>different counters)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altLang="he-IL" sz="2000">
              <a:solidFill>
                <a:srgbClr val="FF0000"/>
              </a:solidFill>
            </a:endParaRPr>
          </a:p>
        </p:txBody>
      </p:sp>
      <p:sp>
        <p:nvSpPr>
          <p:cNvPr id="21507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Global Predictor: </a:t>
            </a:r>
            <a:r>
              <a:rPr lang="en-US" altLang="he-IL" i="1"/>
              <a:t>Gshare</a:t>
            </a:r>
          </a:p>
        </p:txBody>
      </p:sp>
      <p:grpSp>
        <p:nvGrpSpPr>
          <p:cNvPr id="21508" name="Group 33"/>
          <p:cNvGrpSpPr>
            <a:grpSpLocks/>
          </p:cNvGrpSpPr>
          <p:nvPr/>
        </p:nvGrpSpPr>
        <p:grpSpPr bwMode="auto">
          <a:xfrm>
            <a:off x="990600" y="2254250"/>
            <a:ext cx="7377113" cy="3613150"/>
            <a:chOff x="624" y="1142"/>
            <a:chExt cx="4647" cy="2276"/>
          </a:xfrm>
        </p:grpSpPr>
        <p:grpSp>
          <p:nvGrpSpPr>
            <p:cNvPr id="21509" name="Group 4"/>
            <p:cNvGrpSpPr>
              <a:grpSpLocks/>
            </p:cNvGrpSpPr>
            <p:nvPr/>
          </p:nvGrpSpPr>
          <p:grpSpPr bwMode="auto">
            <a:xfrm>
              <a:off x="2922" y="1452"/>
              <a:ext cx="208" cy="1696"/>
              <a:chOff x="2922" y="1270"/>
              <a:chExt cx="208" cy="1696"/>
            </a:xfrm>
          </p:grpSpPr>
          <p:sp>
            <p:nvSpPr>
              <p:cNvPr id="21530" name="Rectangle 5"/>
              <p:cNvSpPr>
                <a:spLocks noChangeArrowheads="1"/>
              </p:cNvSpPr>
              <p:nvPr/>
            </p:nvSpPr>
            <p:spPr bwMode="auto">
              <a:xfrm>
                <a:off x="2922" y="1270"/>
                <a:ext cx="208" cy="169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1531" name="Line 6"/>
              <p:cNvSpPr>
                <a:spLocks noChangeShapeType="1"/>
              </p:cNvSpPr>
              <p:nvPr/>
            </p:nvSpPr>
            <p:spPr bwMode="auto">
              <a:xfrm>
                <a:off x="2930" y="1774"/>
                <a:ext cx="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2" name="Line 7"/>
              <p:cNvSpPr>
                <a:spLocks noChangeShapeType="1"/>
              </p:cNvSpPr>
              <p:nvPr/>
            </p:nvSpPr>
            <p:spPr bwMode="auto">
              <a:xfrm>
                <a:off x="2922" y="1926"/>
                <a:ext cx="2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0" name="Line 8"/>
            <p:cNvSpPr>
              <a:spLocks noChangeShapeType="1"/>
            </p:cNvSpPr>
            <p:nvPr/>
          </p:nvSpPr>
          <p:spPr bwMode="auto">
            <a:xfrm>
              <a:off x="3132" y="2028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Rectangle 9"/>
            <p:cNvSpPr>
              <a:spLocks noChangeArrowheads="1"/>
            </p:cNvSpPr>
            <p:nvPr/>
          </p:nvSpPr>
          <p:spPr bwMode="auto">
            <a:xfrm>
              <a:off x="3504" y="1804"/>
              <a:ext cx="127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2000"/>
                <a:t>prediction = </a:t>
              </a:r>
            </a:p>
            <a:p>
              <a:r>
                <a:rPr lang="en-US" altLang="he-IL" sz="2000"/>
                <a:t>msb of counter</a:t>
              </a:r>
            </a:p>
          </p:txBody>
        </p:sp>
        <p:sp>
          <p:nvSpPr>
            <p:cNvPr id="21512" name="Rectangle 10"/>
            <p:cNvSpPr>
              <a:spLocks noChangeArrowheads="1"/>
            </p:cNvSpPr>
            <p:nvPr/>
          </p:nvSpPr>
          <p:spPr bwMode="auto">
            <a:xfrm>
              <a:off x="2133" y="1142"/>
              <a:ext cx="18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>
                  <a:solidFill>
                    <a:srgbClr val="0066FF"/>
                  </a:solidFill>
                </a:rPr>
                <a:t>2-</a:t>
              </a:r>
              <a:r>
                <a:rPr lang="en-US" altLang="he-IL" sz="2000">
                  <a:solidFill>
                    <a:srgbClr val="0066FF"/>
                  </a:solidFill>
                </a:rPr>
                <a:t>bit-sat counter array</a:t>
              </a:r>
            </a:p>
          </p:txBody>
        </p:sp>
        <p:sp>
          <p:nvSpPr>
            <p:cNvPr id="21513" name="Freeform 11"/>
            <p:cNvSpPr>
              <a:spLocks/>
            </p:cNvSpPr>
            <p:nvPr/>
          </p:nvSpPr>
          <p:spPr bwMode="auto">
            <a:xfrm>
              <a:off x="3142" y="2068"/>
              <a:ext cx="457" cy="561"/>
            </a:xfrm>
            <a:custGeom>
              <a:avLst/>
              <a:gdLst>
                <a:gd name="T0" fmla="*/ 0 w 457"/>
                <a:gd name="T1" fmla="*/ 0 h 561"/>
                <a:gd name="T2" fmla="*/ 20 w 457"/>
                <a:gd name="T3" fmla="*/ 16 h 561"/>
                <a:gd name="T4" fmla="*/ 36 w 457"/>
                <a:gd name="T5" fmla="*/ 21 h 561"/>
                <a:gd name="T6" fmla="*/ 52 w 457"/>
                <a:gd name="T7" fmla="*/ 32 h 561"/>
                <a:gd name="T8" fmla="*/ 68 w 457"/>
                <a:gd name="T9" fmla="*/ 43 h 561"/>
                <a:gd name="T10" fmla="*/ 83 w 457"/>
                <a:gd name="T11" fmla="*/ 53 h 561"/>
                <a:gd name="T12" fmla="*/ 94 w 457"/>
                <a:gd name="T13" fmla="*/ 70 h 561"/>
                <a:gd name="T14" fmla="*/ 104 w 457"/>
                <a:gd name="T15" fmla="*/ 86 h 561"/>
                <a:gd name="T16" fmla="*/ 115 w 457"/>
                <a:gd name="T17" fmla="*/ 102 h 561"/>
                <a:gd name="T18" fmla="*/ 125 w 457"/>
                <a:gd name="T19" fmla="*/ 118 h 561"/>
                <a:gd name="T20" fmla="*/ 136 w 457"/>
                <a:gd name="T21" fmla="*/ 134 h 561"/>
                <a:gd name="T22" fmla="*/ 146 w 457"/>
                <a:gd name="T23" fmla="*/ 150 h 561"/>
                <a:gd name="T24" fmla="*/ 157 w 457"/>
                <a:gd name="T25" fmla="*/ 166 h 561"/>
                <a:gd name="T26" fmla="*/ 162 w 457"/>
                <a:gd name="T27" fmla="*/ 183 h 561"/>
                <a:gd name="T28" fmla="*/ 167 w 457"/>
                <a:gd name="T29" fmla="*/ 199 h 561"/>
                <a:gd name="T30" fmla="*/ 178 w 457"/>
                <a:gd name="T31" fmla="*/ 215 h 561"/>
                <a:gd name="T32" fmla="*/ 188 w 457"/>
                <a:gd name="T33" fmla="*/ 236 h 561"/>
                <a:gd name="T34" fmla="*/ 193 w 457"/>
                <a:gd name="T35" fmla="*/ 258 h 561"/>
                <a:gd name="T36" fmla="*/ 204 w 457"/>
                <a:gd name="T37" fmla="*/ 274 h 561"/>
                <a:gd name="T38" fmla="*/ 209 w 457"/>
                <a:gd name="T39" fmla="*/ 290 h 561"/>
                <a:gd name="T40" fmla="*/ 220 w 457"/>
                <a:gd name="T41" fmla="*/ 306 h 561"/>
                <a:gd name="T42" fmla="*/ 230 w 457"/>
                <a:gd name="T43" fmla="*/ 323 h 561"/>
                <a:gd name="T44" fmla="*/ 230 w 457"/>
                <a:gd name="T45" fmla="*/ 339 h 561"/>
                <a:gd name="T46" fmla="*/ 241 w 457"/>
                <a:gd name="T47" fmla="*/ 355 h 561"/>
                <a:gd name="T48" fmla="*/ 246 w 457"/>
                <a:gd name="T49" fmla="*/ 371 h 561"/>
                <a:gd name="T50" fmla="*/ 256 w 457"/>
                <a:gd name="T51" fmla="*/ 387 h 561"/>
                <a:gd name="T52" fmla="*/ 262 w 457"/>
                <a:gd name="T53" fmla="*/ 403 h 561"/>
                <a:gd name="T54" fmla="*/ 272 w 457"/>
                <a:gd name="T55" fmla="*/ 420 h 561"/>
                <a:gd name="T56" fmla="*/ 283 w 457"/>
                <a:gd name="T57" fmla="*/ 436 h 561"/>
                <a:gd name="T58" fmla="*/ 293 w 457"/>
                <a:gd name="T59" fmla="*/ 452 h 561"/>
                <a:gd name="T60" fmla="*/ 309 w 457"/>
                <a:gd name="T61" fmla="*/ 468 h 561"/>
                <a:gd name="T62" fmla="*/ 324 w 457"/>
                <a:gd name="T63" fmla="*/ 484 h 561"/>
                <a:gd name="T64" fmla="*/ 340 w 457"/>
                <a:gd name="T65" fmla="*/ 495 h 561"/>
                <a:gd name="T66" fmla="*/ 356 w 457"/>
                <a:gd name="T67" fmla="*/ 506 h 561"/>
                <a:gd name="T68" fmla="*/ 372 w 457"/>
                <a:gd name="T69" fmla="*/ 516 h 561"/>
                <a:gd name="T70" fmla="*/ 387 w 457"/>
                <a:gd name="T71" fmla="*/ 527 h 561"/>
                <a:gd name="T72" fmla="*/ 403 w 457"/>
                <a:gd name="T73" fmla="*/ 538 h 561"/>
                <a:gd name="T74" fmla="*/ 424 w 457"/>
                <a:gd name="T75" fmla="*/ 549 h 561"/>
                <a:gd name="T76" fmla="*/ 440 w 457"/>
                <a:gd name="T77" fmla="*/ 554 h 561"/>
                <a:gd name="T78" fmla="*/ 456 w 457"/>
                <a:gd name="T79" fmla="*/ 560 h 5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57"/>
                <a:gd name="T121" fmla="*/ 0 h 561"/>
                <a:gd name="T122" fmla="*/ 457 w 457"/>
                <a:gd name="T123" fmla="*/ 561 h 5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57" h="561">
                  <a:moveTo>
                    <a:pt x="0" y="0"/>
                  </a:moveTo>
                  <a:lnTo>
                    <a:pt x="20" y="16"/>
                  </a:lnTo>
                  <a:lnTo>
                    <a:pt x="36" y="21"/>
                  </a:lnTo>
                  <a:lnTo>
                    <a:pt x="52" y="32"/>
                  </a:lnTo>
                  <a:lnTo>
                    <a:pt x="68" y="43"/>
                  </a:lnTo>
                  <a:lnTo>
                    <a:pt x="83" y="53"/>
                  </a:lnTo>
                  <a:lnTo>
                    <a:pt x="94" y="70"/>
                  </a:lnTo>
                  <a:lnTo>
                    <a:pt x="104" y="86"/>
                  </a:lnTo>
                  <a:lnTo>
                    <a:pt x="115" y="102"/>
                  </a:lnTo>
                  <a:lnTo>
                    <a:pt x="125" y="118"/>
                  </a:lnTo>
                  <a:lnTo>
                    <a:pt x="136" y="134"/>
                  </a:lnTo>
                  <a:lnTo>
                    <a:pt x="146" y="150"/>
                  </a:lnTo>
                  <a:lnTo>
                    <a:pt x="157" y="166"/>
                  </a:lnTo>
                  <a:lnTo>
                    <a:pt x="162" y="183"/>
                  </a:lnTo>
                  <a:lnTo>
                    <a:pt x="167" y="199"/>
                  </a:lnTo>
                  <a:lnTo>
                    <a:pt x="178" y="215"/>
                  </a:lnTo>
                  <a:lnTo>
                    <a:pt x="188" y="236"/>
                  </a:lnTo>
                  <a:lnTo>
                    <a:pt x="193" y="258"/>
                  </a:lnTo>
                  <a:lnTo>
                    <a:pt x="204" y="274"/>
                  </a:lnTo>
                  <a:lnTo>
                    <a:pt x="209" y="290"/>
                  </a:lnTo>
                  <a:lnTo>
                    <a:pt x="220" y="306"/>
                  </a:lnTo>
                  <a:lnTo>
                    <a:pt x="230" y="323"/>
                  </a:lnTo>
                  <a:lnTo>
                    <a:pt x="230" y="339"/>
                  </a:lnTo>
                  <a:lnTo>
                    <a:pt x="241" y="355"/>
                  </a:lnTo>
                  <a:lnTo>
                    <a:pt x="246" y="371"/>
                  </a:lnTo>
                  <a:lnTo>
                    <a:pt x="256" y="387"/>
                  </a:lnTo>
                  <a:lnTo>
                    <a:pt x="262" y="403"/>
                  </a:lnTo>
                  <a:lnTo>
                    <a:pt x="272" y="420"/>
                  </a:lnTo>
                  <a:lnTo>
                    <a:pt x="283" y="436"/>
                  </a:lnTo>
                  <a:lnTo>
                    <a:pt x="293" y="452"/>
                  </a:lnTo>
                  <a:lnTo>
                    <a:pt x="309" y="468"/>
                  </a:lnTo>
                  <a:lnTo>
                    <a:pt x="324" y="484"/>
                  </a:lnTo>
                  <a:lnTo>
                    <a:pt x="340" y="495"/>
                  </a:lnTo>
                  <a:lnTo>
                    <a:pt x="356" y="506"/>
                  </a:lnTo>
                  <a:lnTo>
                    <a:pt x="372" y="516"/>
                  </a:lnTo>
                  <a:lnTo>
                    <a:pt x="387" y="527"/>
                  </a:lnTo>
                  <a:lnTo>
                    <a:pt x="403" y="538"/>
                  </a:lnTo>
                  <a:lnTo>
                    <a:pt x="424" y="549"/>
                  </a:lnTo>
                  <a:lnTo>
                    <a:pt x="440" y="554"/>
                  </a:lnTo>
                  <a:lnTo>
                    <a:pt x="456" y="56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Rectangle 12"/>
            <p:cNvSpPr>
              <a:spLocks noChangeArrowheads="1"/>
            </p:cNvSpPr>
            <p:nvPr/>
          </p:nvSpPr>
          <p:spPr bwMode="auto">
            <a:xfrm>
              <a:off x="3620" y="2523"/>
              <a:ext cx="165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2000">
                  <a:solidFill>
                    <a:srgbClr val="000080"/>
                  </a:solidFill>
                </a:rPr>
                <a:t>update counter with</a:t>
              </a:r>
            </a:p>
            <a:p>
              <a:r>
                <a:rPr lang="en-US" altLang="he-IL" sz="2000">
                  <a:solidFill>
                    <a:srgbClr val="000080"/>
                  </a:solidFill>
                </a:rPr>
                <a:t>branch outcome</a:t>
              </a:r>
            </a:p>
          </p:txBody>
        </p:sp>
        <p:sp>
          <p:nvSpPr>
            <p:cNvPr id="21515" name="Line 14"/>
            <p:cNvSpPr>
              <a:spLocks noChangeShapeType="1"/>
            </p:cNvSpPr>
            <p:nvPr/>
          </p:nvSpPr>
          <p:spPr bwMode="auto">
            <a:xfrm flipH="1" flipV="1">
              <a:off x="2574" y="2028"/>
              <a:ext cx="349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Rectangle 15"/>
            <p:cNvSpPr>
              <a:spLocks noChangeArrowheads="1"/>
            </p:cNvSpPr>
            <p:nvPr/>
          </p:nvSpPr>
          <p:spPr bwMode="auto">
            <a:xfrm>
              <a:off x="1488" y="2246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he-IL" sz="2000"/>
                <a:t>Branch</a:t>
              </a:r>
              <a:r>
                <a:rPr lang="en-US" altLang="he-IL" sz="1800"/>
                <a:t> IP</a:t>
              </a:r>
            </a:p>
          </p:txBody>
        </p:sp>
        <p:grpSp>
          <p:nvGrpSpPr>
            <p:cNvPr id="21517" name="Group 16"/>
            <p:cNvGrpSpPr>
              <a:grpSpLocks/>
            </p:cNvGrpSpPr>
            <p:nvPr/>
          </p:nvGrpSpPr>
          <p:grpSpPr bwMode="auto">
            <a:xfrm>
              <a:off x="2425" y="1962"/>
              <a:ext cx="140" cy="136"/>
              <a:chOff x="2425" y="1780"/>
              <a:chExt cx="140" cy="136"/>
            </a:xfrm>
          </p:grpSpPr>
          <p:sp>
            <p:nvSpPr>
              <p:cNvPr id="21527" name="Oval 17"/>
              <p:cNvSpPr>
                <a:spLocks noChangeArrowheads="1"/>
              </p:cNvSpPr>
              <p:nvPr/>
            </p:nvSpPr>
            <p:spPr bwMode="auto">
              <a:xfrm>
                <a:off x="2425" y="1780"/>
                <a:ext cx="132" cy="1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1528" name="Line 18"/>
              <p:cNvSpPr>
                <a:spLocks noChangeShapeType="1"/>
              </p:cNvSpPr>
              <p:nvPr/>
            </p:nvSpPr>
            <p:spPr bwMode="auto">
              <a:xfrm>
                <a:off x="2497" y="1780"/>
                <a:ext cx="0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9" name="Line 19"/>
              <p:cNvSpPr>
                <a:spLocks noChangeShapeType="1"/>
              </p:cNvSpPr>
              <p:nvPr/>
            </p:nvSpPr>
            <p:spPr bwMode="auto">
              <a:xfrm flipH="1">
                <a:off x="2433" y="1848"/>
                <a:ext cx="1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8" name="Line 20"/>
            <p:cNvSpPr>
              <a:spLocks noChangeShapeType="1"/>
            </p:cNvSpPr>
            <p:nvPr/>
          </p:nvSpPr>
          <p:spPr bwMode="auto">
            <a:xfrm>
              <a:off x="2352" y="2350"/>
              <a:ext cx="1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Line 21"/>
            <p:cNvSpPr>
              <a:spLocks noChangeShapeType="1"/>
            </p:cNvSpPr>
            <p:nvPr/>
          </p:nvSpPr>
          <p:spPr bwMode="auto">
            <a:xfrm>
              <a:off x="2499" y="2100"/>
              <a:ext cx="0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22"/>
            <p:cNvSpPr>
              <a:spLocks noChangeShapeType="1"/>
            </p:cNvSpPr>
            <p:nvPr/>
          </p:nvSpPr>
          <p:spPr bwMode="auto">
            <a:xfrm>
              <a:off x="1956" y="1695"/>
              <a:ext cx="5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Rectangle 23"/>
            <p:cNvSpPr>
              <a:spLocks noChangeArrowheads="1"/>
            </p:cNvSpPr>
            <p:nvPr/>
          </p:nvSpPr>
          <p:spPr bwMode="auto">
            <a:xfrm>
              <a:off x="1150" y="1589"/>
              <a:ext cx="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800"/>
                <a:t>history</a:t>
              </a:r>
              <a:endParaRPr lang="en-US" altLang="he-IL" sz="1400">
                <a:solidFill>
                  <a:schemeClr val="bg2"/>
                </a:solidFill>
              </a:endParaRPr>
            </a:p>
          </p:txBody>
        </p:sp>
        <p:sp>
          <p:nvSpPr>
            <p:cNvPr id="21522" name="Rectangle 24"/>
            <p:cNvSpPr>
              <a:spLocks noChangeArrowheads="1"/>
            </p:cNvSpPr>
            <p:nvPr/>
          </p:nvSpPr>
          <p:spPr bwMode="auto">
            <a:xfrm>
              <a:off x="932" y="1607"/>
              <a:ext cx="1008" cy="20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1523" name="Rectangle 25"/>
            <p:cNvSpPr>
              <a:spLocks noChangeArrowheads="1"/>
            </p:cNvSpPr>
            <p:nvPr/>
          </p:nvSpPr>
          <p:spPr bwMode="auto">
            <a:xfrm>
              <a:off x="943" y="1385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800">
                  <a:solidFill>
                    <a:srgbClr val="0066FF"/>
                  </a:solidFill>
                </a:rPr>
                <a:t>GHR</a:t>
              </a:r>
              <a:endParaRPr lang="en-US" altLang="he-IL" sz="1800">
                <a:solidFill>
                  <a:schemeClr val="accent1"/>
                </a:solidFill>
              </a:endParaRPr>
            </a:p>
          </p:txBody>
        </p:sp>
        <p:sp>
          <p:nvSpPr>
            <p:cNvPr id="21524" name="Line 26"/>
            <p:cNvSpPr>
              <a:spLocks noChangeShapeType="1"/>
            </p:cNvSpPr>
            <p:nvPr/>
          </p:nvSpPr>
          <p:spPr bwMode="auto">
            <a:xfrm>
              <a:off x="2499" y="1698"/>
              <a:ext cx="0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Freeform 29"/>
            <p:cNvSpPr>
              <a:spLocks/>
            </p:cNvSpPr>
            <p:nvPr/>
          </p:nvSpPr>
          <p:spPr bwMode="auto">
            <a:xfrm flipH="1">
              <a:off x="1008" y="1939"/>
              <a:ext cx="283" cy="451"/>
            </a:xfrm>
            <a:custGeom>
              <a:avLst/>
              <a:gdLst>
                <a:gd name="T0" fmla="*/ 0 w 283"/>
                <a:gd name="T1" fmla="*/ 0 h 451"/>
                <a:gd name="T2" fmla="*/ 20 w 283"/>
                <a:gd name="T3" fmla="*/ 5 h 451"/>
                <a:gd name="T4" fmla="*/ 36 w 283"/>
                <a:gd name="T5" fmla="*/ 16 h 451"/>
                <a:gd name="T6" fmla="*/ 52 w 283"/>
                <a:gd name="T7" fmla="*/ 32 h 451"/>
                <a:gd name="T8" fmla="*/ 62 w 283"/>
                <a:gd name="T9" fmla="*/ 48 h 451"/>
                <a:gd name="T10" fmla="*/ 78 w 283"/>
                <a:gd name="T11" fmla="*/ 58 h 451"/>
                <a:gd name="T12" fmla="*/ 94 w 283"/>
                <a:gd name="T13" fmla="*/ 75 h 451"/>
                <a:gd name="T14" fmla="*/ 109 w 283"/>
                <a:gd name="T15" fmla="*/ 91 h 451"/>
                <a:gd name="T16" fmla="*/ 120 w 283"/>
                <a:gd name="T17" fmla="*/ 107 h 451"/>
                <a:gd name="T18" fmla="*/ 125 w 283"/>
                <a:gd name="T19" fmla="*/ 123 h 451"/>
                <a:gd name="T20" fmla="*/ 135 w 283"/>
                <a:gd name="T21" fmla="*/ 139 h 451"/>
                <a:gd name="T22" fmla="*/ 146 w 283"/>
                <a:gd name="T23" fmla="*/ 155 h 451"/>
                <a:gd name="T24" fmla="*/ 156 w 283"/>
                <a:gd name="T25" fmla="*/ 171 h 451"/>
                <a:gd name="T26" fmla="*/ 167 w 283"/>
                <a:gd name="T27" fmla="*/ 192 h 451"/>
                <a:gd name="T28" fmla="*/ 172 w 283"/>
                <a:gd name="T29" fmla="*/ 208 h 451"/>
                <a:gd name="T30" fmla="*/ 177 w 283"/>
                <a:gd name="T31" fmla="*/ 225 h 451"/>
                <a:gd name="T32" fmla="*/ 182 w 283"/>
                <a:gd name="T33" fmla="*/ 241 h 451"/>
                <a:gd name="T34" fmla="*/ 188 w 283"/>
                <a:gd name="T35" fmla="*/ 257 h 451"/>
                <a:gd name="T36" fmla="*/ 193 w 283"/>
                <a:gd name="T37" fmla="*/ 273 h 451"/>
                <a:gd name="T38" fmla="*/ 198 w 283"/>
                <a:gd name="T39" fmla="*/ 289 h 451"/>
                <a:gd name="T40" fmla="*/ 203 w 283"/>
                <a:gd name="T41" fmla="*/ 310 h 451"/>
                <a:gd name="T42" fmla="*/ 208 w 283"/>
                <a:gd name="T43" fmla="*/ 326 h 451"/>
                <a:gd name="T44" fmla="*/ 214 w 283"/>
                <a:gd name="T45" fmla="*/ 342 h 451"/>
                <a:gd name="T46" fmla="*/ 224 w 283"/>
                <a:gd name="T47" fmla="*/ 358 h 451"/>
                <a:gd name="T48" fmla="*/ 229 w 283"/>
                <a:gd name="T49" fmla="*/ 375 h 451"/>
                <a:gd name="T50" fmla="*/ 240 w 283"/>
                <a:gd name="T51" fmla="*/ 391 h 451"/>
                <a:gd name="T52" fmla="*/ 245 w 283"/>
                <a:gd name="T53" fmla="*/ 407 h 451"/>
                <a:gd name="T54" fmla="*/ 255 w 283"/>
                <a:gd name="T55" fmla="*/ 423 h 451"/>
                <a:gd name="T56" fmla="*/ 266 w 283"/>
                <a:gd name="T57" fmla="*/ 439 h 451"/>
                <a:gd name="T58" fmla="*/ 282 w 283"/>
                <a:gd name="T59" fmla="*/ 450 h 451"/>
                <a:gd name="T60" fmla="*/ 276 w 283"/>
                <a:gd name="T61" fmla="*/ 450 h 45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83"/>
                <a:gd name="T94" fmla="*/ 0 h 451"/>
                <a:gd name="T95" fmla="*/ 283 w 283"/>
                <a:gd name="T96" fmla="*/ 451 h 45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83" h="451">
                  <a:moveTo>
                    <a:pt x="0" y="0"/>
                  </a:moveTo>
                  <a:lnTo>
                    <a:pt x="20" y="5"/>
                  </a:lnTo>
                  <a:lnTo>
                    <a:pt x="36" y="16"/>
                  </a:lnTo>
                  <a:lnTo>
                    <a:pt x="52" y="32"/>
                  </a:lnTo>
                  <a:lnTo>
                    <a:pt x="62" y="48"/>
                  </a:lnTo>
                  <a:lnTo>
                    <a:pt x="78" y="58"/>
                  </a:lnTo>
                  <a:lnTo>
                    <a:pt x="94" y="75"/>
                  </a:lnTo>
                  <a:lnTo>
                    <a:pt x="109" y="91"/>
                  </a:lnTo>
                  <a:lnTo>
                    <a:pt x="120" y="107"/>
                  </a:lnTo>
                  <a:lnTo>
                    <a:pt x="125" y="123"/>
                  </a:lnTo>
                  <a:lnTo>
                    <a:pt x="135" y="139"/>
                  </a:lnTo>
                  <a:lnTo>
                    <a:pt x="146" y="155"/>
                  </a:lnTo>
                  <a:lnTo>
                    <a:pt x="156" y="171"/>
                  </a:lnTo>
                  <a:lnTo>
                    <a:pt x="167" y="192"/>
                  </a:lnTo>
                  <a:lnTo>
                    <a:pt x="172" y="208"/>
                  </a:lnTo>
                  <a:lnTo>
                    <a:pt x="177" y="225"/>
                  </a:lnTo>
                  <a:lnTo>
                    <a:pt x="182" y="241"/>
                  </a:lnTo>
                  <a:lnTo>
                    <a:pt x="188" y="257"/>
                  </a:lnTo>
                  <a:lnTo>
                    <a:pt x="193" y="273"/>
                  </a:lnTo>
                  <a:lnTo>
                    <a:pt x="198" y="289"/>
                  </a:lnTo>
                  <a:lnTo>
                    <a:pt x="203" y="310"/>
                  </a:lnTo>
                  <a:lnTo>
                    <a:pt x="208" y="326"/>
                  </a:lnTo>
                  <a:lnTo>
                    <a:pt x="214" y="342"/>
                  </a:lnTo>
                  <a:lnTo>
                    <a:pt x="224" y="358"/>
                  </a:lnTo>
                  <a:lnTo>
                    <a:pt x="229" y="375"/>
                  </a:lnTo>
                  <a:lnTo>
                    <a:pt x="240" y="391"/>
                  </a:lnTo>
                  <a:lnTo>
                    <a:pt x="245" y="407"/>
                  </a:lnTo>
                  <a:lnTo>
                    <a:pt x="255" y="423"/>
                  </a:lnTo>
                  <a:lnTo>
                    <a:pt x="266" y="439"/>
                  </a:lnTo>
                  <a:lnTo>
                    <a:pt x="282" y="450"/>
                  </a:lnTo>
                  <a:lnTo>
                    <a:pt x="276" y="45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Rectangle 30"/>
            <p:cNvSpPr>
              <a:spLocks noChangeArrowheads="1"/>
            </p:cNvSpPr>
            <p:nvPr/>
          </p:nvSpPr>
          <p:spPr bwMode="auto">
            <a:xfrm>
              <a:off x="624" y="2390"/>
              <a:ext cx="791" cy="1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2000">
                  <a:solidFill>
                    <a:srgbClr val="000080"/>
                  </a:solidFill>
                </a:rPr>
                <a:t>update</a:t>
              </a:r>
            </a:p>
            <a:p>
              <a:r>
                <a:rPr lang="en-US" altLang="he-IL" sz="2000">
                  <a:solidFill>
                    <a:srgbClr val="000080"/>
                  </a:solidFill>
                </a:rPr>
                <a:t>history</a:t>
              </a:r>
            </a:p>
            <a:p>
              <a:r>
                <a:rPr lang="en-US" altLang="he-IL" sz="2000">
                  <a:solidFill>
                    <a:srgbClr val="000080"/>
                  </a:solidFill>
                </a:rPr>
                <a:t>with</a:t>
              </a:r>
            </a:p>
            <a:p>
              <a:r>
                <a:rPr lang="en-US" altLang="he-IL" sz="2000">
                  <a:solidFill>
                    <a:srgbClr val="000080"/>
                  </a:solidFill>
                </a:rPr>
                <a:t>branch</a:t>
              </a:r>
            </a:p>
            <a:p>
              <a:r>
                <a:rPr lang="en-US" altLang="he-IL" sz="2000">
                  <a:solidFill>
                    <a:srgbClr val="000080"/>
                  </a:solidFill>
                </a:rPr>
                <a:t>outcome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Hybrid (Tournament) Predictor</a:t>
            </a:r>
          </a:p>
        </p:txBody>
      </p:sp>
      <p:sp>
        <p:nvSpPr>
          <p:cNvPr id="22531" name="Rectangle 41"/>
          <p:cNvSpPr>
            <a:spLocks noGrp="1" noChangeArrowheads="1"/>
          </p:cNvSpPr>
          <p:nvPr>
            <p:ph idx="1"/>
          </p:nvPr>
        </p:nvSpPr>
        <p:spPr>
          <a:xfrm>
            <a:off x="457200" y="5908675"/>
            <a:ext cx="8229600" cy="415925"/>
          </a:xfrm>
        </p:spPr>
        <p:txBody>
          <a:bodyPr/>
          <a:lstStyle/>
          <a:p>
            <a:r>
              <a:rPr lang="en-US" altLang="he-IL" dirty="0"/>
              <a:t>Note: the chooser array may also be indexed by the GHR</a:t>
            </a:r>
          </a:p>
        </p:txBody>
      </p:sp>
      <p:grpSp>
        <p:nvGrpSpPr>
          <p:cNvPr id="22532" name="Group 48"/>
          <p:cNvGrpSpPr>
            <a:grpSpLocks/>
          </p:cNvGrpSpPr>
          <p:nvPr/>
        </p:nvGrpSpPr>
        <p:grpSpPr bwMode="auto">
          <a:xfrm>
            <a:off x="381000" y="2108200"/>
            <a:ext cx="8504238" cy="3454400"/>
            <a:chOff x="420" y="1152"/>
            <a:chExt cx="5357" cy="2176"/>
          </a:xfrm>
        </p:grpSpPr>
        <p:sp>
          <p:nvSpPr>
            <p:cNvPr id="22534" name="Rectangle 3"/>
            <p:cNvSpPr>
              <a:spLocks noChangeArrowheads="1"/>
            </p:cNvSpPr>
            <p:nvPr/>
          </p:nvSpPr>
          <p:spPr bwMode="auto">
            <a:xfrm>
              <a:off x="2760" y="2856"/>
              <a:ext cx="3017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>
                  <a:solidFill>
                    <a:srgbClr val="000080"/>
                  </a:solidFill>
                </a:rPr>
                <a:t>++ </a:t>
              </a:r>
              <a:r>
                <a:rPr lang="en-US" altLang="he-IL" sz="1600">
                  <a:solidFill>
                    <a:srgbClr val="000080"/>
                  </a:solidFill>
                </a:rPr>
                <a:t>if Bimodal / Local correct and Global wrong</a:t>
              </a:r>
            </a:p>
            <a:p>
              <a:r>
                <a:rPr lang="en-US" altLang="he-IL" sz="1600">
                  <a:solidFill>
                    <a:srgbClr val="000080"/>
                  </a:solidFill>
                </a:rPr>
                <a:t> --  if Bimodal / Local wrong and Global correct</a:t>
              </a:r>
            </a:p>
          </p:txBody>
        </p:sp>
        <p:sp>
          <p:nvSpPr>
            <p:cNvPr id="22535" name="Freeform 4"/>
            <p:cNvSpPr>
              <a:spLocks/>
            </p:cNvSpPr>
            <p:nvPr/>
          </p:nvSpPr>
          <p:spPr bwMode="auto">
            <a:xfrm>
              <a:off x="2316" y="2736"/>
              <a:ext cx="541" cy="301"/>
            </a:xfrm>
            <a:custGeom>
              <a:avLst/>
              <a:gdLst>
                <a:gd name="T0" fmla="*/ 0 w 541"/>
                <a:gd name="T1" fmla="*/ 0 h 301"/>
                <a:gd name="T2" fmla="*/ 22 w 541"/>
                <a:gd name="T3" fmla="*/ 0 h 301"/>
                <a:gd name="T4" fmla="*/ 34 w 541"/>
                <a:gd name="T5" fmla="*/ 15 h 301"/>
                <a:gd name="T6" fmla="*/ 51 w 541"/>
                <a:gd name="T7" fmla="*/ 20 h 301"/>
                <a:gd name="T8" fmla="*/ 68 w 541"/>
                <a:gd name="T9" fmla="*/ 30 h 301"/>
                <a:gd name="T10" fmla="*/ 86 w 541"/>
                <a:gd name="T11" fmla="*/ 40 h 301"/>
                <a:gd name="T12" fmla="*/ 103 w 541"/>
                <a:gd name="T13" fmla="*/ 50 h 301"/>
                <a:gd name="T14" fmla="*/ 120 w 541"/>
                <a:gd name="T15" fmla="*/ 60 h 301"/>
                <a:gd name="T16" fmla="*/ 137 w 541"/>
                <a:gd name="T17" fmla="*/ 75 h 301"/>
                <a:gd name="T18" fmla="*/ 149 w 541"/>
                <a:gd name="T19" fmla="*/ 90 h 301"/>
                <a:gd name="T20" fmla="*/ 166 w 541"/>
                <a:gd name="T21" fmla="*/ 100 h 301"/>
                <a:gd name="T22" fmla="*/ 183 w 541"/>
                <a:gd name="T23" fmla="*/ 110 h 301"/>
                <a:gd name="T24" fmla="*/ 195 w 541"/>
                <a:gd name="T25" fmla="*/ 125 h 301"/>
                <a:gd name="T26" fmla="*/ 212 w 541"/>
                <a:gd name="T27" fmla="*/ 140 h 301"/>
                <a:gd name="T28" fmla="*/ 224 w 541"/>
                <a:gd name="T29" fmla="*/ 155 h 301"/>
                <a:gd name="T30" fmla="*/ 241 w 541"/>
                <a:gd name="T31" fmla="*/ 170 h 301"/>
                <a:gd name="T32" fmla="*/ 252 w 541"/>
                <a:gd name="T33" fmla="*/ 185 h 301"/>
                <a:gd name="T34" fmla="*/ 270 w 541"/>
                <a:gd name="T35" fmla="*/ 195 h 301"/>
                <a:gd name="T36" fmla="*/ 281 w 541"/>
                <a:gd name="T37" fmla="*/ 210 h 301"/>
                <a:gd name="T38" fmla="*/ 298 w 541"/>
                <a:gd name="T39" fmla="*/ 220 h 301"/>
                <a:gd name="T40" fmla="*/ 315 w 541"/>
                <a:gd name="T41" fmla="*/ 230 h 301"/>
                <a:gd name="T42" fmla="*/ 333 w 541"/>
                <a:gd name="T43" fmla="*/ 240 h 301"/>
                <a:gd name="T44" fmla="*/ 350 w 541"/>
                <a:gd name="T45" fmla="*/ 250 h 301"/>
                <a:gd name="T46" fmla="*/ 367 w 541"/>
                <a:gd name="T47" fmla="*/ 255 h 301"/>
                <a:gd name="T48" fmla="*/ 384 w 541"/>
                <a:gd name="T49" fmla="*/ 265 h 301"/>
                <a:gd name="T50" fmla="*/ 402 w 541"/>
                <a:gd name="T51" fmla="*/ 270 h 301"/>
                <a:gd name="T52" fmla="*/ 419 w 541"/>
                <a:gd name="T53" fmla="*/ 275 h 301"/>
                <a:gd name="T54" fmla="*/ 436 w 541"/>
                <a:gd name="T55" fmla="*/ 280 h 301"/>
                <a:gd name="T56" fmla="*/ 459 w 541"/>
                <a:gd name="T57" fmla="*/ 285 h 301"/>
                <a:gd name="T58" fmla="*/ 482 w 541"/>
                <a:gd name="T59" fmla="*/ 290 h 301"/>
                <a:gd name="T60" fmla="*/ 499 w 541"/>
                <a:gd name="T61" fmla="*/ 290 h 301"/>
                <a:gd name="T62" fmla="*/ 522 w 541"/>
                <a:gd name="T63" fmla="*/ 295 h 301"/>
                <a:gd name="T64" fmla="*/ 540 w 541"/>
                <a:gd name="T65" fmla="*/ 300 h 301"/>
                <a:gd name="T66" fmla="*/ 534 w 541"/>
                <a:gd name="T67" fmla="*/ 295 h 301"/>
                <a:gd name="T68" fmla="*/ 528 w 541"/>
                <a:gd name="T69" fmla="*/ 295 h 30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41"/>
                <a:gd name="T106" fmla="*/ 0 h 301"/>
                <a:gd name="T107" fmla="*/ 541 w 541"/>
                <a:gd name="T108" fmla="*/ 301 h 30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41" h="301">
                  <a:moveTo>
                    <a:pt x="0" y="0"/>
                  </a:moveTo>
                  <a:lnTo>
                    <a:pt x="22" y="0"/>
                  </a:lnTo>
                  <a:lnTo>
                    <a:pt x="34" y="15"/>
                  </a:lnTo>
                  <a:lnTo>
                    <a:pt x="51" y="20"/>
                  </a:lnTo>
                  <a:lnTo>
                    <a:pt x="68" y="30"/>
                  </a:lnTo>
                  <a:lnTo>
                    <a:pt x="86" y="40"/>
                  </a:lnTo>
                  <a:lnTo>
                    <a:pt x="103" y="50"/>
                  </a:lnTo>
                  <a:lnTo>
                    <a:pt x="120" y="60"/>
                  </a:lnTo>
                  <a:lnTo>
                    <a:pt x="137" y="75"/>
                  </a:lnTo>
                  <a:lnTo>
                    <a:pt x="149" y="90"/>
                  </a:lnTo>
                  <a:lnTo>
                    <a:pt x="166" y="100"/>
                  </a:lnTo>
                  <a:lnTo>
                    <a:pt x="183" y="110"/>
                  </a:lnTo>
                  <a:lnTo>
                    <a:pt x="195" y="125"/>
                  </a:lnTo>
                  <a:lnTo>
                    <a:pt x="212" y="140"/>
                  </a:lnTo>
                  <a:lnTo>
                    <a:pt x="224" y="155"/>
                  </a:lnTo>
                  <a:lnTo>
                    <a:pt x="241" y="170"/>
                  </a:lnTo>
                  <a:lnTo>
                    <a:pt x="252" y="185"/>
                  </a:lnTo>
                  <a:lnTo>
                    <a:pt x="270" y="195"/>
                  </a:lnTo>
                  <a:lnTo>
                    <a:pt x="281" y="210"/>
                  </a:lnTo>
                  <a:lnTo>
                    <a:pt x="298" y="220"/>
                  </a:lnTo>
                  <a:lnTo>
                    <a:pt x="315" y="230"/>
                  </a:lnTo>
                  <a:lnTo>
                    <a:pt x="333" y="240"/>
                  </a:lnTo>
                  <a:lnTo>
                    <a:pt x="350" y="250"/>
                  </a:lnTo>
                  <a:lnTo>
                    <a:pt x="367" y="255"/>
                  </a:lnTo>
                  <a:lnTo>
                    <a:pt x="384" y="265"/>
                  </a:lnTo>
                  <a:lnTo>
                    <a:pt x="402" y="270"/>
                  </a:lnTo>
                  <a:lnTo>
                    <a:pt x="419" y="275"/>
                  </a:lnTo>
                  <a:lnTo>
                    <a:pt x="436" y="280"/>
                  </a:lnTo>
                  <a:lnTo>
                    <a:pt x="459" y="285"/>
                  </a:lnTo>
                  <a:lnTo>
                    <a:pt x="482" y="290"/>
                  </a:lnTo>
                  <a:lnTo>
                    <a:pt x="499" y="290"/>
                  </a:lnTo>
                  <a:lnTo>
                    <a:pt x="522" y="295"/>
                  </a:lnTo>
                  <a:lnTo>
                    <a:pt x="540" y="300"/>
                  </a:lnTo>
                  <a:lnTo>
                    <a:pt x="534" y="295"/>
                  </a:lnTo>
                  <a:lnTo>
                    <a:pt x="528" y="295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>
              <a:off x="2736" y="201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Line 12"/>
            <p:cNvSpPr>
              <a:spLocks noChangeShapeType="1"/>
            </p:cNvSpPr>
            <p:nvPr/>
          </p:nvSpPr>
          <p:spPr bwMode="auto">
            <a:xfrm>
              <a:off x="2736" y="143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Line 13"/>
            <p:cNvSpPr>
              <a:spLocks noChangeShapeType="1"/>
            </p:cNvSpPr>
            <p:nvPr/>
          </p:nvSpPr>
          <p:spPr bwMode="auto">
            <a:xfrm>
              <a:off x="2304" y="2648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Line 14"/>
            <p:cNvSpPr>
              <a:spLocks noChangeShapeType="1"/>
            </p:cNvSpPr>
            <p:nvPr/>
          </p:nvSpPr>
          <p:spPr bwMode="auto">
            <a:xfrm>
              <a:off x="3120" y="211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Rectangle 22"/>
            <p:cNvSpPr>
              <a:spLocks noChangeArrowheads="1"/>
            </p:cNvSpPr>
            <p:nvPr/>
          </p:nvSpPr>
          <p:spPr bwMode="auto">
            <a:xfrm>
              <a:off x="1920" y="1776"/>
              <a:ext cx="832" cy="512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2000" b="0">
                  <a:solidFill>
                    <a:srgbClr val="0066FF"/>
                  </a:solidFill>
                </a:rPr>
                <a:t>Bimodal /</a:t>
              </a:r>
            </a:p>
            <a:p>
              <a:pPr algn="ctr"/>
              <a:r>
                <a:rPr lang="en-US" altLang="he-IL" sz="2000" b="0">
                  <a:solidFill>
                    <a:srgbClr val="0066FF"/>
                  </a:solidFill>
                </a:rPr>
                <a:t>Local</a:t>
              </a:r>
              <a:endParaRPr lang="en-US" sz="2000" b="0"/>
            </a:p>
          </p:txBody>
        </p:sp>
        <p:sp>
          <p:nvSpPr>
            <p:cNvPr id="22541" name="Rectangle 25"/>
            <p:cNvSpPr>
              <a:spLocks noChangeArrowheads="1"/>
            </p:cNvSpPr>
            <p:nvPr/>
          </p:nvSpPr>
          <p:spPr bwMode="auto">
            <a:xfrm>
              <a:off x="1920" y="1152"/>
              <a:ext cx="832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2000" b="0">
                  <a:solidFill>
                    <a:srgbClr val="0066FF"/>
                  </a:solidFill>
                </a:rPr>
                <a:t>Global</a:t>
              </a:r>
              <a:endParaRPr lang="en-US" sz="2000" b="0"/>
            </a:p>
          </p:txBody>
        </p:sp>
        <p:sp>
          <p:nvSpPr>
            <p:cNvPr id="22542" name="Line 27"/>
            <p:cNvSpPr>
              <a:spLocks noChangeShapeType="1"/>
            </p:cNvSpPr>
            <p:nvPr/>
          </p:nvSpPr>
          <p:spPr bwMode="auto">
            <a:xfrm>
              <a:off x="2208" y="2584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Line 28"/>
            <p:cNvSpPr>
              <a:spLocks noChangeShapeType="1"/>
            </p:cNvSpPr>
            <p:nvPr/>
          </p:nvSpPr>
          <p:spPr bwMode="auto">
            <a:xfrm>
              <a:off x="2208" y="2704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Rectangle 29"/>
            <p:cNvSpPr>
              <a:spLocks noChangeArrowheads="1"/>
            </p:cNvSpPr>
            <p:nvPr/>
          </p:nvSpPr>
          <p:spPr bwMode="auto">
            <a:xfrm>
              <a:off x="2212" y="2400"/>
              <a:ext cx="104" cy="9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45" name="Rectangle 30"/>
            <p:cNvSpPr>
              <a:spLocks noChangeArrowheads="1"/>
            </p:cNvSpPr>
            <p:nvPr/>
          </p:nvSpPr>
          <p:spPr bwMode="auto">
            <a:xfrm>
              <a:off x="718" y="1910"/>
              <a:ext cx="8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2000" b="0">
                  <a:solidFill>
                    <a:srgbClr val="0066FF"/>
                  </a:solidFill>
                </a:rPr>
                <a:t>Branch IP</a:t>
              </a:r>
            </a:p>
          </p:txBody>
        </p:sp>
        <p:sp>
          <p:nvSpPr>
            <p:cNvPr id="22546" name="Line 31"/>
            <p:cNvSpPr>
              <a:spLocks noChangeShapeType="1"/>
            </p:cNvSpPr>
            <p:nvPr/>
          </p:nvSpPr>
          <p:spPr bwMode="auto">
            <a:xfrm flipH="1">
              <a:off x="1760" y="2648"/>
              <a:ext cx="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Line 34"/>
            <p:cNvSpPr>
              <a:spLocks noChangeShapeType="1"/>
            </p:cNvSpPr>
            <p:nvPr/>
          </p:nvSpPr>
          <p:spPr bwMode="auto">
            <a:xfrm>
              <a:off x="1760" y="2016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Line 36"/>
            <p:cNvSpPr>
              <a:spLocks noChangeShapeType="1"/>
            </p:cNvSpPr>
            <p:nvPr/>
          </p:nvSpPr>
          <p:spPr bwMode="auto">
            <a:xfrm>
              <a:off x="3192" y="168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Rectangle 37"/>
            <p:cNvSpPr>
              <a:spLocks noChangeArrowheads="1"/>
            </p:cNvSpPr>
            <p:nvPr/>
          </p:nvSpPr>
          <p:spPr bwMode="auto">
            <a:xfrm>
              <a:off x="3590" y="1569"/>
              <a:ext cx="8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2000" b="0">
                  <a:solidFill>
                    <a:srgbClr val="0066FF"/>
                  </a:solidFill>
                </a:rPr>
                <a:t>Prediction</a:t>
              </a:r>
            </a:p>
          </p:txBody>
        </p:sp>
        <p:sp>
          <p:nvSpPr>
            <p:cNvPr id="22550" name="Oval 39"/>
            <p:cNvSpPr>
              <a:spLocks noChangeArrowheads="1"/>
            </p:cNvSpPr>
            <p:nvPr/>
          </p:nvSpPr>
          <p:spPr bwMode="auto">
            <a:xfrm>
              <a:off x="1739" y="1993"/>
              <a:ext cx="40" cy="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51" name="Rectangle 40"/>
            <p:cNvSpPr>
              <a:spLocks noChangeArrowheads="1"/>
            </p:cNvSpPr>
            <p:nvPr/>
          </p:nvSpPr>
          <p:spPr bwMode="auto">
            <a:xfrm>
              <a:off x="420" y="2918"/>
              <a:ext cx="17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800">
                  <a:solidFill>
                    <a:srgbClr val="FF00FF"/>
                  </a:solidFill>
                </a:rPr>
                <a:t>Chooser array (an array</a:t>
              </a:r>
            </a:p>
            <a:p>
              <a:r>
                <a:rPr lang="en-US" altLang="he-IL" sz="1800">
                  <a:solidFill>
                    <a:srgbClr val="FF00FF"/>
                  </a:solidFill>
                </a:rPr>
                <a:t>of 2-bit sat. counters)</a:t>
              </a:r>
            </a:p>
          </p:txBody>
        </p:sp>
        <p:sp>
          <p:nvSpPr>
            <p:cNvPr id="22552" name="AutoShape 42"/>
            <p:cNvSpPr>
              <a:spLocks noChangeArrowheads="1"/>
            </p:cNvSpPr>
            <p:nvPr/>
          </p:nvSpPr>
          <p:spPr bwMode="auto">
            <a:xfrm rot="-5400000">
              <a:off x="2668" y="1660"/>
              <a:ext cx="864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50 w 21600"/>
                <a:gd name="T13" fmla="*/ 3176 h 21600"/>
                <a:gd name="T14" fmla="*/ 18450 w 21600"/>
                <a:gd name="T15" fmla="*/ 1842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00" y="21600"/>
                  </a:lnTo>
                  <a:lnTo>
                    <a:pt x="189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2553" name="Line 43"/>
            <p:cNvSpPr>
              <a:spLocks noChangeShapeType="1"/>
            </p:cNvSpPr>
            <p:nvPr/>
          </p:nvSpPr>
          <p:spPr bwMode="auto">
            <a:xfrm>
              <a:off x="1584" y="20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4" name="Line 44"/>
            <p:cNvSpPr>
              <a:spLocks noChangeShapeType="1"/>
            </p:cNvSpPr>
            <p:nvPr/>
          </p:nvSpPr>
          <p:spPr bwMode="auto">
            <a:xfrm>
              <a:off x="1632" y="13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Rectangle 45"/>
            <p:cNvSpPr>
              <a:spLocks noChangeArrowheads="1"/>
            </p:cNvSpPr>
            <p:nvPr/>
          </p:nvSpPr>
          <p:spPr bwMode="auto">
            <a:xfrm>
              <a:off x="992" y="1296"/>
              <a:ext cx="640" cy="19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he-IL" sz="1600" b="0">
                  <a:solidFill>
                    <a:srgbClr val="0066FF"/>
                  </a:solidFill>
                </a:rPr>
                <a:t>GHR</a:t>
              </a:r>
              <a:endParaRPr lang="en-US" sz="1600" b="0"/>
            </a:p>
          </p:txBody>
        </p:sp>
      </p:grpSp>
      <p:sp>
        <p:nvSpPr>
          <p:cNvPr id="22533" name="Rectangle 47"/>
          <p:cNvSpPr>
            <a:spLocks noChangeArrowheads="1"/>
          </p:cNvSpPr>
          <p:nvPr/>
        </p:nvSpPr>
        <p:spPr bwMode="auto">
          <a:xfrm>
            <a:off x="304800" y="914400"/>
            <a:ext cx="8610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90513" indent="-290513" defTabSz="909638">
              <a:lnSpc>
                <a:spcPct val="120000"/>
              </a:lnSpc>
              <a:spcBef>
                <a:spcPct val="30000"/>
              </a:spcBef>
              <a:buClr>
                <a:srgbClr val="000099"/>
              </a:buClr>
              <a:buSzPct val="70000"/>
              <a:buFont typeface="Wingdings" pitchFamily="2" charset="2"/>
              <a:buNone/>
            </a:pPr>
            <a:r>
              <a:rPr lang="en-US" altLang="he-IL" sz="2000" dirty="0"/>
              <a:t>A </a:t>
            </a:r>
            <a:r>
              <a:rPr lang="en-US" altLang="he-IL" sz="2000" dirty="0">
                <a:solidFill>
                  <a:srgbClr val="CC0000"/>
                </a:solidFill>
              </a:rPr>
              <a:t>tournament </a:t>
            </a:r>
            <a:r>
              <a:rPr lang="en-US" altLang="he-IL" sz="2000" dirty="0"/>
              <a:t>predictor dynamically selects between 2 predictors:</a:t>
            </a:r>
          </a:p>
          <a:p>
            <a:pPr marL="627063" lvl="1" indent="-222250" defTabSz="909638">
              <a:lnSpc>
                <a:spcPct val="90000"/>
              </a:lnSpc>
              <a:spcBef>
                <a:spcPct val="3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he-IL" sz="2000" b="0" dirty="0"/>
              <a:t>Use the predictor with better prediction record (example: Alpha 21264)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Speculative History Updates</a:t>
            </a:r>
          </a:p>
        </p:txBody>
      </p:sp>
      <p:sp>
        <p:nvSpPr>
          <p:cNvPr id="23555" name="Rectangle 6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he-IL" dirty="0"/>
              <a:t>Deep pipeline </a:t>
            </a:r>
            <a:r>
              <a:rPr lang="en-US" altLang="he-IL" dirty="0">
                <a:sym typeface="Symbol" pitchFamily="18" charset="2"/>
              </a:rPr>
              <a:t> many</a:t>
            </a:r>
            <a:r>
              <a:rPr lang="en-US" altLang="he-IL" dirty="0"/>
              <a:t> cycles between fetch and branch resolution</a:t>
            </a:r>
          </a:p>
          <a:p>
            <a:pPr lvl="1"/>
            <a:r>
              <a:rPr lang="en-US" altLang="he-IL" dirty="0"/>
              <a:t>If history is updated only at resolution </a:t>
            </a:r>
          </a:p>
          <a:p>
            <a:pPr lvl="2"/>
            <a:r>
              <a:rPr lang="en-US" altLang="he-IL" dirty="0"/>
              <a:t>Local: future occurrences of the </a:t>
            </a:r>
            <a:r>
              <a:rPr lang="en-US" altLang="he-IL" i="1" dirty="0"/>
              <a:t>same</a:t>
            </a:r>
            <a:r>
              <a:rPr lang="en-US" altLang="he-IL" dirty="0"/>
              <a:t> branch may see stale history </a:t>
            </a:r>
          </a:p>
          <a:p>
            <a:pPr lvl="2"/>
            <a:r>
              <a:rPr lang="en-US" altLang="he-IL" dirty="0"/>
              <a:t>Global: future occurrences of </a:t>
            </a:r>
            <a:r>
              <a:rPr lang="en-US" altLang="he-IL" i="1" dirty="0"/>
              <a:t>all</a:t>
            </a:r>
            <a:r>
              <a:rPr lang="en-US" altLang="he-IL" dirty="0"/>
              <a:t> branches may see stale history </a:t>
            </a:r>
          </a:p>
          <a:p>
            <a:pPr lvl="1"/>
            <a:r>
              <a:rPr lang="en-US" altLang="he-IL" dirty="0"/>
              <a:t>History is speculatively updated according to the prediction</a:t>
            </a:r>
          </a:p>
          <a:p>
            <a:pPr lvl="2"/>
            <a:r>
              <a:rPr lang="en-US" altLang="he-IL" dirty="0"/>
              <a:t> History must be corrected if the branch is </a:t>
            </a:r>
            <a:r>
              <a:rPr lang="en-US" altLang="he-IL" dirty="0" err="1"/>
              <a:t>mispredicted</a:t>
            </a:r>
            <a:r>
              <a:rPr lang="en-US" altLang="he-IL" dirty="0"/>
              <a:t> </a:t>
            </a:r>
          </a:p>
          <a:p>
            <a:pPr lvl="2"/>
            <a:r>
              <a:rPr lang="en-US" altLang="he-IL" dirty="0"/>
              <a:t> Speculative updates are done in a special field to enable recovery</a:t>
            </a:r>
          </a:p>
          <a:p>
            <a:pPr>
              <a:lnSpc>
                <a:spcPct val="120000"/>
              </a:lnSpc>
            </a:pPr>
            <a:r>
              <a:rPr lang="en-US" altLang="he-IL" dirty="0"/>
              <a:t>Speculative history update</a:t>
            </a:r>
          </a:p>
          <a:p>
            <a:pPr lvl="1"/>
            <a:r>
              <a:rPr lang="en-US" altLang="he-IL" dirty="0"/>
              <a:t>Speculative history updated assuming previous predictions are correct</a:t>
            </a:r>
          </a:p>
          <a:p>
            <a:pPr lvl="1"/>
            <a:r>
              <a:rPr lang="en-US" altLang="he-IL" dirty="0"/>
              <a:t>Speculation bit set to indicate that speculative history is used</a:t>
            </a:r>
          </a:p>
          <a:p>
            <a:pPr lvl="1"/>
            <a:r>
              <a:rPr lang="en-US" altLang="he-IL" dirty="0"/>
              <a:t>As usual, counter array updated only when outcome is known </a:t>
            </a:r>
            <a:br>
              <a:rPr lang="en-US" altLang="he-IL" dirty="0"/>
            </a:br>
            <a:r>
              <a:rPr lang="en-US" altLang="he-IL" dirty="0"/>
              <a:t>(that is, it is not updated speculatively)</a:t>
            </a:r>
          </a:p>
          <a:p>
            <a:r>
              <a:rPr lang="en-US" altLang="he-IL" dirty="0"/>
              <a:t>On branch resolution </a:t>
            </a:r>
          </a:p>
          <a:p>
            <a:pPr lvl="1"/>
            <a:r>
              <a:rPr lang="en-US" altLang="he-IL" dirty="0"/>
              <a:t>Update the real history (needed only for </a:t>
            </a:r>
            <a:r>
              <a:rPr lang="en-US" altLang="he-IL" dirty="0" err="1"/>
              <a:t>misprediction</a:t>
            </a:r>
            <a:r>
              <a:rPr lang="en-US" altLang="he-IL" dirty="0"/>
              <a:t>) and counters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“Return” Stack Buffer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he-IL"/>
              <a:t>A return instruction is a special case of an indirect branch:</a:t>
            </a:r>
          </a:p>
          <a:p>
            <a:pPr lvl="1"/>
            <a:r>
              <a:rPr lang="en-US" altLang="he-IL"/>
              <a:t>Each time jumps to a potentially different target</a:t>
            </a:r>
          </a:p>
          <a:p>
            <a:pPr lvl="1"/>
            <a:r>
              <a:rPr lang="en-US" altLang="he-IL"/>
              <a:t>Target is determined by the location of the corresponding call instruction</a:t>
            </a:r>
          </a:p>
          <a:p>
            <a:pPr lvl="3"/>
            <a:endParaRPr lang="en-US" altLang="he-IL" sz="2000"/>
          </a:p>
          <a:p>
            <a:r>
              <a:rPr lang="en-US" altLang="he-IL"/>
              <a:t>The idea:</a:t>
            </a:r>
          </a:p>
          <a:p>
            <a:pPr lvl="1"/>
            <a:r>
              <a:rPr lang="en-US" altLang="he-IL"/>
              <a:t>Hold a small stack of targets</a:t>
            </a:r>
          </a:p>
          <a:p>
            <a:pPr lvl="1"/>
            <a:r>
              <a:rPr lang="en-US" altLang="he-IL"/>
              <a:t>When the target array predicts a call </a:t>
            </a:r>
          </a:p>
          <a:p>
            <a:pPr lvl="2"/>
            <a:r>
              <a:rPr lang="en-US" altLang="he-IL"/>
              <a:t>Push the address of the instruction which follows the call-instuction into the stack</a:t>
            </a:r>
          </a:p>
          <a:p>
            <a:pPr lvl="1"/>
            <a:r>
              <a:rPr lang="en-US" altLang="he-IL"/>
              <a:t>When the target array predicts a return</a:t>
            </a:r>
          </a:p>
          <a:p>
            <a:pPr lvl="2"/>
            <a:r>
              <a:rPr lang="en-US" altLang="he-IL"/>
              <a:t>Pop a target from the stack and use it as the return address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he-IL"/>
              <a:t>Branch Prediction in commercial  Processors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Real World Predictors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274638" y="1155700"/>
            <a:ext cx="8669337" cy="4900613"/>
          </a:xfrm>
          <a:noFill/>
        </p:spPr>
        <p:txBody>
          <a:bodyPr/>
          <a:lstStyle/>
          <a:p>
            <a:r>
              <a:rPr lang="en-US" altLang="en-US"/>
              <a:t>386 / 486</a:t>
            </a:r>
            <a:endParaRPr lang="en-US" altLang="he-IL"/>
          </a:p>
          <a:p>
            <a:pPr lvl="1"/>
            <a:r>
              <a:rPr lang="en-US" altLang="he-IL"/>
              <a:t>All branches are statically predicted “Not Taken”</a:t>
            </a:r>
          </a:p>
          <a:p>
            <a:r>
              <a:rPr lang="en-US" altLang="he-IL"/>
              <a:t>Pentium </a:t>
            </a:r>
          </a:p>
          <a:p>
            <a:pPr lvl="1"/>
            <a:r>
              <a:rPr lang="en-US" altLang="he-IL"/>
              <a:t>IP based, 2-bit saturating counters (Lee-Smith)</a:t>
            </a:r>
          </a:p>
          <a:p>
            <a:pPr lvl="2"/>
            <a:r>
              <a:rPr lang="en-US" altLang="he-IL"/>
              <a:t>An array indexed by part of IP bits</a:t>
            </a:r>
          </a:p>
          <a:p>
            <a:pPr lvl="1"/>
            <a:r>
              <a:rPr lang="en-US" altLang="he-IL"/>
              <a:t>Upon predictor miss (IP not in found in array)</a:t>
            </a:r>
          </a:p>
          <a:p>
            <a:pPr lvl="2"/>
            <a:r>
              <a:rPr lang="en-US" altLang="he-IL"/>
              <a:t>Statically predicted “not taken”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3263" y="1676400"/>
            <a:ext cx="7740650" cy="1752600"/>
          </a:xfrm>
        </p:spPr>
        <p:txBody>
          <a:bodyPr/>
          <a:lstStyle/>
          <a:p>
            <a:r>
              <a:rPr lang="en-US" altLang="en-US" sz="4800"/>
              <a:t>Pipeline Hazards:</a:t>
            </a:r>
            <a:br>
              <a:rPr lang="en-US" altLang="en-US" sz="4800"/>
            </a:br>
            <a:br>
              <a:rPr lang="en-US" altLang="en-US" sz="4800"/>
            </a:br>
            <a:r>
              <a:rPr lang="en-US" altLang="en-US" sz="4800"/>
              <a:t>2. Data </a:t>
            </a:r>
            <a:r>
              <a:rPr lang="en-US" altLang="en-US" sz="4800">
                <a:solidFill>
                  <a:srgbClr val="0000FF"/>
                </a:solidFill>
              </a:rPr>
              <a:t>Hazards</a:t>
            </a:r>
          </a:p>
        </p:txBody>
      </p:sp>
    </p:spTree>
    <p:extLst>
      <p:ext uri="{BB962C8B-B14F-4D97-AF65-F5344CB8AC3E}">
        <p14:creationId xmlns:p14="http://schemas.microsoft.com/office/powerpoint/2010/main" val="3975146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Intel Pentium III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38213"/>
            <a:ext cx="8229600" cy="787400"/>
          </a:xfrm>
        </p:spPr>
        <p:txBody>
          <a:bodyPr/>
          <a:lstStyle/>
          <a:p>
            <a:r>
              <a:rPr lang="en-US" altLang="en-US" b="0"/>
              <a:t>2-</a:t>
            </a:r>
            <a:r>
              <a:rPr lang="en-US" altLang="he-IL" b="0"/>
              <a:t>level, local histories, per-set counters</a:t>
            </a:r>
          </a:p>
          <a:p>
            <a:r>
              <a:rPr lang="en-US" altLang="he-IL" b="0"/>
              <a:t>4-way set associative: 512 entries in 128 sets</a:t>
            </a:r>
          </a:p>
        </p:txBody>
      </p:sp>
      <p:grpSp>
        <p:nvGrpSpPr>
          <p:cNvPr id="27652" name="Group 5"/>
          <p:cNvGrpSpPr>
            <a:grpSpLocks/>
          </p:cNvGrpSpPr>
          <p:nvPr/>
        </p:nvGrpSpPr>
        <p:grpSpPr bwMode="auto">
          <a:xfrm>
            <a:off x="304800" y="2590800"/>
            <a:ext cx="8604250" cy="3300413"/>
            <a:chOff x="100" y="1473"/>
            <a:chExt cx="5420" cy="2079"/>
          </a:xfrm>
        </p:grpSpPr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775" y="1726"/>
              <a:ext cx="3744" cy="14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100" y="1975"/>
              <a:ext cx="2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/>
                <a:t>IP</a:t>
              </a:r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1303" y="1726"/>
              <a:ext cx="0" cy="1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766" y="1982"/>
              <a:ext cx="10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>
              <a:off x="771" y="2148"/>
              <a:ext cx="1121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927" y="1952"/>
              <a:ext cx="3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00"/>
                  </a:solidFill>
                </a:rPr>
                <a:t>Tag</a:t>
              </a:r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1939" y="1957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00"/>
                  </a:solidFill>
                </a:rPr>
                <a:t>Hist</a:t>
              </a:r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1495" y="1723"/>
              <a:ext cx="0" cy="1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>
              <a:off x="1862" y="1982"/>
              <a:ext cx="26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 flipV="1">
              <a:off x="1870" y="2150"/>
              <a:ext cx="26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 flipV="1">
              <a:off x="4480" y="1608"/>
              <a:ext cx="237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4449" y="2148"/>
              <a:ext cx="269" cy="4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Arc 18"/>
            <p:cNvSpPr>
              <a:spLocks/>
            </p:cNvSpPr>
            <p:nvPr/>
          </p:nvSpPr>
          <p:spPr bwMode="auto">
            <a:xfrm>
              <a:off x="2119" y="1473"/>
              <a:ext cx="1673" cy="5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1"/>
                    <a:pt x="9652" y="16"/>
                    <a:pt x="21571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1"/>
                    <a:pt x="9652" y="16"/>
                    <a:pt x="21571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Arc 19"/>
            <p:cNvSpPr>
              <a:spLocks/>
            </p:cNvSpPr>
            <p:nvPr/>
          </p:nvSpPr>
          <p:spPr bwMode="auto">
            <a:xfrm>
              <a:off x="3790" y="1478"/>
              <a:ext cx="580" cy="318"/>
            </a:xfrm>
            <a:custGeom>
              <a:avLst/>
              <a:gdLst>
                <a:gd name="T0" fmla="*/ 0 w 21640"/>
                <a:gd name="T1" fmla="*/ 0 h 21600"/>
                <a:gd name="T2" fmla="*/ 0 w 21640"/>
                <a:gd name="T3" fmla="*/ 0 h 21600"/>
                <a:gd name="T4" fmla="*/ 0 w 2164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40"/>
                <a:gd name="T10" fmla="*/ 0 h 21600"/>
                <a:gd name="T11" fmla="*/ 21640 w 2164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40" h="21600" fill="none" extrusionOk="0">
                  <a:moveTo>
                    <a:pt x="0" y="0"/>
                  </a:moveTo>
                  <a:cubicBezTo>
                    <a:pt x="13" y="0"/>
                    <a:pt x="26" y="-1"/>
                    <a:pt x="40" y="0"/>
                  </a:cubicBezTo>
                  <a:cubicBezTo>
                    <a:pt x="11969" y="0"/>
                    <a:pt x="21640" y="9670"/>
                    <a:pt x="21640" y="21600"/>
                  </a:cubicBezTo>
                </a:path>
                <a:path w="21640" h="21600" stroke="0" extrusionOk="0">
                  <a:moveTo>
                    <a:pt x="0" y="0"/>
                  </a:moveTo>
                  <a:cubicBezTo>
                    <a:pt x="13" y="0"/>
                    <a:pt x="26" y="-1"/>
                    <a:pt x="40" y="0"/>
                  </a:cubicBezTo>
                  <a:cubicBezTo>
                    <a:pt x="11969" y="0"/>
                    <a:pt x="21640" y="9670"/>
                    <a:pt x="21640" y="21600"/>
                  </a:cubicBezTo>
                  <a:lnTo>
                    <a:pt x="4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Arc 20"/>
            <p:cNvSpPr>
              <a:spLocks/>
            </p:cNvSpPr>
            <p:nvPr/>
          </p:nvSpPr>
          <p:spPr bwMode="auto">
            <a:xfrm>
              <a:off x="4370" y="1803"/>
              <a:ext cx="323" cy="299"/>
            </a:xfrm>
            <a:custGeom>
              <a:avLst/>
              <a:gdLst>
                <a:gd name="T0" fmla="*/ 0 w 22736"/>
                <a:gd name="T1" fmla="*/ 0 h 21600"/>
                <a:gd name="T2" fmla="*/ 0 w 22736"/>
                <a:gd name="T3" fmla="*/ 0 h 21600"/>
                <a:gd name="T4" fmla="*/ 0 w 22736"/>
                <a:gd name="T5" fmla="*/ 0 h 21600"/>
                <a:gd name="T6" fmla="*/ 0 60000 65536"/>
                <a:gd name="T7" fmla="*/ 0 60000 65536"/>
                <a:gd name="T8" fmla="*/ 0 60000 65536"/>
                <a:gd name="T9" fmla="*/ 0 w 22736"/>
                <a:gd name="T10" fmla="*/ 0 h 21600"/>
                <a:gd name="T11" fmla="*/ 22736 w 2273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36" h="21600" fill="none" extrusionOk="0">
                  <a:moveTo>
                    <a:pt x="22736" y="21570"/>
                  </a:moveTo>
                  <a:cubicBezTo>
                    <a:pt x="22357" y="21590"/>
                    <a:pt x="2197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2736" h="21600" stroke="0" extrusionOk="0">
                  <a:moveTo>
                    <a:pt x="22736" y="21570"/>
                  </a:moveTo>
                  <a:cubicBezTo>
                    <a:pt x="22357" y="21590"/>
                    <a:pt x="21978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2736" y="2157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2215" y="1497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>
                  <a:solidFill>
                    <a:srgbClr val="FF3300"/>
                  </a:solidFill>
                </a:rPr>
                <a:t>1001</a:t>
              </a:r>
            </a:p>
          </p:txBody>
        </p:sp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4935" y="2087"/>
              <a:ext cx="585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/>
                <a:t>Pred=</a:t>
              </a:r>
            </a:p>
            <a:p>
              <a:r>
                <a:rPr lang="en-US" altLang="he-IL" sz="1600"/>
                <a:t>msb of </a:t>
              </a:r>
            </a:p>
            <a:p>
              <a:r>
                <a:rPr lang="en-US" altLang="he-IL" sz="1600"/>
                <a:t>counter</a:t>
              </a:r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>
              <a:off x="4914" y="2109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Rectangle 24"/>
            <p:cNvSpPr>
              <a:spLocks noChangeArrowheads="1"/>
            </p:cNvSpPr>
            <p:nvPr/>
          </p:nvSpPr>
          <p:spPr bwMode="auto">
            <a:xfrm>
              <a:off x="4715" y="1610"/>
              <a:ext cx="183" cy="9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673" name="Line 25"/>
            <p:cNvSpPr>
              <a:spLocks noChangeShapeType="1"/>
            </p:cNvSpPr>
            <p:nvPr/>
          </p:nvSpPr>
          <p:spPr bwMode="auto">
            <a:xfrm>
              <a:off x="4710" y="2054"/>
              <a:ext cx="18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Line 26"/>
            <p:cNvSpPr>
              <a:spLocks noChangeShapeType="1"/>
            </p:cNvSpPr>
            <p:nvPr/>
          </p:nvSpPr>
          <p:spPr bwMode="auto">
            <a:xfrm>
              <a:off x="4718" y="2161"/>
              <a:ext cx="18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Rectangle 27"/>
            <p:cNvSpPr>
              <a:spLocks noChangeArrowheads="1"/>
            </p:cNvSpPr>
            <p:nvPr/>
          </p:nvSpPr>
          <p:spPr bwMode="auto">
            <a:xfrm>
              <a:off x="4714" y="2065"/>
              <a:ext cx="174" cy="7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676" name="Line 28"/>
            <p:cNvSpPr>
              <a:spLocks noChangeShapeType="1"/>
            </p:cNvSpPr>
            <p:nvPr/>
          </p:nvSpPr>
          <p:spPr bwMode="auto">
            <a:xfrm>
              <a:off x="4807" y="1608"/>
              <a:ext cx="0" cy="9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4506" y="199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27678" name="Rectangle 30"/>
            <p:cNvSpPr>
              <a:spLocks noChangeArrowheads="1"/>
            </p:cNvSpPr>
            <p:nvPr/>
          </p:nvSpPr>
          <p:spPr bwMode="auto">
            <a:xfrm>
              <a:off x="4519" y="155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27679" name="Rectangle 31"/>
            <p:cNvSpPr>
              <a:spLocks noChangeArrowheads="1"/>
            </p:cNvSpPr>
            <p:nvPr/>
          </p:nvSpPr>
          <p:spPr bwMode="auto">
            <a:xfrm>
              <a:off x="4474" y="2437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>
                  <a:solidFill>
                    <a:srgbClr val="FF3300"/>
                  </a:solidFill>
                </a:rPr>
                <a:t>15</a:t>
              </a:r>
            </a:p>
          </p:txBody>
        </p:sp>
        <p:sp>
          <p:nvSpPr>
            <p:cNvPr id="27680" name="Rectangle 32"/>
            <p:cNvSpPr>
              <a:spLocks noChangeArrowheads="1"/>
            </p:cNvSpPr>
            <p:nvPr/>
          </p:nvSpPr>
          <p:spPr bwMode="auto">
            <a:xfrm>
              <a:off x="1338" y="3325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/>
                <a:t>Way 0</a:t>
              </a:r>
            </a:p>
          </p:txBody>
        </p:sp>
        <p:sp>
          <p:nvSpPr>
            <p:cNvPr id="27681" name="Rectangle 33"/>
            <p:cNvSpPr>
              <a:spLocks noChangeArrowheads="1"/>
            </p:cNvSpPr>
            <p:nvPr/>
          </p:nvSpPr>
          <p:spPr bwMode="auto">
            <a:xfrm>
              <a:off x="2393" y="3325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/>
                <a:t>Way 1</a:t>
              </a:r>
            </a:p>
          </p:txBody>
        </p:sp>
        <p:sp>
          <p:nvSpPr>
            <p:cNvPr id="27682" name="Line 34"/>
            <p:cNvSpPr>
              <a:spLocks noChangeShapeType="1"/>
            </p:cNvSpPr>
            <p:nvPr/>
          </p:nvSpPr>
          <p:spPr bwMode="auto">
            <a:xfrm>
              <a:off x="3703" y="1736"/>
              <a:ext cx="0" cy="1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Rectangle 35"/>
            <p:cNvSpPr>
              <a:spLocks noChangeArrowheads="1"/>
            </p:cNvSpPr>
            <p:nvPr/>
          </p:nvSpPr>
          <p:spPr bwMode="auto">
            <a:xfrm>
              <a:off x="1456" y="1955"/>
              <a:ext cx="5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00"/>
                  </a:solidFill>
                </a:rPr>
                <a:t>Target</a:t>
              </a:r>
            </a:p>
          </p:txBody>
        </p:sp>
        <p:sp>
          <p:nvSpPr>
            <p:cNvPr id="27684" name="Line 36"/>
            <p:cNvSpPr>
              <a:spLocks noChangeShapeType="1"/>
            </p:cNvSpPr>
            <p:nvPr/>
          </p:nvSpPr>
          <p:spPr bwMode="auto">
            <a:xfrm>
              <a:off x="356" y="2051"/>
              <a:ext cx="4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5" name="Line 37"/>
            <p:cNvSpPr>
              <a:spLocks noChangeShapeType="1"/>
            </p:cNvSpPr>
            <p:nvPr/>
          </p:nvSpPr>
          <p:spPr bwMode="auto">
            <a:xfrm>
              <a:off x="2407" y="1733"/>
              <a:ext cx="0" cy="1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Line 38"/>
            <p:cNvSpPr>
              <a:spLocks noChangeShapeType="1"/>
            </p:cNvSpPr>
            <p:nvPr/>
          </p:nvSpPr>
          <p:spPr bwMode="auto">
            <a:xfrm>
              <a:off x="2839" y="1730"/>
              <a:ext cx="0" cy="1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7" name="Line 39"/>
            <p:cNvSpPr>
              <a:spLocks noChangeShapeType="1"/>
            </p:cNvSpPr>
            <p:nvPr/>
          </p:nvSpPr>
          <p:spPr bwMode="auto">
            <a:xfrm>
              <a:off x="3271" y="1727"/>
              <a:ext cx="0" cy="1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Rectangle 40"/>
            <p:cNvSpPr>
              <a:spLocks noChangeArrowheads="1"/>
            </p:cNvSpPr>
            <p:nvPr/>
          </p:nvSpPr>
          <p:spPr bwMode="auto">
            <a:xfrm>
              <a:off x="2833" y="3325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/>
                <a:t>Way 2</a:t>
              </a:r>
            </a:p>
          </p:txBody>
        </p:sp>
        <p:sp>
          <p:nvSpPr>
            <p:cNvPr id="27689" name="Rectangle 41"/>
            <p:cNvSpPr>
              <a:spLocks noChangeArrowheads="1"/>
            </p:cNvSpPr>
            <p:nvPr/>
          </p:nvSpPr>
          <p:spPr bwMode="auto">
            <a:xfrm>
              <a:off x="3265" y="3324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/>
                <a:t>Way 3</a:t>
              </a:r>
            </a:p>
          </p:txBody>
        </p:sp>
        <p:sp>
          <p:nvSpPr>
            <p:cNvPr id="27690" name="Line 42"/>
            <p:cNvSpPr>
              <a:spLocks noChangeShapeType="1"/>
            </p:cNvSpPr>
            <p:nvPr/>
          </p:nvSpPr>
          <p:spPr bwMode="auto">
            <a:xfrm>
              <a:off x="922" y="2389"/>
              <a:ext cx="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1" name="Rectangle 43"/>
            <p:cNvSpPr>
              <a:spLocks noChangeArrowheads="1"/>
            </p:cNvSpPr>
            <p:nvPr/>
          </p:nvSpPr>
          <p:spPr bwMode="auto">
            <a:xfrm>
              <a:off x="1084" y="2317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660033"/>
                  </a:solidFill>
                </a:rPr>
                <a:t>9</a:t>
              </a:r>
            </a:p>
          </p:txBody>
        </p:sp>
        <p:sp>
          <p:nvSpPr>
            <p:cNvPr id="27692" name="Line 44"/>
            <p:cNvSpPr>
              <a:spLocks noChangeShapeType="1"/>
            </p:cNvSpPr>
            <p:nvPr/>
          </p:nvSpPr>
          <p:spPr bwMode="auto">
            <a:xfrm flipV="1">
              <a:off x="1975" y="2388"/>
              <a:ext cx="2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3" name="Line 45"/>
            <p:cNvSpPr>
              <a:spLocks noChangeShapeType="1"/>
            </p:cNvSpPr>
            <p:nvPr/>
          </p:nvSpPr>
          <p:spPr bwMode="auto">
            <a:xfrm>
              <a:off x="1495" y="2389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4" name="Rectangle 46"/>
            <p:cNvSpPr>
              <a:spLocks noChangeArrowheads="1"/>
            </p:cNvSpPr>
            <p:nvPr/>
          </p:nvSpPr>
          <p:spPr bwMode="auto">
            <a:xfrm>
              <a:off x="2083" y="2314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660033"/>
                  </a:solidFill>
                </a:rPr>
                <a:t>4</a:t>
              </a:r>
            </a:p>
          </p:txBody>
        </p:sp>
        <p:sp>
          <p:nvSpPr>
            <p:cNvPr id="27695" name="Rectangle 47"/>
            <p:cNvSpPr>
              <a:spLocks noChangeArrowheads="1"/>
            </p:cNvSpPr>
            <p:nvPr/>
          </p:nvSpPr>
          <p:spPr bwMode="auto">
            <a:xfrm>
              <a:off x="1671" y="2317"/>
              <a:ext cx="142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660033"/>
                  </a:solidFill>
                </a:rPr>
                <a:t>32</a:t>
              </a:r>
            </a:p>
          </p:txBody>
        </p:sp>
        <p:sp>
          <p:nvSpPr>
            <p:cNvPr id="27696" name="Rectangle 48"/>
            <p:cNvSpPr>
              <a:spLocks noChangeArrowheads="1"/>
            </p:cNvSpPr>
            <p:nvPr/>
          </p:nvSpPr>
          <p:spPr bwMode="auto">
            <a:xfrm>
              <a:off x="3895" y="1949"/>
              <a:ext cx="6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00"/>
                  </a:solidFill>
                </a:rPr>
                <a:t>counters</a:t>
              </a:r>
            </a:p>
          </p:txBody>
        </p:sp>
        <p:sp>
          <p:nvSpPr>
            <p:cNvPr id="27697" name="Line 49"/>
            <p:cNvSpPr>
              <a:spLocks noChangeShapeType="1"/>
            </p:cNvSpPr>
            <p:nvPr/>
          </p:nvSpPr>
          <p:spPr bwMode="auto">
            <a:xfrm>
              <a:off x="583" y="1717"/>
              <a:ext cx="0" cy="14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8" name="Rectangle 50"/>
            <p:cNvSpPr>
              <a:spLocks noChangeArrowheads="1"/>
            </p:cNvSpPr>
            <p:nvPr/>
          </p:nvSpPr>
          <p:spPr bwMode="auto">
            <a:xfrm>
              <a:off x="455" y="2341"/>
              <a:ext cx="256" cy="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en-US" sz="1600">
                  <a:solidFill>
                    <a:srgbClr val="660033"/>
                  </a:solidFill>
                </a:rPr>
                <a:t>128</a:t>
              </a:r>
            </a:p>
            <a:p>
              <a:pPr algn="ctr"/>
              <a:r>
                <a:rPr lang="en-US" altLang="he-IL" sz="1600">
                  <a:solidFill>
                    <a:srgbClr val="660033"/>
                  </a:solidFill>
                </a:rPr>
                <a:t>sets</a:t>
              </a:r>
            </a:p>
          </p:txBody>
        </p:sp>
        <p:sp>
          <p:nvSpPr>
            <p:cNvPr id="27699" name="Line 51"/>
            <p:cNvSpPr>
              <a:spLocks noChangeShapeType="1"/>
            </p:cNvSpPr>
            <p:nvPr/>
          </p:nvSpPr>
          <p:spPr bwMode="auto">
            <a:xfrm>
              <a:off x="1975" y="1737"/>
              <a:ext cx="0" cy="1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0" name="Line 52"/>
            <p:cNvSpPr>
              <a:spLocks noChangeShapeType="1"/>
            </p:cNvSpPr>
            <p:nvPr/>
          </p:nvSpPr>
          <p:spPr bwMode="auto">
            <a:xfrm>
              <a:off x="919" y="1737"/>
              <a:ext cx="0" cy="1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1" name="Line 53"/>
            <p:cNvSpPr>
              <a:spLocks noChangeShapeType="1"/>
            </p:cNvSpPr>
            <p:nvPr/>
          </p:nvSpPr>
          <p:spPr bwMode="auto">
            <a:xfrm>
              <a:off x="2263" y="1737"/>
              <a:ext cx="0" cy="1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2" name="Rectangle 54"/>
            <p:cNvSpPr>
              <a:spLocks noChangeArrowheads="1"/>
            </p:cNvSpPr>
            <p:nvPr/>
          </p:nvSpPr>
          <p:spPr bwMode="auto">
            <a:xfrm>
              <a:off x="2231" y="1961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00"/>
                  </a:solidFill>
                </a:rPr>
                <a:t>P</a:t>
              </a:r>
            </a:p>
          </p:txBody>
        </p:sp>
        <p:sp>
          <p:nvSpPr>
            <p:cNvPr id="27703" name="Rectangle 55"/>
            <p:cNvSpPr>
              <a:spLocks noChangeArrowheads="1"/>
            </p:cNvSpPr>
            <p:nvPr/>
          </p:nvSpPr>
          <p:spPr bwMode="auto">
            <a:xfrm>
              <a:off x="1301" y="1961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00"/>
                  </a:solidFill>
                </a:rPr>
                <a:t>T</a:t>
              </a:r>
            </a:p>
          </p:txBody>
        </p:sp>
        <p:sp>
          <p:nvSpPr>
            <p:cNvPr id="27704" name="Rectangle 56"/>
            <p:cNvSpPr>
              <a:spLocks noChangeArrowheads="1"/>
            </p:cNvSpPr>
            <p:nvPr/>
          </p:nvSpPr>
          <p:spPr bwMode="auto">
            <a:xfrm>
              <a:off x="751" y="1961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00"/>
                  </a:solidFill>
                </a:rPr>
                <a:t>V</a:t>
              </a:r>
            </a:p>
          </p:txBody>
        </p:sp>
        <p:sp>
          <p:nvSpPr>
            <p:cNvPr id="27705" name="Line 57"/>
            <p:cNvSpPr>
              <a:spLocks noChangeShapeType="1"/>
            </p:cNvSpPr>
            <p:nvPr/>
          </p:nvSpPr>
          <p:spPr bwMode="auto">
            <a:xfrm flipV="1">
              <a:off x="1297" y="2388"/>
              <a:ext cx="19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6" name="Rectangle 58"/>
            <p:cNvSpPr>
              <a:spLocks noChangeArrowheads="1"/>
            </p:cNvSpPr>
            <p:nvPr/>
          </p:nvSpPr>
          <p:spPr bwMode="auto">
            <a:xfrm>
              <a:off x="1359" y="2313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660033"/>
                  </a:solidFill>
                </a:rPr>
                <a:t>2</a:t>
              </a:r>
            </a:p>
          </p:txBody>
        </p:sp>
        <p:sp>
          <p:nvSpPr>
            <p:cNvPr id="27707" name="Line 59"/>
            <p:cNvSpPr>
              <a:spLocks noChangeShapeType="1"/>
            </p:cNvSpPr>
            <p:nvPr/>
          </p:nvSpPr>
          <p:spPr bwMode="auto">
            <a:xfrm>
              <a:off x="775" y="2388"/>
              <a:ext cx="1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8" name="Rectangle 60"/>
            <p:cNvSpPr>
              <a:spLocks noChangeArrowheads="1"/>
            </p:cNvSpPr>
            <p:nvPr/>
          </p:nvSpPr>
          <p:spPr bwMode="auto">
            <a:xfrm>
              <a:off x="807" y="2313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660033"/>
                  </a:solidFill>
                </a:rPr>
                <a:t>1</a:t>
              </a:r>
            </a:p>
          </p:txBody>
        </p:sp>
        <p:sp>
          <p:nvSpPr>
            <p:cNvPr id="27709" name="Line 61"/>
            <p:cNvSpPr>
              <a:spLocks noChangeShapeType="1"/>
            </p:cNvSpPr>
            <p:nvPr/>
          </p:nvSpPr>
          <p:spPr bwMode="auto">
            <a:xfrm>
              <a:off x="2263" y="2388"/>
              <a:ext cx="1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0" name="Rectangle 62"/>
            <p:cNvSpPr>
              <a:spLocks noChangeArrowheads="1"/>
            </p:cNvSpPr>
            <p:nvPr/>
          </p:nvSpPr>
          <p:spPr bwMode="auto">
            <a:xfrm>
              <a:off x="2296" y="2313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660033"/>
                  </a:solidFill>
                </a:rPr>
                <a:t>1</a:t>
              </a:r>
            </a:p>
          </p:txBody>
        </p:sp>
        <p:sp>
          <p:nvSpPr>
            <p:cNvPr id="27711" name="Line 63"/>
            <p:cNvSpPr>
              <a:spLocks noChangeShapeType="1"/>
            </p:cNvSpPr>
            <p:nvPr/>
          </p:nvSpPr>
          <p:spPr bwMode="auto">
            <a:xfrm>
              <a:off x="2404" y="2388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2" name="Line 64"/>
            <p:cNvSpPr>
              <a:spLocks noChangeShapeType="1"/>
            </p:cNvSpPr>
            <p:nvPr/>
          </p:nvSpPr>
          <p:spPr bwMode="auto">
            <a:xfrm flipH="1">
              <a:off x="691" y="2389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3" name="Line 65"/>
            <p:cNvSpPr>
              <a:spLocks noChangeShapeType="1"/>
            </p:cNvSpPr>
            <p:nvPr/>
          </p:nvSpPr>
          <p:spPr bwMode="auto">
            <a:xfrm>
              <a:off x="3895" y="2393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4" name="Rectangle 66"/>
            <p:cNvSpPr>
              <a:spLocks noChangeArrowheads="1"/>
            </p:cNvSpPr>
            <p:nvPr/>
          </p:nvSpPr>
          <p:spPr bwMode="auto">
            <a:xfrm>
              <a:off x="4137" y="2321"/>
              <a:ext cx="142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660033"/>
                  </a:solidFill>
                </a:rPr>
                <a:t>32</a:t>
              </a:r>
            </a:p>
          </p:txBody>
        </p:sp>
        <p:sp>
          <p:nvSpPr>
            <p:cNvPr id="27715" name="Line 67"/>
            <p:cNvSpPr>
              <a:spLocks noChangeShapeType="1"/>
            </p:cNvSpPr>
            <p:nvPr/>
          </p:nvSpPr>
          <p:spPr bwMode="auto">
            <a:xfrm>
              <a:off x="3895" y="1737"/>
              <a:ext cx="0" cy="1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6" name="Rectangle 68"/>
            <p:cNvSpPr>
              <a:spLocks noChangeArrowheads="1"/>
            </p:cNvSpPr>
            <p:nvPr/>
          </p:nvSpPr>
          <p:spPr bwMode="auto">
            <a:xfrm>
              <a:off x="3664" y="1991"/>
              <a:ext cx="2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he-IL" sz="1600">
                  <a:solidFill>
                    <a:srgbClr val="006600"/>
                  </a:solidFill>
                </a:rPr>
                <a:t>LRR</a:t>
              </a:r>
            </a:p>
          </p:txBody>
        </p:sp>
        <p:sp>
          <p:nvSpPr>
            <p:cNvPr id="27717" name="Line 69"/>
            <p:cNvSpPr>
              <a:spLocks noChangeShapeType="1"/>
            </p:cNvSpPr>
            <p:nvPr/>
          </p:nvSpPr>
          <p:spPr bwMode="auto">
            <a:xfrm flipV="1">
              <a:off x="3700" y="2391"/>
              <a:ext cx="19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8" name="Rectangle 70"/>
            <p:cNvSpPr>
              <a:spLocks noChangeArrowheads="1"/>
            </p:cNvSpPr>
            <p:nvPr/>
          </p:nvSpPr>
          <p:spPr bwMode="auto">
            <a:xfrm>
              <a:off x="3762" y="2316"/>
              <a:ext cx="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660033"/>
                  </a:solidFill>
                </a:rPr>
                <a:t>2</a:t>
              </a:r>
            </a:p>
          </p:txBody>
        </p:sp>
        <p:grpSp>
          <p:nvGrpSpPr>
            <p:cNvPr id="27719" name="Group 71"/>
            <p:cNvGrpSpPr>
              <a:grpSpLocks/>
            </p:cNvGrpSpPr>
            <p:nvPr/>
          </p:nvGrpSpPr>
          <p:grpSpPr bwMode="auto">
            <a:xfrm>
              <a:off x="3710" y="3285"/>
              <a:ext cx="809" cy="56"/>
              <a:chOff x="3735" y="3036"/>
              <a:chExt cx="818" cy="38"/>
            </a:xfrm>
          </p:grpSpPr>
          <p:sp>
            <p:nvSpPr>
              <p:cNvPr id="27729" name="Arc 72"/>
              <p:cNvSpPr>
                <a:spLocks/>
              </p:cNvSpPr>
              <p:nvPr/>
            </p:nvSpPr>
            <p:spPr bwMode="auto">
              <a:xfrm rot="-5400000">
                <a:off x="3741" y="3030"/>
                <a:ext cx="21" cy="33"/>
              </a:xfrm>
              <a:custGeom>
                <a:avLst/>
                <a:gdLst>
                  <a:gd name="T0" fmla="*/ 0 w 21600"/>
                  <a:gd name="T1" fmla="*/ 0 h 21576"/>
                  <a:gd name="T2" fmla="*/ 0 w 21600"/>
                  <a:gd name="T3" fmla="*/ 0 h 21576"/>
                  <a:gd name="T4" fmla="*/ 0 w 21600"/>
                  <a:gd name="T5" fmla="*/ 0 h 2157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76"/>
                  <a:gd name="T11" fmla="*/ 21600 w 21600"/>
                  <a:gd name="T12" fmla="*/ 21576 h 21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76" fill="none" extrusionOk="0">
                    <a:moveTo>
                      <a:pt x="0" y="21576"/>
                    </a:moveTo>
                    <a:cubicBezTo>
                      <a:pt x="0" y="10045"/>
                      <a:pt x="9055" y="548"/>
                      <a:pt x="20573" y="0"/>
                    </a:cubicBezTo>
                  </a:path>
                  <a:path w="21600" h="21576" stroke="0" extrusionOk="0">
                    <a:moveTo>
                      <a:pt x="0" y="21576"/>
                    </a:moveTo>
                    <a:cubicBezTo>
                      <a:pt x="0" y="10045"/>
                      <a:pt x="9055" y="548"/>
                      <a:pt x="20573" y="0"/>
                    </a:cubicBezTo>
                    <a:lnTo>
                      <a:pt x="21600" y="21576"/>
                    </a:lnTo>
                    <a:lnTo>
                      <a:pt x="0" y="21576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0" name="Arc 73"/>
              <p:cNvSpPr>
                <a:spLocks/>
              </p:cNvSpPr>
              <p:nvPr/>
            </p:nvSpPr>
            <p:spPr bwMode="auto">
              <a:xfrm rot="5400000">
                <a:off x="4526" y="3032"/>
                <a:ext cx="21" cy="33"/>
              </a:xfrm>
              <a:custGeom>
                <a:avLst/>
                <a:gdLst>
                  <a:gd name="T0" fmla="*/ 0 w 22679"/>
                  <a:gd name="T1" fmla="*/ 0 h 21600"/>
                  <a:gd name="T2" fmla="*/ 0 w 22679"/>
                  <a:gd name="T3" fmla="*/ 0 h 21600"/>
                  <a:gd name="T4" fmla="*/ 0 w 2267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679"/>
                  <a:gd name="T10" fmla="*/ 0 h 21600"/>
                  <a:gd name="T11" fmla="*/ 22679 w 2267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79" h="21600" fill="none" extrusionOk="0">
                    <a:moveTo>
                      <a:pt x="-1" y="26"/>
                    </a:moveTo>
                    <a:cubicBezTo>
                      <a:pt x="359" y="8"/>
                      <a:pt x="719" y="-1"/>
                      <a:pt x="1079" y="0"/>
                    </a:cubicBezTo>
                    <a:cubicBezTo>
                      <a:pt x="13008" y="0"/>
                      <a:pt x="22679" y="9670"/>
                      <a:pt x="22679" y="21600"/>
                    </a:cubicBezTo>
                  </a:path>
                  <a:path w="22679" h="21600" stroke="0" extrusionOk="0">
                    <a:moveTo>
                      <a:pt x="-1" y="26"/>
                    </a:moveTo>
                    <a:cubicBezTo>
                      <a:pt x="359" y="8"/>
                      <a:pt x="719" y="-1"/>
                      <a:pt x="1079" y="0"/>
                    </a:cubicBezTo>
                    <a:cubicBezTo>
                      <a:pt x="13008" y="0"/>
                      <a:pt x="22679" y="9670"/>
                      <a:pt x="22679" y="21600"/>
                    </a:cubicBezTo>
                    <a:lnTo>
                      <a:pt x="1079" y="21600"/>
                    </a:lnTo>
                    <a:lnTo>
                      <a:pt x="-1" y="26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1" name="Arc 74"/>
              <p:cNvSpPr>
                <a:spLocks/>
              </p:cNvSpPr>
              <p:nvPr/>
            </p:nvSpPr>
            <p:spPr bwMode="auto">
              <a:xfrm rot="5400000">
                <a:off x="4119" y="3048"/>
                <a:ext cx="18" cy="33"/>
              </a:xfrm>
              <a:custGeom>
                <a:avLst/>
                <a:gdLst>
                  <a:gd name="T0" fmla="*/ 0 w 21600"/>
                  <a:gd name="T1" fmla="*/ 0 h 21567"/>
                  <a:gd name="T2" fmla="*/ 0 w 21600"/>
                  <a:gd name="T3" fmla="*/ 0 h 21567"/>
                  <a:gd name="T4" fmla="*/ 0 w 21600"/>
                  <a:gd name="T5" fmla="*/ 0 h 2156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67"/>
                  <a:gd name="T11" fmla="*/ 21600 w 21600"/>
                  <a:gd name="T12" fmla="*/ 21567 h 215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67" fill="none" extrusionOk="0">
                    <a:moveTo>
                      <a:pt x="0" y="21567"/>
                    </a:moveTo>
                    <a:cubicBezTo>
                      <a:pt x="0" y="10103"/>
                      <a:pt x="8955" y="636"/>
                      <a:pt x="20402" y="0"/>
                    </a:cubicBezTo>
                  </a:path>
                  <a:path w="21600" h="21567" stroke="0" extrusionOk="0">
                    <a:moveTo>
                      <a:pt x="0" y="21567"/>
                    </a:moveTo>
                    <a:cubicBezTo>
                      <a:pt x="0" y="10103"/>
                      <a:pt x="8955" y="636"/>
                      <a:pt x="20402" y="0"/>
                    </a:cubicBezTo>
                    <a:lnTo>
                      <a:pt x="21600" y="21567"/>
                    </a:lnTo>
                    <a:lnTo>
                      <a:pt x="0" y="21567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2" name="Arc 75"/>
              <p:cNvSpPr>
                <a:spLocks/>
              </p:cNvSpPr>
              <p:nvPr/>
            </p:nvSpPr>
            <p:spPr bwMode="auto">
              <a:xfrm rot="-5400000">
                <a:off x="4156" y="3049"/>
                <a:ext cx="15" cy="3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3" name="Line 76"/>
              <p:cNvSpPr>
                <a:spLocks noChangeShapeType="1"/>
              </p:cNvSpPr>
              <p:nvPr/>
            </p:nvSpPr>
            <p:spPr bwMode="auto">
              <a:xfrm rot="-5400000">
                <a:off x="3941" y="2884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4" name="Line 77"/>
              <p:cNvSpPr>
                <a:spLocks noChangeShapeType="1"/>
              </p:cNvSpPr>
              <p:nvPr/>
            </p:nvSpPr>
            <p:spPr bwMode="auto">
              <a:xfrm rot="-5400000">
                <a:off x="4349" y="2887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20" name="Rectangle 78"/>
            <p:cNvSpPr>
              <a:spLocks noChangeArrowheads="1"/>
            </p:cNvSpPr>
            <p:nvPr/>
          </p:nvSpPr>
          <p:spPr bwMode="auto">
            <a:xfrm>
              <a:off x="3803" y="3321"/>
              <a:ext cx="6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800" b="0"/>
                <a:t>Per-Set</a:t>
              </a:r>
            </a:p>
          </p:txBody>
        </p:sp>
        <p:grpSp>
          <p:nvGrpSpPr>
            <p:cNvPr id="27721" name="Group 79"/>
            <p:cNvGrpSpPr>
              <a:grpSpLocks/>
            </p:cNvGrpSpPr>
            <p:nvPr/>
          </p:nvGrpSpPr>
          <p:grpSpPr bwMode="auto">
            <a:xfrm>
              <a:off x="768" y="3297"/>
              <a:ext cx="1632" cy="56"/>
              <a:chOff x="3735" y="3036"/>
              <a:chExt cx="818" cy="38"/>
            </a:xfrm>
          </p:grpSpPr>
          <p:sp>
            <p:nvSpPr>
              <p:cNvPr id="27723" name="Arc 80"/>
              <p:cNvSpPr>
                <a:spLocks/>
              </p:cNvSpPr>
              <p:nvPr/>
            </p:nvSpPr>
            <p:spPr bwMode="auto">
              <a:xfrm rot="-5400000">
                <a:off x="3741" y="3030"/>
                <a:ext cx="21" cy="33"/>
              </a:xfrm>
              <a:custGeom>
                <a:avLst/>
                <a:gdLst>
                  <a:gd name="T0" fmla="*/ 0 w 21600"/>
                  <a:gd name="T1" fmla="*/ 0 h 21576"/>
                  <a:gd name="T2" fmla="*/ 0 w 21600"/>
                  <a:gd name="T3" fmla="*/ 0 h 21576"/>
                  <a:gd name="T4" fmla="*/ 0 w 21600"/>
                  <a:gd name="T5" fmla="*/ 0 h 2157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76"/>
                  <a:gd name="T11" fmla="*/ 21600 w 21600"/>
                  <a:gd name="T12" fmla="*/ 21576 h 21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76" fill="none" extrusionOk="0">
                    <a:moveTo>
                      <a:pt x="0" y="21576"/>
                    </a:moveTo>
                    <a:cubicBezTo>
                      <a:pt x="0" y="10045"/>
                      <a:pt x="9055" y="548"/>
                      <a:pt x="20573" y="0"/>
                    </a:cubicBezTo>
                  </a:path>
                  <a:path w="21600" h="21576" stroke="0" extrusionOk="0">
                    <a:moveTo>
                      <a:pt x="0" y="21576"/>
                    </a:moveTo>
                    <a:cubicBezTo>
                      <a:pt x="0" y="10045"/>
                      <a:pt x="9055" y="548"/>
                      <a:pt x="20573" y="0"/>
                    </a:cubicBezTo>
                    <a:lnTo>
                      <a:pt x="21600" y="21576"/>
                    </a:lnTo>
                    <a:lnTo>
                      <a:pt x="0" y="21576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4" name="Arc 81"/>
              <p:cNvSpPr>
                <a:spLocks/>
              </p:cNvSpPr>
              <p:nvPr/>
            </p:nvSpPr>
            <p:spPr bwMode="auto">
              <a:xfrm rot="5400000">
                <a:off x="4526" y="3032"/>
                <a:ext cx="21" cy="33"/>
              </a:xfrm>
              <a:custGeom>
                <a:avLst/>
                <a:gdLst>
                  <a:gd name="T0" fmla="*/ 0 w 22679"/>
                  <a:gd name="T1" fmla="*/ 0 h 21600"/>
                  <a:gd name="T2" fmla="*/ 0 w 22679"/>
                  <a:gd name="T3" fmla="*/ 0 h 21600"/>
                  <a:gd name="T4" fmla="*/ 0 w 2267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679"/>
                  <a:gd name="T10" fmla="*/ 0 h 21600"/>
                  <a:gd name="T11" fmla="*/ 22679 w 2267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79" h="21600" fill="none" extrusionOk="0">
                    <a:moveTo>
                      <a:pt x="-1" y="26"/>
                    </a:moveTo>
                    <a:cubicBezTo>
                      <a:pt x="359" y="8"/>
                      <a:pt x="719" y="-1"/>
                      <a:pt x="1079" y="0"/>
                    </a:cubicBezTo>
                    <a:cubicBezTo>
                      <a:pt x="13008" y="0"/>
                      <a:pt x="22679" y="9670"/>
                      <a:pt x="22679" y="21600"/>
                    </a:cubicBezTo>
                  </a:path>
                  <a:path w="22679" h="21600" stroke="0" extrusionOk="0">
                    <a:moveTo>
                      <a:pt x="-1" y="26"/>
                    </a:moveTo>
                    <a:cubicBezTo>
                      <a:pt x="359" y="8"/>
                      <a:pt x="719" y="-1"/>
                      <a:pt x="1079" y="0"/>
                    </a:cubicBezTo>
                    <a:cubicBezTo>
                      <a:pt x="13008" y="0"/>
                      <a:pt x="22679" y="9670"/>
                      <a:pt x="22679" y="21600"/>
                    </a:cubicBezTo>
                    <a:lnTo>
                      <a:pt x="1079" y="21600"/>
                    </a:lnTo>
                    <a:lnTo>
                      <a:pt x="-1" y="26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5" name="Arc 82"/>
              <p:cNvSpPr>
                <a:spLocks/>
              </p:cNvSpPr>
              <p:nvPr/>
            </p:nvSpPr>
            <p:spPr bwMode="auto">
              <a:xfrm rot="5400000">
                <a:off x="4119" y="3048"/>
                <a:ext cx="18" cy="33"/>
              </a:xfrm>
              <a:custGeom>
                <a:avLst/>
                <a:gdLst>
                  <a:gd name="T0" fmla="*/ 0 w 21600"/>
                  <a:gd name="T1" fmla="*/ 0 h 21567"/>
                  <a:gd name="T2" fmla="*/ 0 w 21600"/>
                  <a:gd name="T3" fmla="*/ 0 h 21567"/>
                  <a:gd name="T4" fmla="*/ 0 w 21600"/>
                  <a:gd name="T5" fmla="*/ 0 h 2156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67"/>
                  <a:gd name="T11" fmla="*/ 21600 w 21600"/>
                  <a:gd name="T12" fmla="*/ 21567 h 215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67" fill="none" extrusionOk="0">
                    <a:moveTo>
                      <a:pt x="0" y="21567"/>
                    </a:moveTo>
                    <a:cubicBezTo>
                      <a:pt x="0" y="10103"/>
                      <a:pt x="8955" y="636"/>
                      <a:pt x="20402" y="0"/>
                    </a:cubicBezTo>
                  </a:path>
                  <a:path w="21600" h="21567" stroke="0" extrusionOk="0">
                    <a:moveTo>
                      <a:pt x="0" y="21567"/>
                    </a:moveTo>
                    <a:cubicBezTo>
                      <a:pt x="0" y="10103"/>
                      <a:pt x="8955" y="636"/>
                      <a:pt x="20402" y="0"/>
                    </a:cubicBezTo>
                    <a:lnTo>
                      <a:pt x="21600" y="21567"/>
                    </a:lnTo>
                    <a:lnTo>
                      <a:pt x="0" y="21567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6" name="Arc 83"/>
              <p:cNvSpPr>
                <a:spLocks/>
              </p:cNvSpPr>
              <p:nvPr/>
            </p:nvSpPr>
            <p:spPr bwMode="auto">
              <a:xfrm rot="-5400000">
                <a:off x="4156" y="3049"/>
                <a:ext cx="15" cy="3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7" name="Line 84"/>
              <p:cNvSpPr>
                <a:spLocks noChangeShapeType="1"/>
              </p:cNvSpPr>
              <p:nvPr/>
            </p:nvSpPr>
            <p:spPr bwMode="auto">
              <a:xfrm rot="-5400000">
                <a:off x="3941" y="2884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8" name="Line 85"/>
              <p:cNvSpPr>
                <a:spLocks noChangeShapeType="1"/>
              </p:cNvSpPr>
              <p:nvPr/>
            </p:nvSpPr>
            <p:spPr bwMode="auto">
              <a:xfrm rot="-5400000">
                <a:off x="4349" y="2887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22" name="Rectangle 86"/>
            <p:cNvSpPr>
              <a:spLocks noChangeArrowheads="1"/>
            </p:cNvSpPr>
            <p:nvPr/>
          </p:nvSpPr>
          <p:spPr bwMode="auto">
            <a:xfrm>
              <a:off x="1104" y="2544"/>
              <a:ext cx="792" cy="72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400" u="sng"/>
                <a:t>Branch Type</a:t>
              </a:r>
              <a:endParaRPr lang="en-US" altLang="he-IL" sz="1400"/>
            </a:p>
            <a:p>
              <a:r>
                <a:rPr lang="en-US" altLang="he-IL" sz="1400"/>
                <a:t>00- cond</a:t>
              </a:r>
            </a:p>
            <a:p>
              <a:r>
                <a:rPr lang="en-US" altLang="he-IL" sz="1400"/>
                <a:t>01- ret</a:t>
              </a:r>
            </a:p>
            <a:p>
              <a:r>
                <a:rPr lang="en-US" altLang="he-IL" sz="1400"/>
                <a:t>10- call</a:t>
              </a:r>
            </a:p>
            <a:p>
              <a:r>
                <a:rPr lang="en-US" altLang="he-IL" sz="1400"/>
                <a:t>11- uncond</a:t>
              </a:r>
            </a:p>
          </p:txBody>
        </p:sp>
      </p:grpSp>
      <p:sp>
        <p:nvSpPr>
          <p:cNvPr id="27653" name="Rectangle 87"/>
          <p:cNvSpPr>
            <a:spLocks noChangeArrowheads="1"/>
          </p:cNvSpPr>
          <p:nvPr/>
        </p:nvSpPr>
        <p:spPr bwMode="auto">
          <a:xfrm>
            <a:off x="7315200" y="1066800"/>
            <a:ext cx="1046163" cy="9175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he-IL" sz="1400">
                <a:solidFill>
                  <a:srgbClr val="0066FF"/>
                </a:solidFill>
              </a:rPr>
              <a:t>Return</a:t>
            </a:r>
          </a:p>
          <a:p>
            <a:pPr algn="ctr"/>
            <a:r>
              <a:rPr lang="en-US" altLang="he-IL" sz="1400">
                <a:solidFill>
                  <a:srgbClr val="0066FF"/>
                </a:solidFill>
              </a:rPr>
              <a:t>Stack</a:t>
            </a:r>
          </a:p>
          <a:p>
            <a:pPr algn="ctr"/>
            <a:r>
              <a:rPr lang="en-US" altLang="he-IL" sz="1400">
                <a:solidFill>
                  <a:srgbClr val="0066FF"/>
                </a:solidFill>
              </a:rPr>
              <a:t>Buffer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69950" y="77788"/>
            <a:ext cx="7391400" cy="609600"/>
          </a:xfrm>
        </p:spPr>
        <p:txBody>
          <a:bodyPr/>
          <a:lstStyle/>
          <a:p>
            <a:r>
              <a:rPr lang="en-US" altLang="he-IL" dirty="0"/>
              <a:t>Alpha 21264 - LG Tournament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295400" y="1295400"/>
            <a:ext cx="1524000" cy="1143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2057400" y="1295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2438400" y="1295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124200" y="1295400"/>
            <a:ext cx="3048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819400" y="1905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914400" y="914400"/>
            <a:ext cx="3200400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3581400" y="1295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 rot="-5400000">
            <a:off x="3465513" y="1498600"/>
            <a:ext cx="450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1024</a:t>
            </a:r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3124200" y="2209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3227388" y="1968500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3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833688" y="990600"/>
            <a:ext cx="890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he-IL" sz="1600"/>
              <a:t>Counters</a:t>
            </a:r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1676400" y="1295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1295400" y="25146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1676400" y="2514600"/>
            <a:ext cx="666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4 </a:t>
            </a:r>
            <a:r>
              <a:rPr lang="en-US" altLang="he-IL" sz="1600"/>
              <a:t>ways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1143000" y="1295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3429000" y="1905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 rot="16200000" flipH="1">
            <a:off x="867569" y="1494631"/>
            <a:ext cx="3381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256</a:t>
            </a: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533400" y="1905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1676400" y="990600"/>
            <a:ext cx="869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he-IL" sz="1600"/>
              <a:t>Histories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33400" y="1660525"/>
            <a:ext cx="192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he-IL" sz="1600"/>
              <a:t>IP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1433513" y="1476375"/>
            <a:ext cx="1322387" cy="733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he-IL" sz="1600"/>
              <a:t>In each entry:</a:t>
            </a:r>
          </a:p>
          <a:p>
            <a:r>
              <a:rPr lang="en-US" altLang="he-IL" sz="1600"/>
              <a:t>6 bit tag +</a:t>
            </a:r>
          </a:p>
          <a:p>
            <a:r>
              <a:rPr lang="en-US" altLang="he-IL" sz="1600"/>
              <a:t>10 bit History</a:t>
            </a: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3181350" y="3200400"/>
            <a:ext cx="231775" cy="1143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2206625" y="3810000"/>
            <a:ext cx="99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3565525" y="3200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 rot="-5400000">
            <a:off x="3462338" y="3402012"/>
            <a:ext cx="450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4096</a:t>
            </a:r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3178175" y="4114800"/>
            <a:ext cx="250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3246438" y="3848100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2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2819400" y="2955925"/>
            <a:ext cx="890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he-IL" sz="1600"/>
              <a:t>Counters</a:t>
            </a:r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>
            <a:off x="3429000" y="3810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1066800" y="3679825"/>
            <a:ext cx="1143000" cy="2825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9144" bIns="9144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he-IL" sz="1600"/>
              <a:t>GHR</a:t>
            </a:r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>
            <a:off x="1041400" y="4191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1524000" y="3962400"/>
            <a:ext cx="225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12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3197225" y="5029200"/>
            <a:ext cx="231775" cy="1143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>
            <a:off x="2438400" y="5638800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3581400" y="5029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 rot="-5400000">
            <a:off x="3478213" y="5230812"/>
            <a:ext cx="450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4096</a:t>
            </a:r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3176588" y="5943600"/>
            <a:ext cx="26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2906713" y="4724400"/>
            <a:ext cx="890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he-IL" sz="1600"/>
              <a:t>Counters</a:t>
            </a:r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3429000" y="56388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14" name="Group 42"/>
          <p:cNvGrpSpPr>
            <a:grpSpLocks/>
          </p:cNvGrpSpPr>
          <p:nvPr/>
        </p:nvGrpSpPr>
        <p:grpSpPr bwMode="auto">
          <a:xfrm>
            <a:off x="4800600" y="1752600"/>
            <a:ext cx="331788" cy="1338263"/>
            <a:chOff x="3750" y="1629"/>
            <a:chExt cx="209" cy="843"/>
          </a:xfrm>
        </p:grpSpPr>
        <p:sp>
          <p:nvSpPr>
            <p:cNvPr id="28727" name="Rectangle 43"/>
            <p:cNvSpPr>
              <a:spLocks noChangeArrowheads="1"/>
            </p:cNvSpPr>
            <p:nvPr/>
          </p:nvSpPr>
          <p:spPr bwMode="auto">
            <a:xfrm>
              <a:off x="3750" y="1764"/>
              <a:ext cx="2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400"/>
                <a:t>M</a:t>
              </a:r>
            </a:p>
          </p:txBody>
        </p:sp>
        <p:sp>
          <p:nvSpPr>
            <p:cNvPr id="28728" name="Rectangle 44"/>
            <p:cNvSpPr>
              <a:spLocks noChangeArrowheads="1"/>
            </p:cNvSpPr>
            <p:nvPr/>
          </p:nvSpPr>
          <p:spPr bwMode="auto">
            <a:xfrm>
              <a:off x="3765" y="2116"/>
              <a:ext cx="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400"/>
                <a:t>X</a:t>
              </a:r>
            </a:p>
          </p:txBody>
        </p:sp>
        <p:sp>
          <p:nvSpPr>
            <p:cNvPr id="28729" name="Rectangle 45"/>
            <p:cNvSpPr>
              <a:spLocks noChangeArrowheads="1"/>
            </p:cNvSpPr>
            <p:nvPr/>
          </p:nvSpPr>
          <p:spPr bwMode="auto">
            <a:xfrm>
              <a:off x="3758" y="1933"/>
              <a:ext cx="1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400"/>
                <a:t>U</a:t>
              </a:r>
            </a:p>
          </p:txBody>
        </p:sp>
        <p:sp>
          <p:nvSpPr>
            <p:cNvPr id="28730" name="Line 46"/>
            <p:cNvSpPr>
              <a:spLocks noChangeShapeType="1"/>
            </p:cNvSpPr>
            <p:nvPr/>
          </p:nvSpPr>
          <p:spPr bwMode="auto">
            <a:xfrm>
              <a:off x="3757" y="1636"/>
              <a:ext cx="0" cy="8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1" name="Line 47"/>
            <p:cNvSpPr>
              <a:spLocks noChangeShapeType="1"/>
            </p:cNvSpPr>
            <p:nvPr/>
          </p:nvSpPr>
          <p:spPr bwMode="auto">
            <a:xfrm>
              <a:off x="3957" y="1758"/>
              <a:ext cx="0" cy="5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2" name="Line 48"/>
            <p:cNvSpPr>
              <a:spLocks noChangeShapeType="1"/>
            </p:cNvSpPr>
            <p:nvPr/>
          </p:nvSpPr>
          <p:spPr bwMode="auto">
            <a:xfrm>
              <a:off x="3764" y="1629"/>
              <a:ext cx="193" cy="1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3" name="Line 49"/>
            <p:cNvSpPr>
              <a:spLocks noChangeShapeType="1"/>
            </p:cNvSpPr>
            <p:nvPr/>
          </p:nvSpPr>
          <p:spPr bwMode="auto">
            <a:xfrm flipV="1">
              <a:off x="3757" y="2329"/>
              <a:ext cx="200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15" name="Line 50"/>
          <p:cNvSpPr>
            <a:spLocks noChangeShapeType="1"/>
          </p:cNvSpPr>
          <p:nvPr/>
        </p:nvSpPr>
        <p:spPr bwMode="auto">
          <a:xfrm>
            <a:off x="4953000" y="29718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Rectangle 51"/>
          <p:cNvSpPr>
            <a:spLocks noChangeArrowheads="1"/>
          </p:cNvSpPr>
          <p:nvPr/>
        </p:nvSpPr>
        <p:spPr bwMode="auto">
          <a:xfrm>
            <a:off x="914400" y="2895600"/>
            <a:ext cx="32004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8717" name="Line 52"/>
          <p:cNvSpPr>
            <a:spLocks noChangeShapeType="1"/>
          </p:cNvSpPr>
          <p:nvPr/>
        </p:nvSpPr>
        <p:spPr bwMode="auto">
          <a:xfrm flipV="1">
            <a:off x="4343400" y="2895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8" name="Line 53"/>
          <p:cNvSpPr>
            <a:spLocks noChangeShapeType="1"/>
          </p:cNvSpPr>
          <p:nvPr/>
        </p:nvSpPr>
        <p:spPr bwMode="auto">
          <a:xfrm>
            <a:off x="4343400" y="2895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9" name="Text Box 54"/>
          <p:cNvSpPr txBox="1">
            <a:spLocks noChangeArrowheads="1"/>
          </p:cNvSpPr>
          <p:nvPr/>
        </p:nvSpPr>
        <p:spPr bwMode="auto">
          <a:xfrm>
            <a:off x="966788" y="2895600"/>
            <a:ext cx="6334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he-IL" sz="1600" u="sng"/>
              <a:t>Global</a:t>
            </a:r>
          </a:p>
        </p:txBody>
      </p:sp>
      <p:sp>
        <p:nvSpPr>
          <p:cNvPr id="28720" name="Text Box 55"/>
          <p:cNvSpPr txBox="1">
            <a:spLocks noChangeArrowheads="1"/>
          </p:cNvSpPr>
          <p:nvPr/>
        </p:nvSpPr>
        <p:spPr bwMode="auto">
          <a:xfrm>
            <a:off x="966788" y="914400"/>
            <a:ext cx="530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he-IL" sz="1600" u="sng"/>
              <a:t>Local</a:t>
            </a:r>
          </a:p>
        </p:txBody>
      </p:sp>
      <p:sp>
        <p:nvSpPr>
          <p:cNvPr id="28721" name="Line 56"/>
          <p:cNvSpPr>
            <a:spLocks noChangeShapeType="1"/>
          </p:cNvSpPr>
          <p:nvPr/>
        </p:nvSpPr>
        <p:spPr bwMode="auto">
          <a:xfrm>
            <a:off x="2438400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2" name="Rectangle 57"/>
          <p:cNvSpPr>
            <a:spLocks noChangeArrowheads="1"/>
          </p:cNvSpPr>
          <p:nvPr/>
        </p:nvSpPr>
        <p:spPr bwMode="auto">
          <a:xfrm>
            <a:off x="914400" y="4724400"/>
            <a:ext cx="3200400" cy="16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8723" name="Line 58"/>
          <p:cNvSpPr>
            <a:spLocks noChangeShapeType="1"/>
          </p:cNvSpPr>
          <p:nvPr/>
        </p:nvSpPr>
        <p:spPr bwMode="auto">
          <a:xfrm>
            <a:off x="5105400" y="23622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4" name="Text Box 59"/>
          <p:cNvSpPr txBox="1">
            <a:spLocks noChangeArrowheads="1"/>
          </p:cNvSpPr>
          <p:nvPr/>
        </p:nvSpPr>
        <p:spPr bwMode="auto">
          <a:xfrm>
            <a:off x="966788" y="4724400"/>
            <a:ext cx="822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he-IL" sz="1600" u="sng"/>
              <a:t>Chooser</a:t>
            </a:r>
          </a:p>
        </p:txBody>
      </p:sp>
      <p:sp>
        <p:nvSpPr>
          <p:cNvPr id="28725" name="Text Box 60"/>
          <p:cNvSpPr txBox="1">
            <a:spLocks noChangeArrowheads="1"/>
          </p:cNvSpPr>
          <p:nvPr/>
        </p:nvSpPr>
        <p:spPr bwMode="auto">
          <a:xfrm>
            <a:off x="3252788" y="5653088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2</a:t>
            </a:r>
          </a:p>
        </p:txBody>
      </p:sp>
      <p:sp>
        <p:nvSpPr>
          <p:cNvPr id="28726" name="Rectangle 61"/>
          <p:cNvSpPr>
            <a:spLocks noChangeArrowheads="1"/>
          </p:cNvSpPr>
          <p:nvPr/>
        </p:nvSpPr>
        <p:spPr bwMode="auto">
          <a:xfrm>
            <a:off x="5410200" y="914400"/>
            <a:ext cx="3505200" cy="508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012" tIns="49212" rIns="100012" bIns="49212"/>
          <a:lstStyle/>
          <a:p>
            <a:pPr marL="290513" indent="-290513" defTabSz="909638">
              <a:lnSpc>
                <a:spcPct val="90000"/>
              </a:lnSpc>
              <a:spcBef>
                <a:spcPct val="30000"/>
              </a:spcBef>
              <a:buClr>
                <a:srgbClr val="000099"/>
              </a:buClr>
              <a:buSzPct val="70000"/>
              <a:buFont typeface="Wingdings" pitchFamily="2" charset="2"/>
              <a:buChar char="u"/>
            </a:pPr>
            <a:r>
              <a:rPr lang="en-US" altLang="he-IL" sz="1800" b="0"/>
              <a:t>New entry on the Local stage is allocated on a global stage miss-prediction</a:t>
            </a:r>
            <a:r>
              <a:rPr lang="en-US" altLang="he-IL" sz="1800"/>
              <a:t> </a:t>
            </a:r>
          </a:p>
          <a:p>
            <a:pPr marL="290513" indent="-290513" defTabSz="909638">
              <a:lnSpc>
                <a:spcPct val="90000"/>
              </a:lnSpc>
              <a:spcBef>
                <a:spcPct val="30000"/>
              </a:spcBef>
              <a:buClr>
                <a:srgbClr val="000099"/>
              </a:buClr>
              <a:buSzPct val="70000"/>
              <a:buFont typeface="Wingdings" pitchFamily="2" charset="2"/>
              <a:buChar char="u"/>
            </a:pPr>
            <a:r>
              <a:rPr lang="en-US" altLang="he-IL" sz="1800" b="0"/>
              <a:t>Chooser state-machines: 2 bit each: </a:t>
            </a:r>
          </a:p>
          <a:p>
            <a:pPr marL="627063" lvl="1" indent="-222250" defTabSz="909638">
              <a:lnSpc>
                <a:spcPct val="90000"/>
              </a:lnSpc>
              <a:spcBef>
                <a:spcPct val="30000"/>
              </a:spcBef>
              <a:buClr>
                <a:srgbClr val="006600"/>
              </a:buClr>
              <a:buSzPct val="80000"/>
              <a:buFont typeface="Wingdings" pitchFamily="2" charset="2"/>
              <a:buChar char="v"/>
            </a:pPr>
            <a:r>
              <a:rPr lang="en-US" altLang="he-IL" sz="1800"/>
              <a:t>one bit saves last time global correct/wrong, </a:t>
            </a:r>
          </a:p>
          <a:p>
            <a:pPr marL="627063" lvl="1" indent="-222250" defTabSz="909638">
              <a:lnSpc>
                <a:spcPct val="90000"/>
              </a:lnSpc>
              <a:spcBef>
                <a:spcPct val="30000"/>
              </a:spcBef>
              <a:buClr>
                <a:srgbClr val="006600"/>
              </a:buClr>
              <a:buSzPct val="80000"/>
              <a:buFont typeface="Wingdings" pitchFamily="2" charset="2"/>
              <a:buChar char="v"/>
            </a:pPr>
            <a:r>
              <a:rPr lang="en-US" altLang="he-IL" sz="1800"/>
              <a:t>and the other bit saves for the local correct/wrong</a:t>
            </a:r>
          </a:p>
          <a:p>
            <a:pPr marL="290513" indent="-290513" defTabSz="909638">
              <a:lnSpc>
                <a:spcPct val="90000"/>
              </a:lnSpc>
              <a:spcBef>
                <a:spcPct val="30000"/>
              </a:spcBef>
              <a:buClr>
                <a:srgbClr val="000099"/>
              </a:buClr>
              <a:buSzPct val="70000"/>
              <a:buFont typeface="Wingdings" pitchFamily="2" charset="2"/>
              <a:buChar char="u"/>
            </a:pPr>
            <a:r>
              <a:rPr lang="en-US" altLang="he-IL" sz="1800" b="0"/>
              <a:t>Chooses Local only if local was correct and global was wrong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Pentium® M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14400"/>
            <a:ext cx="8151813" cy="2362200"/>
          </a:xfrm>
        </p:spPr>
        <p:txBody>
          <a:bodyPr/>
          <a:lstStyle/>
          <a:p>
            <a:r>
              <a:rPr lang="en-US"/>
              <a:t>Combines 3 predictors</a:t>
            </a:r>
          </a:p>
          <a:p>
            <a:pPr lvl="1"/>
            <a:r>
              <a:rPr lang="en-US"/>
              <a:t>Bimodal, Global and Loop predictor</a:t>
            </a:r>
          </a:p>
          <a:p>
            <a:r>
              <a:rPr lang="en-US"/>
              <a:t>Loop predictor analyzes branches to see if they have loop behavior</a:t>
            </a:r>
          </a:p>
          <a:p>
            <a:pPr lvl="1"/>
            <a:r>
              <a:rPr lang="en-US"/>
              <a:t>Moving in one direction (taken or NT) a fixed number of times </a:t>
            </a:r>
          </a:p>
          <a:p>
            <a:pPr lvl="1"/>
            <a:r>
              <a:rPr lang="en-US"/>
              <a:t>Ended with a single movement in the opposite direction</a:t>
            </a:r>
          </a:p>
        </p:txBody>
      </p:sp>
      <p:graphicFrame>
        <p:nvGraphicFramePr>
          <p:cNvPr id="29700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2743200" y="3352800"/>
          <a:ext cx="373380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r:id="rId3" imgW="2338300" imgH="1850170" progId="Visio.Drawing.6">
                  <p:embed/>
                </p:oleObj>
              </mc:Choice>
              <mc:Fallback>
                <p:oleObj r:id="rId3" imgW="2338300" imgH="1850170" progId="Visio.Drawing.6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733800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>
          <a:xfrm>
            <a:off x="654050" y="293688"/>
            <a:ext cx="7880350" cy="468312"/>
          </a:xfrm>
        </p:spPr>
        <p:txBody>
          <a:bodyPr/>
          <a:lstStyle/>
          <a:p>
            <a:r>
              <a:rPr lang="en-US" sz="3200"/>
              <a:t>Pentium® M – Indirect Branch Predictor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>
          <a:xfrm>
            <a:off x="152400" y="1028700"/>
            <a:ext cx="8763000" cy="5448300"/>
          </a:xfrm>
        </p:spPr>
        <p:txBody>
          <a:bodyPr/>
          <a:lstStyle/>
          <a:p>
            <a:r>
              <a:rPr lang="en-US" dirty="0"/>
              <a:t>Indirect branch targets is data dependent</a:t>
            </a:r>
          </a:p>
          <a:p>
            <a:pPr lvl="1"/>
            <a:r>
              <a:rPr lang="en-US" dirty="0"/>
              <a:t>Can have many targets: e.g., a case statement</a:t>
            </a:r>
          </a:p>
          <a:p>
            <a:pPr lvl="1"/>
            <a:r>
              <a:rPr lang="en-US" dirty="0"/>
              <a:t>Can still have only a single target at run time</a:t>
            </a:r>
          </a:p>
          <a:p>
            <a:pPr lvl="1"/>
            <a:r>
              <a:rPr lang="en-US" altLang="he-IL" dirty="0"/>
              <a:t>Resolved at execution </a:t>
            </a:r>
            <a:r>
              <a:rPr lang="en-US" altLang="he-IL" dirty="0">
                <a:sym typeface="Symbol" pitchFamily="18" charset="2"/>
              </a:rPr>
              <a:t> </a:t>
            </a:r>
            <a:r>
              <a:rPr lang="en-US" altLang="he-IL" dirty="0"/>
              <a:t>high </a:t>
            </a:r>
            <a:r>
              <a:rPr lang="en-US" altLang="he-IL" dirty="0" err="1"/>
              <a:t>misprediction</a:t>
            </a:r>
            <a:r>
              <a:rPr lang="en-US" altLang="he-IL" dirty="0"/>
              <a:t> penalty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Used in object-oriented code (C++, Java)</a:t>
            </a:r>
          </a:p>
          <a:p>
            <a:pPr lvl="1"/>
            <a:r>
              <a:rPr lang="en-US" dirty="0"/>
              <a:t>becomes a growing source of branch </a:t>
            </a:r>
            <a:r>
              <a:rPr lang="en-US" dirty="0" err="1"/>
              <a:t>mispredictions</a:t>
            </a:r>
            <a:endParaRPr lang="en-US" altLang="he-IL" dirty="0"/>
          </a:p>
          <a:p>
            <a:pPr>
              <a:lnSpc>
                <a:spcPct val="160000"/>
              </a:lnSpc>
            </a:pPr>
            <a:r>
              <a:rPr lang="en-US" altLang="he-IL" dirty="0"/>
              <a:t>A dedicated indirect branch target predictor (</a:t>
            </a:r>
            <a:r>
              <a:rPr lang="en-US" altLang="he-IL" dirty="0" err="1"/>
              <a:t>iBTB</a:t>
            </a:r>
            <a:r>
              <a:rPr lang="en-US" altLang="he-IL" dirty="0"/>
              <a:t>)</a:t>
            </a:r>
          </a:p>
          <a:p>
            <a:pPr lvl="1"/>
            <a:r>
              <a:rPr lang="en-US" dirty="0"/>
              <a:t>Chooses targets based on a global history (similar to global predictor)</a:t>
            </a:r>
          </a:p>
          <a:p>
            <a:pPr>
              <a:lnSpc>
                <a:spcPct val="170000"/>
              </a:lnSpc>
            </a:pPr>
            <a:r>
              <a:rPr lang="en-US" dirty="0"/>
              <a:t>Initially </a:t>
            </a:r>
            <a:r>
              <a:rPr lang="en-US" altLang="he-IL" dirty="0"/>
              <a:t>indirect branch is </a:t>
            </a:r>
            <a:r>
              <a:rPr lang="en-US" dirty="0"/>
              <a:t>allocated only in the BTB</a:t>
            </a:r>
          </a:p>
          <a:p>
            <a:pPr lvl="1"/>
            <a:r>
              <a:rPr lang="en-US" dirty="0"/>
              <a:t>If target is </a:t>
            </a:r>
            <a:r>
              <a:rPr lang="en-US" dirty="0" err="1"/>
              <a:t>mispredicted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 a</a:t>
            </a:r>
            <a:r>
              <a:rPr lang="en-US" dirty="0"/>
              <a:t>llocate an </a:t>
            </a:r>
            <a:r>
              <a:rPr lang="en-US" dirty="0" err="1"/>
              <a:t>iBTB</a:t>
            </a:r>
            <a:r>
              <a:rPr lang="en-US" dirty="0"/>
              <a:t> entry corresponding to the global history leading to this instance of the indirect branch</a:t>
            </a:r>
          </a:p>
          <a:p>
            <a:pPr lvl="1"/>
            <a:r>
              <a:rPr lang="en-US" dirty="0"/>
              <a:t>Data-dependent indirect branches allocate as many targets as needed</a:t>
            </a:r>
          </a:p>
          <a:p>
            <a:pPr lvl="1"/>
            <a:r>
              <a:rPr lang="en-US" dirty="0"/>
              <a:t>Monotonic indirect  branches are still predicted by the TA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6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032750" cy="609600"/>
          </a:xfrm>
        </p:spPr>
        <p:txBody>
          <a:bodyPr/>
          <a:lstStyle/>
          <a:p>
            <a:r>
              <a:rPr lang="en-US" altLang="he-IL" sz="3200"/>
              <a:t>Indirect branch target prediction (cont)</a:t>
            </a:r>
            <a:endParaRPr lang="en-US" sz="3200"/>
          </a:p>
        </p:txBody>
      </p:sp>
      <p:sp>
        <p:nvSpPr>
          <p:cNvPr id="31747" name="Rectangle 10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from the </a:t>
            </a:r>
            <a:r>
              <a:rPr lang="en-US" dirty="0" err="1"/>
              <a:t>iBTB</a:t>
            </a:r>
            <a:r>
              <a:rPr lang="en-US" dirty="0"/>
              <a:t> is used if</a:t>
            </a:r>
          </a:p>
          <a:p>
            <a:pPr lvl="1"/>
            <a:r>
              <a:rPr lang="en-US" dirty="0"/>
              <a:t>BTB indicates an indirect branch</a:t>
            </a:r>
          </a:p>
          <a:p>
            <a:pPr lvl="1"/>
            <a:r>
              <a:rPr lang="en-US" dirty="0" err="1"/>
              <a:t>iBTB</a:t>
            </a:r>
            <a:r>
              <a:rPr lang="en-US" dirty="0"/>
              <a:t> hits for the current global history (</a:t>
            </a:r>
            <a:r>
              <a:rPr lang="en-US" dirty="0" err="1"/>
              <a:t>XORed</a:t>
            </a:r>
            <a:r>
              <a:rPr lang="en-US" dirty="0"/>
              <a:t> with branch address)</a:t>
            </a:r>
          </a:p>
        </p:txBody>
      </p:sp>
      <p:grpSp>
        <p:nvGrpSpPr>
          <p:cNvPr id="31748" name="Group 67"/>
          <p:cNvGrpSpPr>
            <a:grpSpLocks/>
          </p:cNvGrpSpPr>
          <p:nvPr/>
        </p:nvGrpSpPr>
        <p:grpSpPr bwMode="auto">
          <a:xfrm>
            <a:off x="650875" y="3171825"/>
            <a:ext cx="7645400" cy="2543175"/>
            <a:chOff x="410" y="1998"/>
            <a:chExt cx="4816" cy="1602"/>
          </a:xfrm>
        </p:grpSpPr>
        <p:sp>
          <p:nvSpPr>
            <p:cNvPr id="31749" name="Line 68"/>
            <p:cNvSpPr>
              <a:spLocks noChangeShapeType="1"/>
            </p:cNvSpPr>
            <p:nvPr/>
          </p:nvSpPr>
          <p:spPr bwMode="auto">
            <a:xfrm>
              <a:off x="2937" y="250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0" name="Line 69"/>
            <p:cNvSpPr>
              <a:spLocks noChangeShapeType="1"/>
            </p:cNvSpPr>
            <p:nvPr/>
          </p:nvSpPr>
          <p:spPr bwMode="auto">
            <a:xfrm>
              <a:off x="3225" y="2500"/>
              <a:ext cx="0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Line 70"/>
            <p:cNvSpPr>
              <a:spLocks noChangeShapeType="1"/>
            </p:cNvSpPr>
            <p:nvPr/>
          </p:nvSpPr>
          <p:spPr bwMode="auto">
            <a:xfrm>
              <a:off x="3225" y="2824"/>
              <a:ext cx="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Line 71"/>
            <p:cNvSpPr>
              <a:spLocks noChangeShapeType="1"/>
            </p:cNvSpPr>
            <p:nvPr/>
          </p:nvSpPr>
          <p:spPr bwMode="auto">
            <a:xfrm>
              <a:off x="4347" y="2334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Rectangle 72"/>
            <p:cNvSpPr>
              <a:spLocks noChangeArrowheads="1"/>
            </p:cNvSpPr>
            <p:nvPr/>
          </p:nvSpPr>
          <p:spPr bwMode="auto">
            <a:xfrm>
              <a:off x="1785" y="2094"/>
              <a:ext cx="1136" cy="48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754" name="Rectangle 73"/>
            <p:cNvSpPr>
              <a:spLocks noChangeArrowheads="1"/>
            </p:cNvSpPr>
            <p:nvPr/>
          </p:nvSpPr>
          <p:spPr bwMode="auto">
            <a:xfrm>
              <a:off x="2128" y="2208"/>
              <a:ext cx="416" cy="23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800" dirty="0">
                  <a:solidFill>
                    <a:srgbClr val="006600"/>
                  </a:solidFill>
                </a:rPr>
                <a:t>BTB</a:t>
              </a:r>
            </a:p>
          </p:txBody>
        </p:sp>
        <p:sp>
          <p:nvSpPr>
            <p:cNvPr id="31755" name="Rectangle 74"/>
            <p:cNvSpPr>
              <a:spLocks noChangeArrowheads="1"/>
            </p:cNvSpPr>
            <p:nvPr/>
          </p:nvSpPr>
          <p:spPr bwMode="auto">
            <a:xfrm>
              <a:off x="1801" y="3148"/>
              <a:ext cx="1136" cy="452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dirty="0" err="1">
                  <a:solidFill>
                    <a:srgbClr val="006600"/>
                  </a:solidFill>
                </a:rPr>
                <a:t>iBTB</a:t>
              </a:r>
              <a:endParaRPr lang="en-US" sz="1800" dirty="0"/>
            </a:p>
          </p:txBody>
        </p:sp>
        <p:sp>
          <p:nvSpPr>
            <p:cNvPr id="31756" name="Rectangle 75"/>
            <p:cNvSpPr>
              <a:spLocks noChangeArrowheads="1"/>
            </p:cNvSpPr>
            <p:nvPr/>
          </p:nvSpPr>
          <p:spPr bwMode="auto">
            <a:xfrm>
              <a:off x="725" y="2210"/>
              <a:ext cx="7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800">
                  <a:solidFill>
                    <a:srgbClr val="006600"/>
                  </a:solidFill>
                </a:rPr>
                <a:t>Branch IP</a:t>
              </a:r>
            </a:p>
          </p:txBody>
        </p:sp>
        <p:sp>
          <p:nvSpPr>
            <p:cNvPr id="31757" name="Line 76"/>
            <p:cNvSpPr>
              <a:spLocks noChangeShapeType="1"/>
            </p:cNvSpPr>
            <p:nvPr/>
          </p:nvSpPr>
          <p:spPr bwMode="auto">
            <a:xfrm flipH="1">
              <a:off x="1497" y="232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Line 77"/>
            <p:cNvSpPr>
              <a:spLocks noChangeShapeType="1"/>
            </p:cNvSpPr>
            <p:nvPr/>
          </p:nvSpPr>
          <p:spPr bwMode="auto">
            <a:xfrm flipH="1">
              <a:off x="1499" y="337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Line 78"/>
            <p:cNvSpPr>
              <a:spLocks noChangeShapeType="1"/>
            </p:cNvSpPr>
            <p:nvPr/>
          </p:nvSpPr>
          <p:spPr bwMode="auto">
            <a:xfrm>
              <a:off x="4203" y="3093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Rectangle 79"/>
            <p:cNvSpPr>
              <a:spLocks noChangeArrowheads="1"/>
            </p:cNvSpPr>
            <p:nvPr/>
          </p:nvSpPr>
          <p:spPr bwMode="auto">
            <a:xfrm>
              <a:off x="4491" y="2910"/>
              <a:ext cx="73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00"/>
                  </a:solidFill>
                </a:rPr>
                <a:t>Predicted </a:t>
              </a:r>
            </a:p>
            <a:p>
              <a:r>
                <a:rPr lang="en-US" altLang="he-IL" sz="1600">
                  <a:solidFill>
                    <a:srgbClr val="006600"/>
                  </a:solidFill>
                </a:rPr>
                <a:t>Target</a:t>
              </a:r>
            </a:p>
          </p:txBody>
        </p:sp>
        <p:sp>
          <p:nvSpPr>
            <p:cNvPr id="31761" name="Line 80"/>
            <p:cNvSpPr>
              <a:spLocks noChangeShapeType="1"/>
            </p:cNvSpPr>
            <p:nvPr/>
          </p:nvSpPr>
          <p:spPr bwMode="auto">
            <a:xfrm>
              <a:off x="2928" y="2176"/>
              <a:ext cx="154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762" name="Group 81"/>
            <p:cNvGrpSpPr>
              <a:grpSpLocks/>
            </p:cNvGrpSpPr>
            <p:nvPr/>
          </p:nvGrpSpPr>
          <p:grpSpPr bwMode="auto">
            <a:xfrm>
              <a:off x="3994" y="2745"/>
              <a:ext cx="209" cy="645"/>
              <a:chOff x="3737" y="1923"/>
              <a:chExt cx="209" cy="843"/>
            </a:xfrm>
          </p:grpSpPr>
          <p:sp>
            <p:nvSpPr>
              <p:cNvPr id="31780" name="Rectangle 82"/>
              <p:cNvSpPr>
                <a:spLocks noChangeArrowheads="1"/>
              </p:cNvSpPr>
              <p:nvPr/>
            </p:nvSpPr>
            <p:spPr bwMode="auto">
              <a:xfrm>
                <a:off x="3737" y="2058"/>
                <a:ext cx="20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he-IL" sz="1400">
                    <a:solidFill>
                      <a:srgbClr val="006600"/>
                    </a:solidFill>
                  </a:rPr>
                  <a:t>M</a:t>
                </a:r>
              </a:p>
            </p:txBody>
          </p:sp>
          <p:sp>
            <p:nvSpPr>
              <p:cNvPr id="31781" name="Rectangle 83"/>
              <p:cNvSpPr>
                <a:spLocks noChangeArrowheads="1"/>
              </p:cNvSpPr>
              <p:nvPr/>
            </p:nvSpPr>
            <p:spPr bwMode="auto">
              <a:xfrm>
                <a:off x="3752" y="2411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he-IL" sz="1400">
                    <a:solidFill>
                      <a:srgbClr val="006600"/>
                    </a:solidFill>
                  </a:rPr>
                  <a:t>X</a:t>
                </a:r>
              </a:p>
            </p:txBody>
          </p:sp>
          <p:sp>
            <p:nvSpPr>
              <p:cNvPr id="31782" name="Rectangle 84"/>
              <p:cNvSpPr>
                <a:spLocks noChangeArrowheads="1"/>
              </p:cNvSpPr>
              <p:nvPr/>
            </p:nvSpPr>
            <p:spPr bwMode="auto">
              <a:xfrm>
                <a:off x="3745" y="2228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he-IL" sz="1400">
                    <a:solidFill>
                      <a:srgbClr val="006600"/>
                    </a:solidFill>
                  </a:rPr>
                  <a:t>U</a:t>
                </a:r>
              </a:p>
            </p:txBody>
          </p:sp>
          <p:sp>
            <p:nvSpPr>
              <p:cNvPr id="31783" name="Line 85"/>
              <p:cNvSpPr>
                <a:spLocks noChangeShapeType="1"/>
              </p:cNvSpPr>
              <p:nvPr/>
            </p:nvSpPr>
            <p:spPr bwMode="auto">
              <a:xfrm>
                <a:off x="3744" y="1930"/>
                <a:ext cx="0" cy="8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4" name="Line 86"/>
              <p:cNvSpPr>
                <a:spLocks noChangeShapeType="1"/>
              </p:cNvSpPr>
              <p:nvPr/>
            </p:nvSpPr>
            <p:spPr bwMode="auto">
              <a:xfrm>
                <a:off x="3944" y="2052"/>
                <a:ext cx="0" cy="5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5" name="Line 87"/>
              <p:cNvSpPr>
                <a:spLocks noChangeShapeType="1"/>
              </p:cNvSpPr>
              <p:nvPr/>
            </p:nvSpPr>
            <p:spPr bwMode="auto">
              <a:xfrm>
                <a:off x="3751" y="1923"/>
                <a:ext cx="193" cy="12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6" name="Line 88"/>
              <p:cNvSpPr>
                <a:spLocks noChangeShapeType="1"/>
              </p:cNvSpPr>
              <p:nvPr/>
            </p:nvSpPr>
            <p:spPr bwMode="auto">
              <a:xfrm flipV="1">
                <a:off x="3744" y="2623"/>
                <a:ext cx="200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63" name="Rectangle 89"/>
            <p:cNvSpPr>
              <a:spLocks noChangeArrowheads="1"/>
            </p:cNvSpPr>
            <p:nvPr/>
          </p:nvSpPr>
          <p:spPr bwMode="auto">
            <a:xfrm>
              <a:off x="3213" y="1998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00"/>
                  </a:solidFill>
                </a:rPr>
                <a:t>hit</a:t>
              </a:r>
            </a:p>
          </p:txBody>
        </p:sp>
        <p:sp>
          <p:nvSpPr>
            <p:cNvPr id="31764" name="Line 90"/>
            <p:cNvSpPr>
              <a:spLocks noChangeShapeType="1"/>
            </p:cNvSpPr>
            <p:nvPr/>
          </p:nvSpPr>
          <p:spPr bwMode="auto">
            <a:xfrm>
              <a:off x="2935" y="2340"/>
              <a:ext cx="1076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Rectangle 91"/>
            <p:cNvSpPr>
              <a:spLocks noChangeArrowheads="1"/>
            </p:cNvSpPr>
            <p:nvPr/>
          </p:nvSpPr>
          <p:spPr bwMode="auto">
            <a:xfrm>
              <a:off x="2970" y="2204"/>
              <a:ext cx="104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he-IL" sz="1600">
                  <a:solidFill>
                    <a:srgbClr val="006600"/>
                  </a:solidFill>
                </a:rPr>
                <a:t>indirect branch</a:t>
              </a:r>
            </a:p>
          </p:txBody>
        </p:sp>
        <p:sp>
          <p:nvSpPr>
            <p:cNvPr id="31766" name="Line 92"/>
            <p:cNvSpPr>
              <a:spLocks noChangeShapeType="1"/>
            </p:cNvSpPr>
            <p:nvPr/>
          </p:nvSpPr>
          <p:spPr bwMode="auto">
            <a:xfrm>
              <a:off x="2955" y="3490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Rectangle 93"/>
            <p:cNvSpPr>
              <a:spLocks noChangeArrowheads="1"/>
            </p:cNvSpPr>
            <p:nvPr/>
          </p:nvSpPr>
          <p:spPr bwMode="auto">
            <a:xfrm>
              <a:off x="3398" y="3312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00"/>
                  </a:solidFill>
                </a:rPr>
                <a:t>hit</a:t>
              </a:r>
            </a:p>
          </p:txBody>
        </p:sp>
        <p:grpSp>
          <p:nvGrpSpPr>
            <p:cNvPr id="31768" name="Group 94"/>
            <p:cNvGrpSpPr>
              <a:grpSpLocks/>
            </p:cNvGrpSpPr>
            <p:nvPr/>
          </p:nvGrpSpPr>
          <p:grpSpPr bwMode="auto">
            <a:xfrm>
              <a:off x="3913" y="2544"/>
              <a:ext cx="386" cy="122"/>
              <a:chOff x="3654" y="1611"/>
              <a:chExt cx="386" cy="190"/>
            </a:xfrm>
          </p:grpSpPr>
          <p:sp>
            <p:nvSpPr>
              <p:cNvPr id="31778" name="Arc 95"/>
              <p:cNvSpPr>
                <a:spLocks/>
              </p:cNvSpPr>
              <p:nvPr/>
            </p:nvSpPr>
            <p:spPr bwMode="auto">
              <a:xfrm>
                <a:off x="3654" y="1611"/>
                <a:ext cx="386" cy="190"/>
              </a:xfrm>
              <a:custGeom>
                <a:avLst/>
                <a:gdLst>
                  <a:gd name="T0" fmla="*/ 0 w 43200"/>
                  <a:gd name="T1" fmla="*/ 0 h 22925"/>
                  <a:gd name="T2" fmla="*/ 0 w 43200"/>
                  <a:gd name="T3" fmla="*/ 0 h 22925"/>
                  <a:gd name="T4" fmla="*/ 0 w 43200"/>
                  <a:gd name="T5" fmla="*/ 0 h 22925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925"/>
                  <a:gd name="T11" fmla="*/ 43200 w 43200"/>
                  <a:gd name="T12" fmla="*/ 22925 h 229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925" fill="none" extrusionOk="0">
                    <a:moveTo>
                      <a:pt x="43200" y="1325"/>
                    </a:moveTo>
                    <a:cubicBezTo>
                      <a:pt x="43200" y="13254"/>
                      <a:pt x="33529" y="22925"/>
                      <a:pt x="21600" y="22925"/>
                    </a:cubicBezTo>
                    <a:cubicBezTo>
                      <a:pt x="9670" y="22925"/>
                      <a:pt x="0" y="13254"/>
                      <a:pt x="0" y="1325"/>
                    </a:cubicBezTo>
                    <a:cubicBezTo>
                      <a:pt x="-1" y="883"/>
                      <a:pt x="13" y="441"/>
                      <a:pt x="40" y="-1"/>
                    </a:cubicBezTo>
                  </a:path>
                  <a:path w="43200" h="22925" stroke="0" extrusionOk="0">
                    <a:moveTo>
                      <a:pt x="43200" y="1325"/>
                    </a:moveTo>
                    <a:cubicBezTo>
                      <a:pt x="43200" y="13254"/>
                      <a:pt x="33529" y="22925"/>
                      <a:pt x="21600" y="22925"/>
                    </a:cubicBezTo>
                    <a:cubicBezTo>
                      <a:pt x="9670" y="22925"/>
                      <a:pt x="0" y="13254"/>
                      <a:pt x="0" y="1325"/>
                    </a:cubicBezTo>
                    <a:cubicBezTo>
                      <a:pt x="-1" y="883"/>
                      <a:pt x="13" y="441"/>
                      <a:pt x="40" y="-1"/>
                    </a:cubicBezTo>
                    <a:lnTo>
                      <a:pt x="21600" y="1325"/>
                    </a:lnTo>
                    <a:lnTo>
                      <a:pt x="43200" y="1325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9" name="Line 96"/>
              <p:cNvSpPr>
                <a:spLocks noChangeShapeType="1"/>
              </p:cNvSpPr>
              <p:nvPr/>
            </p:nvSpPr>
            <p:spPr bwMode="auto">
              <a:xfrm flipH="1">
                <a:off x="3656" y="1618"/>
                <a:ext cx="37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69" name="Line 97"/>
            <p:cNvSpPr>
              <a:spLocks noChangeShapeType="1"/>
            </p:cNvSpPr>
            <p:nvPr/>
          </p:nvSpPr>
          <p:spPr bwMode="auto">
            <a:xfrm>
              <a:off x="4005" y="2342"/>
              <a:ext cx="0" cy="2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" name="Line 98"/>
            <p:cNvSpPr>
              <a:spLocks noChangeShapeType="1"/>
            </p:cNvSpPr>
            <p:nvPr/>
          </p:nvSpPr>
          <p:spPr bwMode="auto">
            <a:xfrm>
              <a:off x="4203" y="233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Line 99"/>
            <p:cNvSpPr>
              <a:spLocks noChangeShapeType="1"/>
            </p:cNvSpPr>
            <p:nvPr/>
          </p:nvSpPr>
          <p:spPr bwMode="auto">
            <a:xfrm>
              <a:off x="4111" y="2666"/>
              <a:ext cx="0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100"/>
            <p:cNvSpPr>
              <a:spLocks noChangeArrowheads="1"/>
            </p:cNvSpPr>
            <p:nvPr/>
          </p:nvSpPr>
          <p:spPr bwMode="auto">
            <a:xfrm>
              <a:off x="3285" y="3102"/>
              <a:ext cx="5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00"/>
                  </a:solidFill>
                </a:rPr>
                <a:t>Target</a:t>
              </a:r>
            </a:p>
          </p:txBody>
        </p:sp>
        <p:sp>
          <p:nvSpPr>
            <p:cNvPr id="31773" name="Rectangle 101"/>
            <p:cNvSpPr>
              <a:spLocks noChangeArrowheads="1"/>
            </p:cNvSpPr>
            <p:nvPr/>
          </p:nvSpPr>
          <p:spPr bwMode="auto">
            <a:xfrm>
              <a:off x="4439" y="2067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800">
                  <a:solidFill>
                    <a:srgbClr val="006600"/>
                  </a:solidFill>
                </a:rPr>
                <a:t>HIT</a:t>
              </a:r>
            </a:p>
          </p:txBody>
        </p:sp>
        <p:sp>
          <p:nvSpPr>
            <p:cNvPr id="31774" name="Rectangle 102"/>
            <p:cNvSpPr>
              <a:spLocks noChangeArrowheads="1"/>
            </p:cNvSpPr>
            <p:nvPr/>
          </p:nvSpPr>
          <p:spPr bwMode="auto">
            <a:xfrm>
              <a:off x="410" y="3253"/>
              <a:ext cx="10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he-IL" sz="1800">
                  <a:solidFill>
                    <a:srgbClr val="006600"/>
                  </a:solidFill>
                </a:rPr>
                <a:t>Global history</a:t>
              </a:r>
            </a:p>
          </p:txBody>
        </p:sp>
        <p:sp>
          <p:nvSpPr>
            <p:cNvPr id="31775" name="Line 103"/>
            <p:cNvSpPr>
              <a:spLocks noChangeShapeType="1"/>
            </p:cNvSpPr>
            <p:nvPr/>
          </p:nvSpPr>
          <p:spPr bwMode="auto">
            <a:xfrm>
              <a:off x="2939" y="3294"/>
              <a:ext cx="1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Line 104"/>
            <p:cNvSpPr>
              <a:spLocks noChangeShapeType="1"/>
            </p:cNvSpPr>
            <p:nvPr/>
          </p:nvSpPr>
          <p:spPr bwMode="auto">
            <a:xfrm>
              <a:off x="4203" y="2346"/>
              <a:ext cx="0" cy="2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7" name="Rectangle 105"/>
            <p:cNvSpPr>
              <a:spLocks noChangeArrowheads="1"/>
            </p:cNvSpPr>
            <p:nvPr/>
          </p:nvSpPr>
          <p:spPr bwMode="auto">
            <a:xfrm>
              <a:off x="3286" y="2629"/>
              <a:ext cx="5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he-IL" sz="1600">
                  <a:solidFill>
                    <a:srgbClr val="006600"/>
                  </a:solidFill>
                </a:rPr>
                <a:t>Target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5410200"/>
          </a:xfrm>
        </p:spPr>
        <p:txBody>
          <a:bodyPr/>
          <a:lstStyle/>
          <a:p>
            <a:r>
              <a:rPr lang="en-US" dirty="0"/>
              <a:t>Branches are frequent</a:t>
            </a:r>
          </a:p>
          <a:p>
            <a:r>
              <a:rPr lang="en-US" dirty="0"/>
              <a:t>Branches are bad (for performance)</a:t>
            </a:r>
          </a:p>
          <a:p>
            <a:r>
              <a:rPr lang="en-US" dirty="0"/>
              <a:t>Branches are mostly predictable…</a:t>
            </a:r>
          </a:p>
          <a:p>
            <a:endParaRPr lang="en-US" dirty="0"/>
          </a:p>
          <a:p>
            <a:r>
              <a:rPr lang="en-US" dirty="0"/>
              <a:t>Speculating branch outcome improve pipeline utilization</a:t>
            </a:r>
          </a:p>
          <a:p>
            <a:endParaRPr lang="en-US" dirty="0"/>
          </a:p>
          <a:p>
            <a:r>
              <a:rPr lang="en-US" dirty="0"/>
              <a:t>Speculation better be accurate:</a:t>
            </a:r>
          </a:p>
          <a:p>
            <a:pPr lvl="1"/>
            <a:r>
              <a:rPr lang="en-US" dirty="0"/>
              <a:t>Remember the example: a single </a:t>
            </a:r>
            <a:r>
              <a:rPr lang="en-US" dirty="0" err="1"/>
              <a:t>mispredicted</a:t>
            </a:r>
            <a:r>
              <a:rPr lang="en-US" dirty="0"/>
              <a:t> branch per 100 instructions can reduce performance by 20% (IPC=2)</a:t>
            </a:r>
          </a:p>
          <a:p>
            <a:endParaRPr lang="en-US" dirty="0"/>
          </a:p>
          <a:p>
            <a:r>
              <a:rPr lang="en-US" dirty="0"/>
              <a:t>It is effective to spend a lot of transistors on branch predictors</a:t>
            </a:r>
          </a:p>
          <a:p>
            <a:pPr lvl="1"/>
            <a:r>
              <a:rPr lang="en-US" dirty="0"/>
              <a:t>Prediction accuracy is typically over 96%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5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3263" y="1676400"/>
            <a:ext cx="7740650" cy="1752600"/>
          </a:xfrm>
        </p:spPr>
        <p:txBody>
          <a:bodyPr/>
          <a:lstStyle/>
          <a:p>
            <a:r>
              <a:rPr lang="en-US" altLang="en-US" sz="4800"/>
              <a:t>Pipeline Hazards:</a:t>
            </a:r>
            <a:br>
              <a:rPr lang="en-US" altLang="en-US" sz="4800"/>
            </a:br>
            <a:br>
              <a:rPr lang="en-US" altLang="en-US" sz="4800"/>
            </a:br>
            <a:r>
              <a:rPr lang="en-US" altLang="en-US" sz="4800"/>
              <a:t>3. </a:t>
            </a:r>
            <a:r>
              <a:rPr lang="en-US" altLang="en-US" sz="4800">
                <a:solidFill>
                  <a:srgbClr val="0000FF"/>
                </a:solidFill>
              </a:rPr>
              <a:t>Control Hazards</a:t>
            </a:r>
          </a:p>
        </p:txBody>
      </p:sp>
    </p:spTree>
    <p:extLst>
      <p:ext uri="{BB962C8B-B14F-4D97-AF65-F5344CB8AC3E}">
        <p14:creationId xmlns:p14="http://schemas.microsoft.com/office/powerpoint/2010/main" val="122174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Branch, but where?</a:t>
            </a:r>
            <a:endParaRPr lang="he-IL" altLang="en-US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decision to branch happens deep within the pipeline</a:t>
            </a:r>
          </a:p>
          <a:p>
            <a:r>
              <a:rPr lang="en-US" altLang="en-US" dirty="0"/>
              <a:t>Likewise, the target of the branch becomes known deep within the pipeline</a:t>
            </a:r>
          </a:p>
          <a:p>
            <a:r>
              <a:rPr lang="en-US" altLang="en-US" dirty="0"/>
              <a:t>How does this affect the pipeline logic?</a:t>
            </a:r>
          </a:p>
          <a:p>
            <a:r>
              <a:rPr lang="en-US" altLang="en-US" dirty="0"/>
              <a:t>For example…</a:t>
            </a: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76918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457200" y="152400"/>
            <a:ext cx="800576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3600" b="1" dirty="0">
                <a:solidFill>
                  <a:srgbClr val="0000FF"/>
                </a:solidFill>
                <a:latin typeface="Arial" charset="0"/>
              </a:rPr>
              <a:t>Executing a BEQ Instruction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550863" y="990600"/>
            <a:ext cx="7708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z="1800" b="1">
                <a:latin typeface="Arial" charset="0"/>
              </a:rPr>
              <a:t>BEQ R4, R5, 27</a:t>
            </a:r>
            <a:r>
              <a:rPr lang="en-US" altLang="en-US" sz="1800" b="1">
                <a:solidFill>
                  <a:srgbClr val="0000FF"/>
                </a:solidFill>
                <a:latin typeface="Arial" charset="0"/>
              </a:rPr>
              <a:t>  </a:t>
            </a:r>
            <a:r>
              <a:rPr lang="en-US" altLang="en-US" sz="1800">
                <a:solidFill>
                  <a:srgbClr val="0000FF"/>
                </a:solidFill>
                <a:latin typeface="Arial" charset="0"/>
              </a:rPr>
              <a:t>→</a:t>
            </a:r>
            <a:r>
              <a:rPr lang="en-US" altLang="en-US" sz="1800" b="1">
                <a:solidFill>
                  <a:srgbClr val="0000FF"/>
                </a:solidFill>
                <a:latin typeface="Arial" charset="0"/>
              </a:rPr>
              <a:t>  if  (R4-R5=0)  	then  PC </a:t>
            </a:r>
            <a:r>
              <a:rPr lang="en-US" altLang="en-US" sz="1800" b="1">
                <a:solidFill>
                  <a:srgbClr val="0000FF"/>
                </a:solidFill>
                <a:latin typeface="Arial" charset="0"/>
                <a:sym typeface="Symbol" pitchFamily="18" charset="2"/>
              </a:rPr>
              <a:t></a:t>
            </a:r>
            <a:r>
              <a:rPr lang="en-US" altLang="en-US" sz="1800" b="1">
                <a:solidFill>
                  <a:srgbClr val="0000FF"/>
                </a:solidFill>
                <a:latin typeface="Arial" charset="0"/>
              </a:rPr>
              <a:t>  PC+4+SignExt(27)*4 ;  </a:t>
            </a:r>
          </a:p>
          <a:p>
            <a:r>
              <a:rPr lang="en-US" altLang="en-US" sz="1800" b="1">
                <a:solidFill>
                  <a:srgbClr val="0000FF"/>
                </a:solidFill>
                <a:latin typeface="Arial" charset="0"/>
              </a:rPr>
              <a:t>                                   		else   PC </a:t>
            </a:r>
            <a:r>
              <a:rPr lang="en-US" altLang="en-US" sz="1800" b="1">
                <a:solidFill>
                  <a:srgbClr val="0000FF"/>
                </a:solidFill>
                <a:latin typeface="Arial" charset="0"/>
                <a:sym typeface="Symbol" pitchFamily="18" charset="2"/>
              </a:rPr>
              <a:t></a:t>
            </a:r>
            <a:r>
              <a:rPr lang="en-US" altLang="en-US" sz="1800" b="1">
                <a:solidFill>
                  <a:srgbClr val="0000FF"/>
                </a:solidFill>
                <a:latin typeface="Arial" charset="0"/>
              </a:rPr>
              <a:t>  PC+4</a:t>
            </a:r>
            <a:endParaRPr lang="en-US" altLang="en-US" sz="1800" b="1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28600" y="5257800"/>
            <a:ext cx="22098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1600" b="1">
                <a:latin typeface="Courier New" pitchFamily="49" charset="0"/>
              </a:rPr>
              <a:t> 0 or</a:t>
            </a:r>
          </a:p>
          <a:p>
            <a:pPr>
              <a:spcBef>
                <a:spcPct val="10000"/>
              </a:spcBef>
            </a:pPr>
            <a:r>
              <a:rPr lang="en-US" altLang="en-US" sz="1600" b="1">
                <a:latin typeface="Courier New" pitchFamily="49" charset="0"/>
              </a:rPr>
              <a:t> 4 beq R4, R5, 27</a:t>
            </a:r>
            <a:br>
              <a:rPr lang="en-US" altLang="en-US" sz="1600" b="1">
                <a:latin typeface="Courier New" pitchFamily="49" charset="0"/>
              </a:rPr>
            </a:br>
            <a:r>
              <a:rPr lang="en-US" altLang="en-US" sz="1600" b="1">
                <a:latin typeface="Courier New" pitchFamily="49" charset="0"/>
              </a:rPr>
              <a:t> 8 and</a:t>
            </a:r>
            <a:br>
              <a:rPr lang="en-US" altLang="en-US" sz="1600" b="1">
                <a:latin typeface="Courier New" pitchFamily="49" charset="0"/>
              </a:rPr>
            </a:br>
            <a:r>
              <a:rPr lang="en-US" altLang="en-US" sz="1600" b="1">
                <a:latin typeface="Courier New" pitchFamily="49" charset="0"/>
              </a:rPr>
              <a:t>12 sw</a:t>
            </a:r>
          </a:p>
          <a:p>
            <a:pPr>
              <a:spcBef>
                <a:spcPct val="10000"/>
              </a:spcBef>
            </a:pPr>
            <a:r>
              <a:rPr lang="en-US" altLang="en-US" sz="1600" b="1">
                <a:latin typeface="Courier New" pitchFamily="49" charset="0"/>
              </a:rPr>
              <a:t>16 sub</a:t>
            </a:r>
          </a:p>
        </p:txBody>
      </p:sp>
      <p:grpSp>
        <p:nvGrpSpPr>
          <p:cNvPr id="53253" name="Group 184"/>
          <p:cNvGrpSpPr>
            <a:grpSpLocks/>
          </p:cNvGrpSpPr>
          <p:nvPr/>
        </p:nvGrpSpPr>
        <p:grpSpPr bwMode="auto">
          <a:xfrm>
            <a:off x="952500" y="1901825"/>
            <a:ext cx="7685088" cy="3889375"/>
            <a:chOff x="600" y="1198"/>
            <a:chExt cx="4841" cy="2450"/>
          </a:xfrm>
        </p:grpSpPr>
        <p:sp>
          <p:nvSpPr>
            <p:cNvPr id="53259" name="Rectangle 129"/>
            <p:cNvSpPr>
              <a:spLocks noChangeArrowheads="1"/>
            </p:cNvSpPr>
            <p:nvPr/>
          </p:nvSpPr>
          <p:spPr bwMode="auto">
            <a:xfrm>
              <a:off x="960" y="2200"/>
              <a:ext cx="567" cy="58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endParaRPr lang="he-IL" altLang="en-US"/>
            </a:p>
          </p:txBody>
        </p:sp>
        <p:sp>
          <p:nvSpPr>
            <p:cNvPr id="53260" name="Line 6"/>
            <p:cNvSpPr>
              <a:spLocks noChangeShapeType="1"/>
            </p:cNvSpPr>
            <p:nvPr/>
          </p:nvSpPr>
          <p:spPr bwMode="auto">
            <a:xfrm>
              <a:off x="828" y="227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1" name="Line 7"/>
            <p:cNvSpPr>
              <a:spLocks noChangeShapeType="1"/>
            </p:cNvSpPr>
            <p:nvPr/>
          </p:nvSpPr>
          <p:spPr bwMode="auto">
            <a:xfrm flipH="1" flipV="1">
              <a:off x="2229" y="295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2" name="Rectangle 8"/>
            <p:cNvSpPr>
              <a:spLocks noChangeArrowheads="1"/>
            </p:cNvSpPr>
            <p:nvPr/>
          </p:nvSpPr>
          <p:spPr bwMode="auto">
            <a:xfrm>
              <a:off x="2149" y="3035"/>
              <a:ext cx="11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endParaRPr lang="en-US" alt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alt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263" name="Line 9"/>
            <p:cNvSpPr>
              <a:spLocks noChangeShapeType="1"/>
            </p:cNvSpPr>
            <p:nvPr/>
          </p:nvSpPr>
          <p:spPr bwMode="auto">
            <a:xfrm flipH="1" flipV="1">
              <a:off x="2578" y="295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4" name="Freeform 10"/>
            <p:cNvSpPr>
              <a:spLocks/>
            </p:cNvSpPr>
            <p:nvPr/>
          </p:nvSpPr>
          <p:spPr bwMode="auto">
            <a:xfrm>
              <a:off x="2050" y="2110"/>
              <a:ext cx="519" cy="612"/>
            </a:xfrm>
            <a:custGeom>
              <a:avLst/>
              <a:gdLst>
                <a:gd name="T0" fmla="*/ 518 w 519"/>
                <a:gd name="T1" fmla="*/ 3035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3035 h 541"/>
                <a:gd name="T8" fmla="*/ 518 w 519"/>
                <a:gd name="T9" fmla="*/ 3035 h 541"/>
                <a:gd name="T10" fmla="*/ 518 w 519"/>
                <a:gd name="T11" fmla="*/ 3035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5" name="Rectangle 11"/>
            <p:cNvSpPr>
              <a:spLocks noChangeArrowheads="1"/>
            </p:cNvSpPr>
            <p:nvPr/>
          </p:nvSpPr>
          <p:spPr bwMode="auto">
            <a:xfrm>
              <a:off x="2119" y="2152"/>
              <a:ext cx="11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endParaRPr lang="en-US" alt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alt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266" name="Line 12"/>
            <p:cNvSpPr>
              <a:spLocks noChangeShapeType="1"/>
            </p:cNvSpPr>
            <p:nvPr/>
          </p:nvSpPr>
          <p:spPr bwMode="auto">
            <a:xfrm>
              <a:off x="1897" y="298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Line 13"/>
            <p:cNvSpPr>
              <a:spLocks noChangeShapeType="1"/>
            </p:cNvSpPr>
            <p:nvPr/>
          </p:nvSpPr>
          <p:spPr bwMode="auto">
            <a:xfrm flipV="1">
              <a:off x="2542" y="298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Freeform 14"/>
            <p:cNvSpPr>
              <a:spLocks/>
            </p:cNvSpPr>
            <p:nvPr/>
          </p:nvSpPr>
          <p:spPr bwMode="auto">
            <a:xfrm>
              <a:off x="1869" y="243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9" name="Freeform 15"/>
            <p:cNvSpPr>
              <a:spLocks/>
            </p:cNvSpPr>
            <p:nvPr/>
          </p:nvSpPr>
          <p:spPr bwMode="auto">
            <a:xfrm>
              <a:off x="1869" y="234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0" name="Freeform 16"/>
            <p:cNvSpPr>
              <a:spLocks/>
            </p:cNvSpPr>
            <p:nvPr/>
          </p:nvSpPr>
          <p:spPr bwMode="auto">
            <a:xfrm>
              <a:off x="1869" y="319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1" name="Line 17"/>
            <p:cNvSpPr>
              <a:spLocks noChangeShapeType="1"/>
            </p:cNvSpPr>
            <p:nvPr/>
          </p:nvSpPr>
          <p:spPr bwMode="auto">
            <a:xfrm>
              <a:off x="1689" y="244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2" name="Line 18"/>
            <p:cNvSpPr>
              <a:spLocks noChangeShapeType="1"/>
            </p:cNvSpPr>
            <p:nvPr/>
          </p:nvSpPr>
          <p:spPr bwMode="auto">
            <a:xfrm flipV="1">
              <a:off x="1897" y="320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3" name="Line 19"/>
            <p:cNvSpPr>
              <a:spLocks noChangeShapeType="1"/>
            </p:cNvSpPr>
            <p:nvPr/>
          </p:nvSpPr>
          <p:spPr bwMode="auto">
            <a:xfrm flipH="1">
              <a:off x="1687" y="178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4" name="Freeform 20"/>
            <p:cNvSpPr>
              <a:spLocks/>
            </p:cNvSpPr>
            <p:nvPr/>
          </p:nvSpPr>
          <p:spPr bwMode="auto">
            <a:xfrm>
              <a:off x="4944" y="167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5" name="Freeform 21"/>
            <p:cNvSpPr>
              <a:spLocks/>
            </p:cNvSpPr>
            <p:nvPr/>
          </p:nvSpPr>
          <p:spPr bwMode="auto">
            <a:xfrm>
              <a:off x="2676" y="167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6" name="Line 22"/>
            <p:cNvSpPr>
              <a:spLocks noChangeShapeType="1"/>
            </p:cNvSpPr>
            <p:nvPr/>
          </p:nvSpPr>
          <p:spPr bwMode="auto">
            <a:xfrm flipV="1">
              <a:off x="3066" y="345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7" name="Line 23"/>
            <p:cNvSpPr>
              <a:spLocks noChangeShapeType="1"/>
            </p:cNvSpPr>
            <p:nvPr/>
          </p:nvSpPr>
          <p:spPr bwMode="auto">
            <a:xfrm>
              <a:off x="3095" y="238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8" name="Line 24"/>
            <p:cNvSpPr>
              <a:spLocks noChangeShapeType="1"/>
            </p:cNvSpPr>
            <p:nvPr/>
          </p:nvSpPr>
          <p:spPr bwMode="auto">
            <a:xfrm flipV="1">
              <a:off x="3246" y="316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9" name="Line 25"/>
            <p:cNvSpPr>
              <a:spLocks noChangeShapeType="1"/>
            </p:cNvSpPr>
            <p:nvPr/>
          </p:nvSpPr>
          <p:spPr bwMode="auto">
            <a:xfrm flipV="1">
              <a:off x="3604" y="239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0" name="Freeform 26"/>
            <p:cNvSpPr>
              <a:spLocks/>
            </p:cNvSpPr>
            <p:nvPr/>
          </p:nvSpPr>
          <p:spPr bwMode="auto">
            <a:xfrm>
              <a:off x="3117" y="2815"/>
              <a:ext cx="245" cy="345"/>
            </a:xfrm>
            <a:custGeom>
              <a:avLst/>
              <a:gdLst>
                <a:gd name="T0" fmla="*/ 10522 w 174"/>
                <a:gd name="T1" fmla="*/ 155 h 367"/>
                <a:gd name="T2" fmla="*/ 12340 w 174"/>
                <a:gd name="T3" fmla="*/ 153 h 367"/>
                <a:gd name="T4" fmla="*/ 13848 w 174"/>
                <a:gd name="T5" fmla="*/ 149 h 367"/>
                <a:gd name="T6" fmla="*/ 15304 w 174"/>
                <a:gd name="T7" fmla="*/ 146 h 367"/>
                <a:gd name="T8" fmla="*/ 16584 w 174"/>
                <a:gd name="T9" fmla="*/ 139 h 367"/>
                <a:gd name="T10" fmla="*/ 17806 w 174"/>
                <a:gd name="T11" fmla="*/ 131 h 367"/>
                <a:gd name="T12" fmla="*/ 18909 w 174"/>
                <a:gd name="T13" fmla="*/ 123 h 367"/>
                <a:gd name="T14" fmla="*/ 19658 w 174"/>
                <a:gd name="T15" fmla="*/ 112 h 367"/>
                <a:gd name="T16" fmla="*/ 20362 w 174"/>
                <a:gd name="T17" fmla="*/ 102 h 367"/>
                <a:gd name="T18" fmla="*/ 20860 w 174"/>
                <a:gd name="T19" fmla="*/ 90 h 367"/>
                <a:gd name="T20" fmla="*/ 20860 w 174"/>
                <a:gd name="T21" fmla="*/ 76 h 367"/>
                <a:gd name="T22" fmla="*/ 20860 w 174"/>
                <a:gd name="T23" fmla="*/ 65 h 367"/>
                <a:gd name="T24" fmla="*/ 20362 w 174"/>
                <a:gd name="T25" fmla="*/ 52 h 367"/>
                <a:gd name="T26" fmla="*/ 19658 w 174"/>
                <a:gd name="T27" fmla="*/ 40 h 367"/>
                <a:gd name="T28" fmla="*/ 18909 w 174"/>
                <a:gd name="T29" fmla="*/ 32 h 367"/>
                <a:gd name="T30" fmla="*/ 17806 w 174"/>
                <a:gd name="T31" fmla="*/ 23 h 367"/>
                <a:gd name="T32" fmla="*/ 16584 w 174"/>
                <a:gd name="T33" fmla="*/ 16 h 367"/>
                <a:gd name="T34" fmla="*/ 15304 w 174"/>
                <a:gd name="T35" fmla="*/ 8 h 367"/>
                <a:gd name="T36" fmla="*/ 13848 w 174"/>
                <a:gd name="T37" fmla="*/ 8 h 367"/>
                <a:gd name="T38" fmla="*/ 12340 w 174"/>
                <a:gd name="T39" fmla="*/ 2 h 367"/>
                <a:gd name="T40" fmla="*/ 10522 w 174"/>
                <a:gd name="T41" fmla="*/ 0 h 367"/>
                <a:gd name="T42" fmla="*/ 8789 w 174"/>
                <a:gd name="T43" fmla="*/ 2 h 367"/>
                <a:gd name="T44" fmla="*/ 7157 w 174"/>
                <a:gd name="T45" fmla="*/ 8 h 367"/>
                <a:gd name="T46" fmla="*/ 5829 w 174"/>
                <a:gd name="T47" fmla="*/ 8 h 367"/>
                <a:gd name="T48" fmla="*/ 4433 w 174"/>
                <a:gd name="T49" fmla="*/ 16 h 367"/>
                <a:gd name="T50" fmla="*/ 3285 w 174"/>
                <a:gd name="T51" fmla="*/ 23 h 367"/>
                <a:gd name="T52" fmla="*/ 2088 w 174"/>
                <a:gd name="T53" fmla="*/ 32 h 367"/>
                <a:gd name="T54" fmla="*/ 1184 w 174"/>
                <a:gd name="T55" fmla="*/ 40 h 367"/>
                <a:gd name="T56" fmla="*/ 648 w 174"/>
                <a:gd name="T57" fmla="*/ 52 h 367"/>
                <a:gd name="T58" fmla="*/ 232 w 174"/>
                <a:gd name="T59" fmla="*/ 65 h 367"/>
                <a:gd name="T60" fmla="*/ 0 w 174"/>
                <a:gd name="T61" fmla="*/ 76 h 367"/>
                <a:gd name="T62" fmla="*/ 232 w 174"/>
                <a:gd name="T63" fmla="*/ 90 h 367"/>
                <a:gd name="T64" fmla="*/ 648 w 174"/>
                <a:gd name="T65" fmla="*/ 102 h 367"/>
                <a:gd name="T66" fmla="*/ 1184 w 174"/>
                <a:gd name="T67" fmla="*/ 112 h 367"/>
                <a:gd name="T68" fmla="*/ 2088 w 174"/>
                <a:gd name="T69" fmla="*/ 123 h 367"/>
                <a:gd name="T70" fmla="*/ 3285 w 174"/>
                <a:gd name="T71" fmla="*/ 131 h 367"/>
                <a:gd name="T72" fmla="*/ 4433 w 174"/>
                <a:gd name="T73" fmla="*/ 139 h 367"/>
                <a:gd name="T74" fmla="*/ 5829 w 174"/>
                <a:gd name="T75" fmla="*/ 146 h 367"/>
                <a:gd name="T76" fmla="*/ 7157 w 174"/>
                <a:gd name="T77" fmla="*/ 149 h 367"/>
                <a:gd name="T78" fmla="*/ 8789 w 174"/>
                <a:gd name="T79" fmla="*/ 153 h 367"/>
                <a:gd name="T80" fmla="*/ 10522 w 174"/>
                <a:gd name="T81" fmla="*/ 155 h 367"/>
                <a:gd name="T82" fmla="*/ 10522 w 174"/>
                <a:gd name="T83" fmla="*/ 155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1" name="Line 27"/>
            <p:cNvSpPr>
              <a:spLocks noChangeShapeType="1"/>
            </p:cNvSpPr>
            <p:nvPr/>
          </p:nvSpPr>
          <p:spPr bwMode="auto">
            <a:xfrm>
              <a:off x="2770" y="298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2" name="Rectangle 28"/>
            <p:cNvSpPr>
              <a:spLocks noChangeArrowheads="1"/>
            </p:cNvSpPr>
            <p:nvPr/>
          </p:nvSpPr>
          <p:spPr bwMode="auto">
            <a:xfrm>
              <a:off x="2892" y="2302"/>
              <a:ext cx="2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900" b="1">
                  <a:solidFill>
                    <a:srgbClr val="EB7500"/>
                  </a:solidFill>
                  <a:latin typeface="Arial" charset="0"/>
                </a:rPr>
                <a:t>ALUSrc</a:t>
              </a:r>
              <a:endParaRPr lang="en-US" alt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53283" name="Line 29"/>
            <p:cNvSpPr>
              <a:spLocks noChangeShapeType="1"/>
            </p:cNvSpPr>
            <p:nvPr/>
          </p:nvSpPr>
          <p:spPr bwMode="auto">
            <a:xfrm flipH="1" flipV="1">
              <a:off x="2770" y="177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4" name="Freeform 30"/>
            <p:cNvSpPr>
              <a:spLocks/>
            </p:cNvSpPr>
            <p:nvPr/>
          </p:nvSpPr>
          <p:spPr bwMode="auto">
            <a:xfrm>
              <a:off x="2921" y="247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5" name="Line 31"/>
            <p:cNvSpPr>
              <a:spLocks noChangeShapeType="1"/>
            </p:cNvSpPr>
            <p:nvPr/>
          </p:nvSpPr>
          <p:spPr bwMode="auto">
            <a:xfrm>
              <a:off x="2984" y="217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6" name="Freeform 32"/>
            <p:cNvSpPr>
              <a:spLocks/>
            </p:cNvSpPr>
            <p:nvPr/>
          </p:nvSpPr>
          <p:spPr bwMode="auto">
            <a:xfrm>
              <a:off x="2975" y="267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7" name="Freeform 33"/>
            <p:cNvSpPr>
              <a:spLocks/>
            </p:cNvSpPr>
            <p:nvPr/>
          </p:nvSpPr>
          <p:spPr bwMode="auto">
            <a:xfrm>
              <a:off x="2975" y="297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8" name="Line 34"/>
            <p:cNvSpPr>
              <a:spLocks noChangeShapeType="1"/>
            </p:cNvSpPr>
            <p:nvPr/>
          </p:nvSpPr>
          <p:spPr bwMode="auto">
            <a:xfrm flipH="1" flipV="1">
              <a:off x="3024" y="295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9" name="Rectangle 35"/>
            <p:cNvSpPr>
              <a:spLocks noChangeArrowheads="1"/>
            </p:cNvSpPr>
            <p:nvPr/>
          </p:nvSpPr>
          <p:spPr bwMode="auto">
            <a:xfrm>
              <a:off x="2977" y="2878"/>
              <a:ext cx="14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600" b="1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alt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290" name="Line 36"/>
            <p:cNvSpPr>
              <a:spLocks noChangeShapeType="1"/>
            </p:cNvSpPr>
            <p:nvPr/>
          </p:nvSpPr>
          <p:spPr bwMode="auto">
            <a:xfrm flipH="1" flipV="1">
              <a:off x="2772" y="228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1" name="Freeform 37"/>
            <p:cNvSpPr>
              <a:spLocks/>
            </p:cNvSpPr>
            <p:nvPr/>
          </p:nvSpPr>
          <p:spPr bwMode="auto">
            <a:xfrm>
              <a:off x="2932" y="2482"/>
              <a:ext cx="890" cy="284"/>
            </a:xfrm>
            <a:custGeom>
              <a:avLst/>
              <a:gdLst>
                <a:gd name="T0" fmla="*/ 468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2" name="Freeform 38"/>
            <p:cNvSpPr>
              <a:spLocks/>
            </p:cNvSpPr>
            <p:nvPr/>
          </p:nvSpPr>
          <p:spPr bwMode="auto">
            <a:xfrm>
              <a:off x="3822" y="167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3" name="Freeform 39"/>
            <p:cNvSpPr>
              <a:spLocks/>
            </p:cNvSpPr>
            <p:nvPr/>
          </p:nvSpPr>
          <p:spPr bwMode="auto">
            <a:xfrm>
              <a:off x="3139" y="171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912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4461 w 301"/>
                <a:gd name="T11" fmla="*/ 285 h 422"/>
                <a:gd name="T12" fmla="*/ 4461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4" name="Freeform 40"/>
            <p:cNvSpPr>
              <a:spLocks/>
            </p:cNvSpPr>
            <p:nvPr/>
          </p:nvSpPr>
          <p:spPr bwMode="auto">
            <a:xfrm>
              <a:off x="3209" y="222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539 h 422"/>
                <a:gd name="T4" fmla="*/ 2504 w 300"/>
                <a:gd name="T5" fmla="*/ 664 h 422"/>
                <a:gd name="T6" fmla="*/ 0 w 300"/>
                <a:gd name="T7" fmla="*/ 788 h 422"/>
                <a:gd name="T8" fmla="*/ 0 w 300"/>
                <a:gd name="T9" fmla="*/ 1324 h 422"/>
                <a:gd name="T10" fmla="*/ 12212 w 300"/>
                <a:gd name="T11" fmla="*/ 898 h 422"/>
                <a:gd name="T12" fmla="*/ 12212 w 300"/>
                <a:gd name="T13" fmla="*/ 432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5" name="Freeform 41"/>
            <p:cNvSpPr>
              <a:spLocks/>
            </p:cNvSpPr>
            <p:nvPr/>
          </p:nvSpPr>
          <p:spPr bwMode="auto">
            <a:xfrm>
              <a:off x="2915" y="193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6" name="Rectangle 42"/>
            <p:cNvSpPr>
              <a:spLocks noChangeArrowheads="1"/>
            </p:cNvSpPr>
            <p:nvPr/>
          </p:nvSpPr>
          <p:spPr bwMode="auto">
            <a:xfrm>
              <a:off x="3222" y="2497"/>
              <a:ext cx="19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297" name="Rectangle 43"/>
            <p:cNvSpPr>
              <a:spLocks noChangeArrowheads="1"/>
            </p:cNvSpPr>
            <p:nvPr/>
          </p:nvSpPr>
          <p:spPr bwMode="auto">
            <a:xfrm>
              <a:off x="3414" y="2457"/>
              <a:ext cx="17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alt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298" name="Rectangle 44"/>
            <p:cNvSpPr>
              <a:spLocks noChangeArrowheads="1"/>
            </p:cNvSpPr>
            <p:nvPr/>
          </p:nvSpPr>
          <p:spPr bwMode="auto">
            <a:xfrm>
              <a:off x="3448" y="2364"/>
              <a:ext cx="13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800" b="1">
                  <a:solidFill>
                    <a:srgbClr val="000000"/>
                  </a:solidFill>
                  <a:latin typeface="Arial" charset="0"/>
                </a:rPr>
                <a:t>Zero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299" name="Rectangle 45"/>
            <p:cNvSpPr>
              <a:spLocks noChangeArrowheads="1"/>
            </p:cNvSpPr>
            <p:nvPr/>
          </p:nvSpPr>
          <p:spPr bwMode="auto">
            <a:xfrm>
              <a:off x="3319" y="1827"/>
              <a:ext cx="17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800" b="1">
                  <a:solidFill>
                    <a:srgbClr val="000000"/>
                  </a:solidFill>
                  <a:latin typeface="Arial" charset="0"/>
                </a:rPr>
                <a:t>Add </a:t>
              </a:r>
            </a:p>
            <a:p>
              <a:r>
                <a:rPr lang="en-US" alt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300" name="Rectangle 46"/>
            <p:cNvSpPr>
              <a:spLocks noChangeArrowheads="1"/>
            </p:cNvSpPr>
            <p:nvPr/>
          </p:nvSpPr>
          <p:spPr bwMode="auto">
            <a:xfrm>
              <a:off x="3150" y="1959"/>
              <a:ext cx="18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301" name="Rectangle 47"/>
            <p:cNvSpPr>
              <a:spLocks noChangeArrowheads="1"/>
            </p:cNvSpPr>
            <p:nvPr/>
          </p:nvSpPr>
          <p:spPr bwMode="auto">
            <a:xfrm>
              <a:off x="2934" y="1992"/>
              <a:ext cx="11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600" b="1">
                  <a:solidFill>
                    <a:srgbClr val="000000"/>
                  </a:solidFill>
                  <a:latin typeface="Arial" charset="0"/>
                </a:rPr>
                <a:t>Shift </a:t>
              </a:r>
            </a:p>
            <a:p>
              <a:r>
                <a:rPr lang="en-US" altLang="en-US" sz="600" b="1">
                  <a:solidFill>
                    <a:srgbClr val="000000"/>
                  </a:solidFill>
                  <a:latin typeface="Arial" charset="0"/>
                </a:rPr>
                <a:t>left 2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302" name="Line 48"/>
            <p:cNvSpPr>
              <a:spLocks noChangeShapeType="1"/>
            </p:cNvSpPr>
            <p:nvPr/>
          </p:nvSpPr>
          <p:spPr bwMode="auto">
            <a:xfrm flipH="1" flipV="1">
              <a:off x="3147" y="258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3" name="Line 49"/>
            <p:cNvSpPr>
              <a:spLocks noChangeShapeType="1"/>
            </p:cNvSpPr>
            <p:nvPr/>
          </p:nvSpPr>
          <p:spPr bwMode="auto">
            <a:xfrm flipH="1" flipV="1">
              <a:off x="2766" y="248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4" name="Line 50"/>
            <p:cNvSpPr>
              <a:spLocks noChangeShapeType="1"/>
            </p:cNvSpPr>
            <p:nvPr/>
          </p:nvSpPr>
          <p:spPr bwMode="auto">
            <a:xfrm flipH="1" flipV="1">
              <a:off x="2986" y="268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5" name="Line 51"/>
            <p:cNvSpPr>
              <a:spLocks noChangeShapeType="1"/>
            </p:cNvSpPr>
            <p:nvPr/>
          </p:nvSpPr>
          <p:spPr bwMode="auto">
            <a:xfrm flipH="1">
              <a:off x="3508" y="192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6" name="Line 52"/>
            <p:cNvSpPr>
              <a:spLocks noChangeShapeType="1"/>
            </p:cNvSpPr>
            <p:nvPr/>
          </p:nvSpPr>
          <p:spPr bwMode="auto">
            <a:xfrm flipH="1" flipV="1">
              <a:off x="3595" y="250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7" name="Line 53"/>
            <p:cNvSpPr>
              <a:spLocks noChangeShapeType="1"/>
            </p:cNvSpPr>
            <p:nvPr/>
          </p:nvSpPr>
          <p:spPr bwMode="auto">
            <a:xfrm flipH="1">
              <a:off x="2763" y="321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8" name="Line 54"/>
            <p:cNvSpPr>
              <a:spLocks noChangeShapeType="1"/>
            </p:cNvSpPr>
            <p:nvPr/>
          </p:nvSpPr>
          <p:spPr bwMode="auto">
            <a:xfrm flipH="1" flipV="1">
              <a:off x="2766" y="340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9" name="Rectangle 55"/>
            <p:cNvSpPr>
              <a:spLocks noChangeArrowheads="1"/>
            </p:cNvSpPr>
            <p:nvPr/>
          </p:nvSpPr>
          <p:spPr bwMode="auto">
            <a:xfrm>
              <a:off x="3127" y="2887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800" b="1">
                  <a:solidFill>
                    <a:srgbClr val="EB7500"/>
                  </a:solidFill>
                  <a:latin typeface="Arial" charset="0"/>
                </a:rPr>
                <a:t>ALU</a:t>
              </a:r>
            </a:p>
            <a:p>
              <a:pPr algn="ctr"/>
              <a:r>
                <a:rPr lang="en-US" altLang="en-US" sz="8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alt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53310" name="Rectangle 56"/>
            <p:cNvSpPr>
              <a:spLocks noChangeArrowheads="1"/>
            </p:cNvSpPr>
            <p:nvPr/>
          </p:nvSpPr>
          <p:spPr bwMode="auto">
            <a:xfrm>
              <a:off x="3163" y="3194"/>
              <a:ext cx="2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900" b="1">
                  <a:solidFill>
                    <a:srgbClr val="EB7500"/>
                  </a:solidFill>
                  <a:latin typeface="Arial" charset="0"/>
                </a:rPr>
                <a:t>ALUOp</a:t>
              </a:r>
              <a:endParaRPr lang="en-US" alt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53311" name="Rectangle 57"/>
            <p:cNvSpPr>
              <a:spLocks noChangeArrowheads="1"/>
            </p:cNvSpPr>
            <p:nvPr/>
          </p:nvSpPr>
          <p:spPr bwMode="auto">
            <a:xfrm>
              <a:off x="3081" y="3460"/>
              <a:ext cx="2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900" b="1">
                  <a:solidFill>
                    <a:srgbClr val="EB7500"/>
                  </a:solidFill>
                  <a:latin typeface="Arial" charset="0"/>
                </a:rPr>
                <a:t>RegDst</a:t>
              </a:r>
              <a:endParaRPr lang="en-US" alt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53312" name="Line 58"/>
            <p:cNvSpPr>
              <a:spLocks noChangeShapeType="1"/>
            </p:cNvSpPr>
            <p:nvPr/>
          </p:nvSpPr>
          <p:spPr bwMode="auto">
            <a:xfrm flipH="1">
              <a:off x="3115" y="331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3" name="Line 59"/>
            <p:cNvSpPr>
              <a:spLocks noChangeShapeType="1"/>
            </p:cNvSpPr>
            <p:nvPr/>
          </p:nvSpPr>
          <p:spPr bwMode="auto">
            <a:xfrm flipH="1" flipV="1">
              <a:off x="3066" y="204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4" name="Rectangle 60"/>
            <p:cNvSpPr>
              <a:spLocks noChangeArrowheads="1"/>
            </p:cNvSpPr>
            <p:nvPr/>
          </p:nvSpPr>
          <p:spPr bwMode="auto">
            <a:xfrm>
              <a:off x="2147" y="1966"/>
              <a:ext cx="31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900" b="1">
                  <a:solidFill>
                    <a:srgbClr val="EB7500"/>
                  </a:solidFill>
                  <a:latin typeface="Arial" charset="0"/>
                </a:rPr>
                <a:t>RegWrite</a:t>
              </a:r>
              <a:endParaRPr lang="en-US" alt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53315" name="Rectangle 61"/>
            <p:cNvSpPr>
              <a:spLocks noChangeArrowheads="1"/>
            </p:cNvSpPr>
            <p:nvPr/>
          </p:nvSpPr>
          <p:spPr bwMode="auto">
            <a:xfrm>
              <a:off x="2064" y="2134"/>
              <a:ext cx="136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700" b="1">
                  <a:solidFill>
                    <a:srgbClr val="000000"/>
                  </a:solidFill>
                  <a:latin typeface="Arial" charset="0"/>
                </a:rPr>
                <a:t>reg 1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316" name="Rectangle 62"/>
            <p:cNvSpPr>
              <a:spLocks noChangeArrowheads="1"/>
            </p:cNvSpPr>
            <p:nvPr/>
          </p:nvSpPr>
          <p:spPr bwMode="auto">
            <a:xfrm>
              <a:off x="2063" y="2284"/>
              <a:ext cx="136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700" b="1">
                  <a:solidFill>
                    <a:srgbClr val="000000"/>
                  </a:solidFill>
                  <a:latin typeface="Arial" charset="0"/>
                </a:rPr>
                <a:t>reg 2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317" name="Rectangle 63"/>
            <p:cNvSpPr>
              <a:spLocks noChangeArrowheads="1"/>
            </p:cNvSpPr>
            <p:nvPr/>
          </p:nvSpPr>
          <p:spPr bwMode="auto">
            <a:xfrm>
              <a:off x="2070" y="2443"/>
              <a:ext cx="141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7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 alt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318" name="Rectangle 64"/>
            <p:cNvSpPr>
              <a:spLocks noChangeArrowheads="1"/>
            </p:cNvSpPr>
            <p:nvPr/>
          </p:nvSpPr>
          <p:spPr bwMode="auto">
            <a:xfrm>
              <a:off x="2073" y="2596"/>
              <a:ext cx="141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700" b="1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alt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319" name="Rectangle 65"/>
            <p:cNvSpPr>
              <a:spLocks noChangeArrowheads="1"/>
            </p:cNvSpPr>
            <p:nvPr/>
          </p:nvSpPr>
          <p:spPr bwMode="auto">
            <a:xfrm>
              <a:off x="2379" y="2230"/>
              <a:ext cx="18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data 1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320" name="Rectangle 66"/>
            <p:cNvSpPr>
              <a:spLocks noChangeArrowheads="1"/>
            </p:cNvSpPr>
            <p:nvPr/>
          </p:nvSpPr>
          <p:spPr bwMode="auto">
            <a:xfrm>
              <a:off x="2370" y="2404"/>
              <a:ext cx="18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800">
                  <a:solidFill>
                    <a:srgbClr val="000000"/>
                  </a:solidFill>
                  <a:latin typeface="Arial" charset="0"/>
                </a:rPr>
                <a:t>data 2</a:t>
              </a:r>
              <a:endParaRPr lang="en-US" alt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321" name="Rectangle 67"/>
            <p:cNvSpPr>
              <a:spLocks noChangeArrowheads="1"/>
            </p:cNvSpPr>
            <p:nvPr/>
          </p:nvSpPr>
          <p:spPr bwMode="auto">
            <a:xfrm rot="-5400000">
              <a:off x="2002" y="2357"/>
              <a:ext cx="57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Register File</a:t>
              </a:r>
              <a:endParaRPr lang="en-US" alt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322" name="Rectangle 68"/>
            <p:cNvSpPr>
              <a:spLocks noChangeArrowheads="1"/>
            </p:cNvSpPr>
            <p:nvPr/>
          </p:nvSpPr>
          <p:spPr bwMode="auto">
            <a:xfrm>
              <a:off x="1983" y="2897"/>
              <a:ext cx="19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900" b="1">
                  <a:solidFill>
                    <a:srgbClr val="000000"/>
                  </a:solidFill>
                  <a:latin typeface="Arial" charset="0"/>
                </a:rPr>
                <a:t>[15-0]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323" name="Rectangle 69"/>
            <p:cNvSpPr>
              <a:spLocks noChangeArrowheads="1"/>
            </p:cNvSpPr>
            <p:nvPr/>
          </p:nvSpPr>
          <p:spPr bwMode="auto">
            <a:xfrm>
              <a:off x="1980" y="3118"/>
              <a:ext cx="2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900" b="1">
                  <a:solidFill>
                    <a:srgbClr val="000000"/>
                  </a:solidFill>
                  <a:latin typeface="Arial" charset="0"/>
                </a:rPr>
                <a:t>[20-16]</a:t>
              </a:r>
              <a:endParaRPr lang="en-US" alt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324" name="Rectangle 70"/>
            <p:cNvSpPr>
              <a:spLocks noChangeArrowheads="1"/>
            </p:cNvSpPr>
            <p:nvPr/>
          </p:nvSpPr>
          <p:spPr bwMode="auto">
            <a:xfrm>
              <a:off x="1983" y="3310"/>
              <a:ext cx="2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900" b="1">
                  <a:solidFill>
                    <a:srgbClr val="000000"/>
                  </a:solidFill>
                  <a:latin typeface="Arial" charset="0"/>
                </a:rPr>
                <a:t>[15-11]</a:t>
              </a:r>
              <a:endParaRPr lang="en-US" alt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325" name="Freeform 71"/>
            <p:cNvSpPr>
              <a:spLocks/>
            </p:cNvSpPr>
            <p:nvPr/>
          </p:nvSpPr>
          <p:spPr bwMode="auto">
            <a:xfrm>
              <a:off x="1869" y="297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6" name="Freeform 72"/>
            <p:cNvSpPr>
              <a:spLocks/>
            </p:cNvSpPr>
            <p:nvPr/>
          </p:nvSpPr>
          <p:spPr bwMode="auto">
            <a:xfrm>
              <a:off x="2331" y="2799"/>
              <a:ext cx="215" cy="367"/>
            </a:xfrm>
            <a:custGeom>
              <a:avLst/>
              <a:gdLst>
                <a:gd name="T0" fmla="*/ 1806 w 173"/>
                <a:gd name="T1" fmla="*/ 366 h 367"/>
                <a:gd name="T2" fmla="*/ 2067 w 173"/>
                <a:gd name="T3" fmla="*/ 364 h 367"/>
                <a:gd name="T4" fmla="*/ 2356 w 173"/>
                <a:gd name="T5" fmla="*/ 357 h 367"/>
                <a:gd name="T6" fmla="*/ 2646 w 173"/>
                <a:gd name="T7" fmla="*/ 345 h 367"/>
                <a:gd name="T8" fmla="*/ 2908 w 173"/>
                <a:gd name="T9" fmla="*/ 332 h 367"/>
                <a:gd name="T10" fmla="*/ 3077 w 173"/>
                <a:gd name="T11" fmla="*/ 313 h 367"/>
                <a:gd name="T12" fmla="*/ 3259 w 173"/>
                <a:gd name="T13" fmla="*/ 292 h 367"/>
                <a:gd name="T14" fmla="*/ 3416 w 173"/>
                <a:gd name="T15" fmla="*/ 267 h 367"/>
                <a:gd name="T16" fmla="*/ 3520 w 173"/>
                <a:gd name="T17" fmla="*/ 242 h 367"/>
                <a:gd name="T18" fmla="*/ 3614 w 173"/>
                <a:gd name="T19" fmla="*/ 213 h 367"/>
                <a:gd name="T20" fmla="*/ 3614 w 173"/>
                <a:gd name="T21" fmla="*/ 182 h 367"/>
                <a:gd name="T22" fmla="*/ 3614 w 173"/>
                <a:gd name="T23" fmla="*/ 154 h 367"/>
                <a:gd name="T24" fmla="*/ 3520 w 173"/>
                <a:gd name="T25" fmla="*/ 125 h 367"/>
                <a:gd name="T26" fmla="*/ 3416 w 173"/>
                <a:gd name="T27" fmla="*/ 98 h 367"/>
                <a:gd name="T28" fmla="*/ 3259 w 173"/>
                <a:gd name="T29" fmla="*/ 75 h 367"/>
                <a:gd name="T30" fmla="*/ 3077 w 173"/>
                <a:gd name="T31" fmla="*/ 54 h 367"/>
                <a:gd name="T32" fmla="*/ 2908 w 173"/>
                <a:gd name="T33" fmla="*/ 35 h 367"/>
                <a:gd name="T34" fmla="*/ 2646 w 173"/>
                <a:gd name="T35" fmla="*/ 20 h 367"/>
                <a:gd name="T36" fmla="*/ 2356 w 173"/>
                <a:gd name="T37" fmla="*/ 8 h 367"/>
                <a:gd name="T38" fmla="*/ 2067 w 173"/>
                <a:gd name="T39" fmla="*/ 2 h 367"/>
                <a:gd name="T40" fmla="*/ 1806 w 173"/>
                <a:gd name="T41" fmla="*/ 0 h 367"/>
                <a:gd name="T42" fmla="*/ 1526 w 173"/>
                <a:gd name="T43" fmla="*/ 2 h 367"/>
                <a:gd name="T44" fmla="*/ 1228 w 173"/>
                <a:gd name="T45" fmla="*/ 8 h 367"/>
                <a:gd name="T46" fmla="*/ 956 w 173"/>
                <a:gd name="T47" fmla="*/ 20 h 367"/>
                <a:gd name="T48" fmla="*/ 766 w 173"/>
                <a:gd name="T49" fmla="*/ 35 h 367"/>
                <a:gd name="T50" fmla="*/ 529 w 173"/>
                <a:gd name="T51" fmla="*/ 54 h 367"/>
                <a:gd name="T52" fmla="*/ 354 w 173"/>
                <a:gd name="T53" fmla="*/ 75 h 367"/>
                <a:gd name="T54" fmla="*/ 184 w 173"/>
                <a:gd name="T55" fmla="*/ 98 h 367"/>
                <a:gd name="T56" fmla="*/ 77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77 w 173"/>
                <a:gd name="T65" fmla="*/ 242 h 367"/>
                <a:gd name="T66" fmla="*/ 184 w 173"/>
                <a:gd name="T67" fmla="*/ 267 h 367"/>
                <a:gd name="T68" fmla="*/ 354 w 173"/>
                <a:gd name="T69" fmla="*/ 292 h 367"/>
                <a:gd name="T70" fmla="*/ 529 w 173"/>
                <a:gd name="T71" fmla="*/ 313 h 367"/>
                <a:gd name="T72" fmla="*/ 766 w 173"/>
                <a:gd name="T73" fmla="*/ 332 h 367"/>
                <a:gd name="T74" fmla="*/ 956 w 173"/>
                <a:gd name="T75" fmla="*/ 345 h 367"/>
                <a:gd name="T76" fmla="*/ 1228 w 173"/>
                <a:gd name="T77" fmla="*/ 357 h 367"/>
                <a:gd name="T78" fmla="*/ 1526 w 173"/>
                <a:gd name="T79" fmla="*/ 364 h 367"/>
                <a:gd name="T80" fmla="*/ 1806 w 173"/>
                <a:gd name="T81" fmla="*/ 366 h 367"/>
                <a:gd name="T82" fmla="*/ 1806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7" name="Rectangle 73"/>
            <p:cNvSpPr>
              <a:spLocks noChangeArrowheads="1"/>
            </p:cNvSpPr>
            <p:nvPr/>
          </p:nvSpPr>
          <p:spPr bwMode="auto">
            <a:xfrm>
              <a:off x="2336" y="2884"/>
              <a:ext cx="20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800" b="1">
                  <a:solidFill>
                    <a:srgbClr val="000000"/>
                  </a:solidFill>
                  <a:latin typeface="Arial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800" b="1">
                  <a:solidFill>
                    <a:srgbClr val="000000"/>
                  </a:solidFill>
                  <a:latin typeface="Arial" charset="0"/>
                </a:rPr>
                <a:t>extend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328" name="Rectangle 74"/>
            <p:cNvSpPr>
              <a:spLocks noChangeArrowheads="1"/>
            </p:cNvSpPr>
            <p:nvPr/>
          </p:nvSpPr>
          <p:spPr bwMode="auto">
            <a:xfrm>
              <a:off x="2208" y="2883"/>
              <a:ext cx="8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900" b="1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329" name="Rectangle 75"/>
            <p:cNvSpPr>
              <a:spLocks noChangeArrowheads="1"/>
            </p:cNvSpPr>
            <p:nvPr/>
          </p:nvSpPr>
          <p:spPr bwMode="auto">
            <a:xfrm>
              <a:off x="2559" y="2887"/>
              <a:ext cx="8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900" b="1">
                  <a:solidFill>
                    <a:srgbClr val="000000"/>
                  </a:solidFill>
                  <a:latin typeface="Arial" charset="0"/>
                </a:rPr>
                <a:t>32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330" name="Line 76"/>
            <p:cNvSpPr>
              <a:spLocks noChangeShapeType="1"/>
            </p:cNvSpPr>
            <p:nvPr/>
          </p:nvSpPr>
          <p:spPr bwMode="auto">
            <a:xfrm flipH="1">
              <a:off x="1877" y="235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1" name="Line 77"/>
            <p:cNvSpPr>
              <a:spLocks noChangeShapeType="1"/>
            </p:cNvSpPr>
            <p:nvPr/>
          </p:nvSpPr>
          <p:spPr bwMode="auto">
            <a:xfrm flipH="1">
              <a:off x="1875" y="219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2" name="Line 78"/>
            <p:cNvSpPr>
              <a:spLocks noChangeShapeType="1"/>
            </p:cNvSpPr>
            <p:nvPr/>
          </p:nvSpPr>
          <p:spPr bwMode="auto">
            <a:xfrm flipH="1">
              <a:off x="2565" y="228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3" name="Line 79"/>
            <p:cNvSpPr>
              <a:spLocks noChangeShapeType="1"/>
            </p:cNvSpPr>
            <p:nvPr/>
          </p:nvSpPr>
          <p:spPr bwMode="auto">
            <a:xfrm flipH="1">
              <a:off x="2565" y="248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4" name="Line 80"/>
            <p:cNvSpPr>
              <a:spLocks noChangeShapeType="1"/>
            </p:cNvSpPr>
            <p:nvPr/>
          </p:nvSpPr>
          <p:spPr bwMode="auto">
            <a:xfrm flipH="1">
              <a:off x="2303" y="205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5" name="Rectangle 81"/>
            <p:cNvSpPr>
              <a:spLocks noChangeArrowheads="1"/>
            </p:cNvSpPr>
            <p:nvPr/>
          </p:nvSpPr>
          <p:spPr bwMode="auto">
            <a:xfrm>
              <a:off x="2599" y="1552"/>
              <a:ext cx="25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336" name="Rectangle 82"/>
            <p:cNvSpPr>
              <a:spLocks noChangeArrowheads="1"/>
            </p:cNvSpPr>
            <p:nvPr/>
          </p:nvSpPr>
          <p:spPr bwMode="auto">
            <a:xfrm>
              <a:off x="3689" y="1547"/>
              <a:ext cx="37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alt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337" name="Rectangle 83"/>
            <p:cNvSpPr>
              <a:spLocks noChangeArrowheads="1"/>
            </p:cNvSpPr>
            <p:nvPr/>
          </p:nvSpPr>
          <p:spPr bwMode="auto">
            <a:xfrm>
              <a:off x="4776" y="1541"/>
              <a:ext cx="41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MEM/WB</a:t>
              </a:r>
            </a:p>
          </p:txBody>
        </p:sp>
        <p:sp>
          <p:nvSpPr>
            <p:cNvPr id="53338" name="Rectangle 84"/>
            <p:cNvSpPr>
              <a:spLocks noChangeArrowheads="1"/>
            </p:cNvSpPr>
            <p:nvPr/>
          </p:nvSpPr>
          <p:spPr bwMode="auto">
            <a:xfrm rot="16200000" flipH="1">
              <a:off x="1588" y="2180"/>
              <a:ext cx="41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alt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339" name="Freeform 85"/>
            <p:cNvSpPr>
              <a:spLocks/>
            </p:cNvSpPr>
            <p:nvPr/>
          </p:nvSpPr>
          <p:spPr bwMode="auto">
            <a:xfrm>
              <a:off x="4029" y="249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40" name="Line 86"/>
            <p:cNvSpPr>
              <a:spLocks noChangeShapeType="1"/>
            </p:cNvSpPr>
            <p:nvPr/>
          </p:nvSpPr>
          <p:spPr bwMode="auto">
            <a:xfrm flipH="1">
              <a:off x="3919" y="276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1" name="Freeform 87"/>
            <p:cNvSpPr>
              <a:spLocks/>
            </p:cNvSpPr>
            <p:nvPr/>
          </p:nvSpPr>
          <p:spPr bwMode="auto">
            <a:xfrm>
              <a:off x="4041" y="2507"/>
              <a:ext cx="903" cy="611"/>
            </a:xfrm>
            <a:custGeom>
              <a:avLst/>
              <a:gdLst>
                <a:gd name="T0" fmla="*/ 7 w 1318"/>
                <a:gd name="T1" fmla="*/ 108681 h 410"/>
                <a:gd name="T2" fmla="*/ 0 w 1318"/>
                <a:gd name="T3" fmla="*/ 109074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42" name="Line 88"/>
            <p:cNvSpPr>
              <a:spLocks noChangeShapeType="1"/>
            </p:cNvSpPr>
            <p:nvPr/>
          </p:nvSpPr>
          <p:spPr bwMode="auto">
            <a:xfrm>
              <a:off x="3917" y="331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3" name="Line 89"/>
            <p:cNvSpPr>
              <a:spLocks noChangeShapeType="1"/>
            </p:cNvSpPr>
            <p:nvPr/>
          </p:nvSpPr>
          <p:spPr bwMode="auto">
            <a:xfrm flipH="1">
              <a:off x="3919" y="250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4" name="Line 90"/>
            <p:cNvSpPr>
              <a:spLocks noChangeShapeType="1"/>
            </p:cNvSpPr>
            <p:nvPr/>
          </p:nvSpPr>
          <p:spPr bwMode="auto">
            <a:xfrm flipH="1">
              <a:off x="4791" y="250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5" name="Line 91"/>
            <p:cNvSpPr>
              <a:spLocks noChangeShapeType="1"/>
            </p:cNvSpPr>
            <p:nvPr/>
          </p:nvSpPr>
          <p:spPr bwMode="auto">
            <a:xfrm flipH="1" flipV="1">
              <a:off x="4482" y="224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346" name="Group 183"/>
            <p:cNvGrpSpPr>
              <a:grpSpLocks/>
            </p:cNvGrpSpPr>
            <p:nvPr/>
          </p:nvGrpSpPr>
          <p:grpSpPr bwMode="auto">
            <a:xfrm>
              <a:off x="4176" y="2158"/>
              <a:ext cx="609" cy="899"/>
              <a:chOff x="4176" y="2158"/>
              <a:chExt cx="609" cy="899"/>
            </a:xfrm>
          </p:grpSpPr>
          <p:sp>
            <p:nvSpPr>
              <p:cNvPr id="53428" name="Line 93"/>
              <p:cNvSpPr>
                <a:spLocks noChangeShapeType="1"/>
              </p:cNvSpPr>
              <p:nvPr/>
            </p:nvSpPr>
            <p:spPr bwMode="auto">
              <a:xfrm flipH="1">
                <a:off x="4488" y="286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29" name="Rectangle 94"/>
              <p:cNvSpPr>
                <a:spLocks noChangeArrowheads="1"/>
              </p:cNvSpPr>
              <p:nvPr/>
            </p:nvSpPr>
            <p:spPr bwMode="auto">
              <a:xfrm>
                <a:off x="4313" y="2971"/>
                <a:ext cx="34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900" b="1">
                    <a:solidFill>
                      <a:srgbClr val="EB7500"/>
                    </a:solidFill>
                    <a:latin typeface="Arial" charset="0"/>
                  </a:rPr>
                  <a:t>MemRead</a:t>
                </a:r>
                <a:endParaRPr lang="en-US" altLang="en-US" sz="900">
                  <a:solidFill>
                    <a:srgbClr val="EB7500"/>
                  </a:solidFill>
                  <a:latin typeface="Arial" charset="0"/>
                </a:endParaRPr>
              </a:p>
            </p:txBody>
          </p:sp>
          <p:sp>
            <p:nvSpPr>
              <p:cNvPr id="53430" name="Rectangle 95"/>
              <p:cNvSpPr>
                <a:spLocks noChangeArrowheads="1"/>
              </p:cNvSpPr>
              <p:nvPr/>
            </p:nvSpPr>
            <p:spPr bwMode="auto">
              <a:xfrm>
                <a:off x="4303" y="2158"/>
                <a:ext cx="34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900" b="1">
                    <a:solidFill>
                      <a:srgbClr val="EB7500"/>
                    </a:solidFill>
                    <a:latin typeface="Arial" charset="0"/>
                  </a:rPr>
                  <a:t>MemWrite</a:t>
                </a:r>
                <a:endParaRPr lang="en-US" altLang="en-US" sz="900">
                  <a:solidFill>
                    <a:srgbClr val="EB7500"/>
                  </a:solidFill>
                  <a:latin typeface="Arial" charset="0"/>
                </a:endParaRPr>
              </a:p>
            </p:txBody>
          </p:sp>
          <p:sp>
            <p:nvSpPr>
              <p:cNvPr id="53431" name="Rectangle 96"/>
              <p:cNvSpPr>
                <a:spLocks noChangeArrowheads="1"/>
              </p:cNvSpPr>
              <p:nvPr/>
            </p:nvSpPr>
            <p:spPr bwMode="auto">
              <a:xfrm>
                <a:off x="4176" y="231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endParaRPr lang="he-IL" altLang="en-US"/>
              </a:p>
            </p:txBody>
          </p:sp>
          <p:sp>
            <p:nvSpPr>
              <p:cNvPr id="53432" name="Rectangle 97"/>
              <p:cNvSpPr>
                <a:spLocks noChangeArrowheads="1"/>
              </p:cNvSpPr>
              <p:nvPr/>
            </p:nvSpPr>
            <p:spPr bwMode="auto">
              <a:xfrm>
                <a:off x="4190" y="2476"/>
                <a:ext cx="264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sz="900">
                    <a:solidFill>
                      <a:srgbClr val="000000"/>
                    </a:solidFill>
                    <a:latin typeface="Arial" charset="0"/>
                  </a:rPr>
                  <a:t>Address</a:t>
                </a:r>
                <a:endParaRPr lang="en-US" alt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433" name="Rectangle 98"/>
              <p:cNvSpPr>
                <a:spLocks noChangeArrowheads="1"/>
              </p:cNvSpPr>
              <p:nvPr/>
            </p:nvSpPr>
            <p:spPr bwMode="auto">
              <a:xfrm>
                <a:off x="4192" y="2697"/>
                <a:ext cx="16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sz="900">
                    <a:solidFill>
                      <a:srgbClr val="000000"/>
                    </a:solidFill>
                    <a:latin typeface="Arial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900">
                    <a:solidFill>
                      <a:srgbClr val="000000"/>
                    </a:solidFill>
                    <a:latin typeface="Arial" charset="0"/>
                  </a:rPr>
                  <a:t>Data</a:t>
                </a:r>
                <a:endParaRPr lang="en-US" alt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434" name="Rectangle 99"/>
              <p:cNvSpPr>
                <a:spLocks noChangeArrowheads="1"/>
              </p:cNvSpPr>
              <p:nvPr/>
            </p:nvSpPr>
            <p:spPr bwMode="auto">
              <a:xfrm>
                <a:off x="4593" y="2409"/>
                <a:ext cx="17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en-US" sz="900">
                    <a:solidFill>
                      <a:srgbClr val="000000"/>
                    </a:solidFill>
                    <a:latin typeface="Arial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900">
                    <a:solidFill>
                      <a:srgbClr val="000000"/>
                    </a:solidFill>
                    <a:latin typeface="Arial" charset="0"/>
                  </a:rPr>
                  <a:t>Data</a:t>
                </a:r>
                <a:endParaRPr lang="en-US" alt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435" name="Rectangle 100"/>
              <p:cNvSpPr>
                <a:spLocks noChangeArrowheads="1"/>
              </p:cNvSpPr>
              <p:nvPr/>
            </p:nvSpPr>
            <p:spPr bwMode="auto">
              <a:xfrm>
                <a:off x="4398" y="2628"/>
                <a:ext cx="367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en-US" sz="1200" b="1">
                    <a:solidFill>
                      <a:srgbClr val="000000"/>
                    </a:solidFill>
                    <a:latin typeface="Arial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en-US" sz="1200" b="1">
                    <a:solidFill>
                      <a:srgbClr val="000000"/>
                    </a:solidFill>
                    <a:latin typeface="Arial" charset="0"/>
                  </a:rPr>
                  <a:t>Memory</a:t>
                </a:r>
                <a:endParaRPr lang="en-US" alt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53347" name="Freeform 101"/>
            <p:cNvSpPr>
              <a:spLocks/>
            </p:cNvSpPr>
            <p:nvPr/>
          </p:nvSpPr>
          <p:spPr bwMode="auto">
            <a:xfrm>
              <a:off x="3995" y="2012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48" name="Freeform 102"/>
            <p:cNvSpPr>
              <a:spLocks/>
            </p:cNvSpPr>
            <p:nvPr/>
          </p:nvSpPr>
          <p:spPr bwMode="auto">
            <a:xfrm>
              <a:off x="3926" y="216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49" name="Freeform 103"/>
            <p:cNvSpPr>
              <a:spLocks/>
            </p:cNvSpPr>
            <p:nvPr/>
          </p:nvSpPr>
          <p:spPr bwMode="auto">
            <a:xfrm>
              <a:off x="4066" y="206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0" name="Rectangle 104"/>
            <p:cNvSpPr>
              <a:spLocks noChangeArrowheads="1"/>
            </p:cNvSpPr>
            <p:nvPr/>
          </p:nvSpPr>
          <p:spPr bwMode="auto">
            <a:xfrm>
              <a:off x="3974" y="1932"/>
              <a:ext cx="2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900" b="1">
                  <a:solidFill>
                    <a:srgbClr val="EB7500"/>
                  </a:solidFill>
                  <a:latin typeface="Arial" charset="0"/>
                </a:rPr>
                <a:t>Branch</a:t>
              </a:r>
              <a:endParaRPr lang="en-US" alt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53351" name="Rectangle 105"/>
            <p:cNvSpPr>
              <a:spLocks noChangeArrowheads="1"/>
            </p:cNvSpPr>
            <p:nvPr/>
          </p:nvSpPr>
          <p:spPr bwMode="auto">
            <a:xfrm>
              <a:off x="4296" y="1342"/>
              <a:ext cx="21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900" b="1">
                  <a:solidFill>
                    <a:srgbClr val="EB7500"/>
                  </a:solidFill>
                  <a:latin typeface="Arial" charset="0"/>
                </a:rPr>
                <a:t>PCSrc</a:t>
              </a:r>
            </a:p>
          </p:txBody>
        </p:sp>
        <p:sp>
          <p:nvSpPr>
            <p:cNvPr id="53352" name="Line 106"/>
            <p:cNvSpPr>
              <a:spLocks noChangeShapeType="1"/>
            </p:cNvSpPr>
            <p:nvPr/>
          </p:nvSpPr>
          <p:spPr bwMode="auto">
            <a:xfrm>
              <a:off x="1783" y="356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3" name="Line 107"/>
            <p:cNvSpPr>
              <a:spLocks noChangeShapeType="1"/>
            </p:cNvSpPr>
            <p:nvPr/>
          </p:nvSpPr>
          <p:spPr bwMode="auto">
            <a:xfrm flipV="1">
              <a:off x="1785" y="251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4" name="Line 108"/>
            <p:cNvSpPr>
              <a:spLocks noChangeShapeType="1"/>
            </p:cNvSpPr>
            <p:nvPr/>
          </p:nvSpPr>
          <p:spPr bwMode="auto">
            <a:xfrm>
              <a:off x="1781" y="250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5" name="Line 109"/>
            <p:cNvSpPr>
              <a:spLocks noChangeShapeType="1"/>
            </p:cNvSpPr>
            <p:nvPr/>
          </p:nvSpPr>
          <p:spPr bwMode="auto">
            <a:xfrm>
              <a:off x="1965" y="265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6" name="Line 110"/>
            <p:cNvSpPr>
              <a:spLocks noChangeShapeType="1"/>
            </p:cNvSpPr>
            <p:nvPr/>
          </p:nvSpPr>
          <p:spPr bwMode="auto">
            <a:xfrm flipV="1">
              <a:off x="1968" y="265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7" name="Line 111"/>
            <p:cNvSpPr>
              <a:spLocks noChangeShapeType="1"/>
            </p:cNvSpPr>
            <p:nvPr/>
          </p:nvSpPr>
          <p:spPr bwMode="auto">
            <a:xfrm>
              <a:off x="1968" y="364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8" name="Line 112"/>
            <p:cNvSpPr>
              <a:spLocks noChangeShapeType="1"/>
            </p:cNvSpPr>
            <p:nvPr/>
          </p:nvSpPr>
          <p:spPr bwMode="auto">
            <a:xfrm flipV="1">
              <a:off x="5203" y="241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59" name="Line 113"/>
            <p:cNvSpPr>
              <a:spLocks noChangeShapeType="1"/>
            </p:cNvSpPr>
            <p:nvPr/>
          </p:nvSpPr>
          <p:spPr bwMode="auto">
            <a:xfrm flipH="1">
              <a:off x="5040" y="250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0" name="Freeform 114"/>
            <p:cNvSpPr>
              <a:spLocks/>
            </p:cNvSpPr>
            <p:nvPr/>
          </p:nvSpPr>
          <p:spPr bwMode="auto">
            <a:xfrm>
              <a:off x="5040" y="2713"/>
              <a:ext cx="119" cy="405"/>
            </a:xfrm>
            <a:custGeom>
              <a:avLst/>
              <a:gdLst>
                <a:gd name="T0" fmla="*/ 675 w 104"/>
                <a:gd name="T1" fmla="*/ 0 h 204"/>
                <a:gd name="T2" fmla="*/ 344 w 104"/>
                <a:gd name="T3" fmla="*/ 0 h 204"/>
                <a:gd name="T4" fmla="*/ 344 w 104"/>
                <a:gd name="T5" fmla="*/ 2999136 h 204"/>
                <a:gd name="T6" fmla="*/ 0 w 104"/>
                <a:gd name="T7" fmla="*/ 2999136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61" name="Rectangle 115"/>
            <p:cNvSpPr>
              <a:spLocks noChangeArrowheads="1"/>
            </p:cNvSpPr>
            <p:nvPr/>
          </p:nvSpPr>
          <p:spPr bwMode="auto">
            <a:xfrm>
              <a:off x="5073" y="2321"/>
              <a:ext cx="36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900" b="1">
                  <a:solidFill>
                    <a:srgbClr val="EB7500"/>
                  </a:solidFill>
                  <a:latin typeface="Arial" charset="0"/>
                </a:rPr>
                <a:t>MemtoReg</a:t>
              </a:r>
              <a:endParaRPr lang="en-US" alt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53362" name="Line 116"/>
            <p:cNvSpPr>
              <a:spLocks noChangeShapeType="1"/>
            </p:cNvSpPr>
            <p:nvPr/>
          </p:nvSpPr>
          <p:spPr bwMode="auto">
            <a:xfrm>
              <a:off x="5043" y="331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3" name="Line 117"/>
            <p:cNvSpPr>
              <a:spLocks noChangeShapeType="1"/>
            </p:cNvSpPr>
            <p:nvPr/>
          </p:nvSpPr>
          <p:spPr bwMode="auto">
            <a:xfrm rot="5400000">
              <a:off x="5010" y="344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4" name="Line 118"/>
            <p:cNvSpPr>
              <a:spLocks noChangeShapeType="1"/>
            </p:cNvSpPr>
            <p:nvPr/>
          </p:nvSpPr>
          <p:spPr bwMode="auto">
            <a:xfrm flipV="1">
              <a:off x="5307" y="260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5" name="Line 119"/>
            <p:cNvSpPr>
              <a:spLocks noChangeShapeType="1"/>
            </p:cNvSpPr>
            <p:nvPr/>
          </p:nvSpPr>
          <p:spPr bwMode="auto">
            <a:xfrm flipV="1">
              <a:off x="5265" y="260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66" name="Freeform 120"/>
            <p:cNvSpPr>
              <a:spLocks/>
            </p:cNvSpPr>
            <p:nvPr/>
          </p:nvSpPr>
          <p:spPr bwMode="auto">
            <a:xfrm>
              <a:off x="876" y="1645"/>
              <a:ext cx="276" cy="631"/>
            </a:xfrm>
            <a:custGeom>
              <a:avLst/>
              <a:gdLst>
                <a:gd name="T0" fmla="*/ 26874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67" name="Freeform 121"/>
            <p:cNvSpPr>
              <a:spLocks/>
            </p:cNvSpPr>
            <p:nvPr/>
          </p:nvSpPr>
          <p:spPr bwMode="auto">
            <a:xfrm>
              <a:off x="864" y="226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68" name="Rectangle 122"/>
            <p:cNvSpPr>
              <a:spLocks noChangeArrowheads="1"/>
            </p:cNvSpPr>
            <p:nvPr/>
          </p:nvSpPr>
          <p:spPr bwMode="auto">
            <a:xfrm>
              <a:off x="935" y="1841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alt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369" name="Freeform 123"/>
            <p:cNvSpPr>
              <a:spLocks/>
            </p:cNvSpPr>
            <p:nvPr/>
          </p:nvSpPr>
          <p:spPr bwMode="auto">
            <a:xfrm>
              <a:off x="1599" y="167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70" name="Line 124"/>
            <p:cNvSpPr>
              <a:spLocks noChangeShapeType="1"/>
            </p:cNvSpPr>
            <p:nvPr/>
          </p:nvSpPr>
          <p:spPr bwMode="auto">
            <a:xfrm flipH="1" flipV="1">
              <a:off x="1442" y="178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71" name="Freeform 125"/>
            <p:cNvSpPr>
              <a:spLocks/>
            </p:cNvSpPr>
            <p:nvPr/>
          </p:nvSpPr>
          <p:spPr bwMode="auto">
            <a:xfrm>
              <a:off x="1476" y="177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72" name="Freeform 126"/>
            <p:cNvSpPr>
              <a:spLocks/>
            </p:cNvSpPr>
            <p:nvPr/>
          </p:nvSpPr>
          <p:spPr bwMode="auto">
            <a:xfrm>
              <a:off x="1155" y="158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4823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15053 w 210"/>
                <a:gd name="T11" fmla="*/ 286 h 413"/>
                <a:gd name="T12" fmla="*/ 15053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73" name="Line 127"/>
            <p:cNvSpPr>
              <a:spLocks noChangeShapeType="1"/>
            </p:cNvSpPr>
            <p:nvPr/>
          </p:nvSpPr>
          <p:spPr bwMode="auto">
            <a:xfrm flipH="1">
              <a:off x="1051" y="192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74" name="Rectangle 128"/>
            <p:cNvSpPr>
              <a:spLocks noChangeArrowheads="1"/>
            </p:cNvSpPr>
            <p:nvPr/>
          </p:nvSpPr>
          <p:spPr bwMode="auto">
            <a:xfrm>
              <a:off x="991" y="2534"/>
              <a:ext cx="49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Instruction</a:t>
              </a:r>
            </a:p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375" name="Rectangle 130"/>
            <p:cNvSpPr>
              <a:spLocks noChangeArrowheads="1"/>
            </p:cNvSpPr>
            <p:nvPr/>
          </p:nvSpPr>
          <p:spPr bwMode="auto">
            <a:xfrm>
              <a:off x="987" y="2241"/>
              <a:ext cx="28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900" b="1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376" name="Rectangle 131"/>
            <p:cNvSpPr>
              <a:spLocks noChangeArrowheads="1"/>
            </p:cNvSpPr>
            <p:nvPr/>
          </p:nvSpPr>
          <p:spPr bwMode="auto">
            <a:xfrm>
              <a:off x="1245" y="1728"/>
              <a:ext cx="18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377" name="Rectangle 132"/>
            <p:cNvSpPr>
              <a:spLocks noChangeArrowheads="1"/>
            </p:cNvSpPr>
            <p:nvPr/>
          </p:nvSpPr>
          <p:spPr bwMode="auto">
            <a:xfrm>
              <a:off x="1560" y="1550"/>
              <a:ext cx="20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grpSp>
          <p:nvGrpSpPr>
            <p:cNvPr id="53378" name="Group 133"/>
            <p:cNvGrpSpPr>
              <a:grpSpLocks/>
            </p:cNvGrpSpPr>
            <p:nvPr/>
          </p:nvGrpSpPr>
          <p:grpSpPr bwMode="auto">
            <a:xfrm>
              <a:off x="672" y="2153"/>
              <a:ext cx="162" cy="450"/>
              <a:chOff x="672" y="2153"/>
              <a:chExt cx="162" cy="450"/>
            </a:xfrm>
          </p:grpSpPr>
          <p:sp>
            <p:nvSpPr>
              <p:cNvPr id="53426" name="Freeform 134"/>
              <p:cNvSpPr>
                <a:spLocks/>
              </p:cNvSpPr>
              <p:nvPr/>
            </p:nvSpPr>
            <p:spPr bwMode="auto">
              <a:xfrm>
                <a:off x="672" y="2153"/>
                <a:ext cx="162" cy="450"/>
              </a:xfrm>
              <a:custGeom>
                <a:avLst/>
                <a:gdLst>
                  <a:gd name="T0" fmla="*/ 50829 w 104"/>
                  <a:gd name="T1" fmla="*/ 1203111 h 245"/>
                  <a:gd name="T2" fmla="*/ 50829 w 104"/>
                  <a:gd name="T3" fmla="*/ 0 h 245"/>
                  <a:gd name="T4" fmla="*/ 0 w 104"/>
                  <a:gd name="T5" fmla="*/ 0 h 245"/>
                  <a:gd name="T6" fmla="*/ 0 w 104"/>
                  <a:gd name="T7" fmla="*/ 1213569 h 245"/>
                  <a:gd name="T8" fmla="*/ 50829 w 104"/>
                  <a:gd name="T9" fmla="*/ 1213569 h 245"/>
                  <a:gd name="T10" fmla="*/ 50829 w 104"/>
                  <a:gd name="T11" fmla="*/ 1213569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27" name="Rectangle 135"/>
              <p:cNvSpPr>
                <a:spLocks noChangeArrowheads="1"/>
              </p:cNvSpPr>
              <p:nvPr/>
            </p:nvSpPr>
            <p:spPr bwMode="auto">
              <a:xfrm>
                <a:off x="683" y="2272"/>
                <a:ext cx="133" cy="114"/>
              </a:xfrm>
              <a:prstGeom prst="rect">
                <a:avLst/>
              </a:prstGeom>
              <a:solidFill>
                <a:srgbClr val="FFE6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1200" b="1">
                    <a:solidFill>
                      <a:srgbClr val="000000"/>
                    </a:solidFill>
                    <a:latin typeface="Arial" charset="0"/>
                  </a:rPr>
                  <a:t>PC</a:t>
                </a:r>
                <a:endParaRPr lang="en-US" alt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53379" name="Line 136"/>
            <p:cNvSpPr>
              <a:spLocks noChangeShapeType="1"/>
            </p:cNvSpPr>
            <p:nvPr/>
          </p:nvSpPr>
          <p:spPr bwMode="auto">
            <a:xfrm flipH="1">
              <a:off x="1530" y="244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80" name="Line 137"/>
            <p:cNvSpPr>
              <a:spLocks noChangeShapeType="1"/>
            </p:cNvSpPr>
            <p:nvPr/>
          </p:nvSpPr>
          <p:spPr bwMode="auto">
            <a:xfrm flipV="1">
              <a:off x="1488" y="154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81" name="Line 138"/>
            <p:cNvSpPr>
              <a:spLocks noChangeShapeType="1"/>
            </p:cNvSpPr>
            <p:nvPr/>
          </p:nvSpPr>
          <p:spPr bwMode="auto">
            <a:xfrm flipH="1" flipV="1">
              <a:off x="4083" y="135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82" name="Line 139"/>
            <p:cNvSpPr>
              <a:spLocks noChangeShapeType="1"/>
            </p:cNvSpPr>
            <p:nvPr/>
          </p:nvSpPr>
          <p:spPr bwMode="auto">
            <a:xfrm rot="5400000" flipH="1" flipV="1">
              <a:off x="1251" y="130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83" name="Line 140"/>
            <p:cNvSpPr>
              <a:spLocks noChangeShapeType="1"/>
            </p:cNvSpPr>
            <p:nvPr/>
          </p:nvSpPr>
          <p:spPr bwMode="auto">
            <a:xfrm rot="16200000" flipV="1">
              <a:off x="3996" y="183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84" name="Line 141"/>
            <p:cNvSpPr>
              <a:spLocks noChangeShapeType="1"/>
            </p:cNvSpPr>
            <p:nvPr/>
          </p:nvSpPr>
          <p:spPr bwMode="auto">
            <a:xfrm rot="16200000" flipV="1">
              <a:off x="761" y="128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85" name="Line 142"/>
            <p:cNvSpPr>
              <a:spLocks noChangeShapeType="1"/>
            </p:cNvSpPr>
            <p:nvPr/>
          </p:nvSpPr>
          <p:spPr bwMode="auto">
            <a:xfrm flipV="1">
              <a:off x="600" y="144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86" name="Line 143"/>
            <p:cNvSpPr>
              <a:spLocks noChangeShapeType="1"/>
            </p:cNvSpPr>
            <p:nvPr/>
          </p:nvSpPr>
          <p:spPr bwMode="auto">
            <a:xfrm rot="16200000" flipV="1">
              <a:off x="633" y="224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387" name="Group 144"/>
            <p:cNvGrpSpPr>
              <a:grpSpLocks/>
            </p:cNvGrpSpPr>
            <p:nvPr/>
          </p:nvGrpSpPr>
          <p:grpSpPr bwMode="auto">
            <a:xfrm>
              <a:off x="2976" y="3151"/>
              <a:ext cx="146" cy="317"/>
              <a:chOff x="2976" y="3151"/>
              <a:chExt cx="146" cy="317"/>
            </a:xfrm>
          </p:grpSpPr>
          <p:sp>
            <p:nvSpPr>
              <p:cNvPr id="53422" name="Rectangle 145"/>
              <p:cNvSpPr>
                <a:spLocks noChangeArrowheads="1"/>
              </p:cNvSpPr>
              <p:nvPr/>
            </p:nvSpPr>
            <p:spPr bwMode="auto">
              <a:xfrm>
                <a:off x="2979" y="3151"/>
                <a:ext cx="14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423" name="Rectangle 146"/>
              <p:cNvSpPr>
                <a:spLocks noChangeArrowheads="1"/>
              </p:cNvSpPr>
              <p:nvPr/>
            </p:nvSpPr>
            <p:spPr bwMode="auto">
              <a:xfrm>
                <a:off x="2976" y="3352"/>
                <a:ext cx="14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424" name="Rectangle 147"/>
              <p:cNvSpPr>
                <a:spLocks noChangeArrowheads="1"/>
              </p:cNvSpPr>
              <p:nvPr/>
            </p:nvSpPr>
            <p:spPr bwMode="auto">
              <a:xfrm>
                <a:off x="3039" y="3228"/>
                <a:ext cx="57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algn="ctr">
                  <a:lnSpc>
                    <a:spcPct val="70000"/>
                  </a:lnSpc>
                </a:pPr>
                <a:r>
                  <a:rPr lang="en-US" alt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alt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alt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alt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425" name="AutoShape 148"/>
              <p:cNvSpPr>
                <a:spLocks noChangeArrowheads="1"/>
              </p:cNvSpPr>
              <p:nvPr/>
            </p:nvSpPr>
            <p:spPr bwMode="auto">
              <a:xfrm rot="5400000">
                <a:off x="2917" y="3261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endParaRPr lang="he-IL" altLang="en-US"/>
              </a:p>
            </p:txBody>
          </p:sp>
        </p:grpSp>
        <p:grpSp>
          <p:nvGrpSpPr>
            <p:cNvPr id="53388" name="Group 149"/>
            <p:cNvGrpSpPr>
              <a:grpSpLocks/>
            </p:cNvGrpSpPr>
            <p:nvPr/>
          </p:nvGrpSpPr>
          <p:grpSpPr bwMode="auto">
            <a:xfrm>
              <a:off x="3012" y="2425"/>
              <a:ext cx="146" cy="317"/>
              <a:chOff x="3012" y="2425"/>
              <a:chExt cx="146" cy="317"/>
            </a:xfrm>
          </p:grpSpPr>
          <p:sp>
            <p:nvSpPr>
              <p:cNvPr id="53418" name="Rectangle 150"/>
              <p:cNvSpPr>
                <a:spLocks noChangeArrowheads="1"/>
              </p:cNvSpPr>
              <p:nvPr/>
            </p:nvSpPr>
            <p:spPr bwMode="auto">
              <a:xfrm>
                <a:off x="3015" y="2425"/>
                <a:ext cx="14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419" name="Rectangle 151"/>
              <p:cNvSpPr>
                <a:spLocks noChangeArrowheads="1"/>
              </p:cNvSpPr>
              <p:nvPr/>
            </p:nvSpPr>
            <p:spPr bwMode="auto">
              <a:xfrm>
                <a:off x="3012" y="2626"/>
                <a:ext cx="14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420" name="Rectangle 152"/>
              <p:cNvSpPr>
                <a:spLocks noChangeArrowheads="1"/>
              </p:cNvSpPr>
              <p:nvPr/>
            </p:nvSpPr>
            <p:spPr bwMode="auto">
              <a:xfrm>
                <a:off x="3075" y="2502"/>
                <a:ext cx="57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algn="ctr">
                  <a:lnSpc>
                    <a:spcPct val="70000"/>
                  </a:lnSpc>
                </a:pPr>
                <a:r>
                  <a:rPr lang="en-US" alt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alt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alt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alt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421" name="AutoShape 153"/>
              <p:cNvSpPr>
                <a:spLocks noChangeArrowheads="1"/>
              </p:cNvSpPr>
              <p:nvPr/>
            </p:nvSpPr>
            <p:spPr bwMode="auto">
              <a:xfrm rot="5400000">
                <a:off x="2953" y="2535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endParaRPr lang="he-IL" altLang="en-US"/>
              </a:p>
            </p:txBody>
          </p:sp>
        </p:grpSp>
        <p:sp>
          <p:nvSpPr>
            <p:cNvPr id="53389" name="Line 154"/>
            <p:cNvSpPr>
              <a:spLocks noChangeShapeType="1"/>
            </p:cNvSpPr>
            <p:nvPr/>
          </p:nvSpPr>
          <p:spPr bwMode="auto">
            <a:xfrm flipV="1">
              <a:off x="3408" y="260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90" name="Line 155"/>
            <p:cNvSpPr>
              <a:spLocks noChangeShapeType="1"/>
            </p:cNvSpPr>
            <p:nvPr/>
          </p:nvSpPr>
          <p:spPr bwMode="auto">
            <a:xfrm rot="5400000" flipV="1">
              <a:off x="3382" y="296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391" name="Group 156"/>
            <p:cNvGrpSpPr>
              <a:grpSpLocks/>
            </p:cNvGrpSpPr>
            <p:nvPr/>
          </p:nvGrpSpPr>
          <p:grpSpPr bwMode="auto">
            <a:xfrm>
              <a:off x="912" y="1294"/>
              <a:ext cx="146" cy="317"/>
              <a:chOff x="912" y="1294"/>
              <a:chExt cx="146" cy="317"/>
            </a:xfrm>
          </p:grpSpPr>
          <p:sp>
            <p:nvSpPr>
              <p:cNvPr id="53414" name="Rectangle 157"/>
              <p:cNvSpPr>
                <a:spLocks noChangeArrowheads="1"/>
              </p:cNvSpPr>
              <p:nvPr/>
            </p:nvSpPr>
            <p:spPr bwMode="auto">
              <a:xfrm flipH="1">
                <a:off x="912" y="1294"/>
                <a:ext cx="14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415" name="Rectangle 158"/>
              <p:cNvSpPr>
                <a:spLocks noChangeArrowheads="1"/>
              </p:cNvSpPr>
              <p:nvPr/>
            </p:nvSpPr>
            <p:spPr bwMode="auto">
              <a:xfrm flipH="1">
                <a:off x="915" y="1495"/>
                <a:ext cx="14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416" name="Rectangle 159"/>
              <p:cNvSpPr>
                <a:spLocks noChangeArrowheads="1"/>
              </p:cNvSpPr>
              <p:nvPr/>
            </p:nvSpPr>
            <p:spPr bwMode="auto">
              <a:xfrm flipH="1">
                <a:off x="938" y="1371"/>
                <a:ext cx="57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algn="ctr">
                  <a:lnSpc>
                    <a:spcPct val="70000"/>
                  </a:lnSpc>
                </a:pPr>
                <a:r>
                  <a:rPr lang="en-US" alt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alt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alt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alt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417" name="AutoShape 160"/>
              <p:cNvSpPr>
                <a:spLocks noChangeArrowheads="1"/>
              </p:cNvSpPr>
              <p:nvPr/>
            </p:nvSpPr>
            <p:spPr bwMode="auto">
              <a:xfrm rot="16200000" flipH="1">
                <a:off x="819" y="1404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endParaRPr lang="he-IL" altLang="en-US"/>
              </a:p>
            </p:txBody>
          </p:sp>
        </p:grpSp>
        <p:grpSp>
          <p:nvGrpSpPr>
            <p:cNvPr id="53392" name="Group 161"/>
            <p:cNvGrpSpPr>
              <a:grpSpLocks/>
            </p:cNvGrpSpPr>
            <p:nvPr/>
          </p:nvGrpSpPr>
          <p:grpSpPr bwMode="auto">
            <a:xfrm>
              <a:off x="5121" y="2446"/>
              <a:ext cx="146" cy="317"/>
              <a:chOff x="5121" y="2446"/>
              <a:chExt cx="146" cy="317"/>
            </a:xfrm>
          </p:grpSpPr>
          <p:sp>
            <p:nvSpPr>
              <p:cNvPr id="53410" name="Rectangle 162"/>
              <p:cNvSpPr>
                <a:spLocks noChangeArrowheads="1"/>
              </p:cNvSpPr>
              <p:nvPr/>
            </p:nvSpPr>
            <p:spPr bwMode="auto">
              <a:xfrm>
                <a:off x="5124" y="2446"/>
                <a:ext cx="14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411" name="Rectangle 163"/>
              <p:cNvSpPr>
                <a:spLocks noChangeArrowheads="1"/>
              </p:cNvSpPr>
              <p:nvPr/>
            </p:nvSpPr>
            <p:spPr bwMode="auto">
              <a:xfrm>
                <a:off x="5121" y="2647"/>
                <a:ext cx="14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412" name="Rectangle 164"/>
              <p:cNvSpPr>
                <a:spLocks noChangeArrowheads="1"/>
              </p:cNvSpPr>
              <p:nvPr/>
            </p:nvSpPr>
            <p:spPr bwMode="auto">
              <a:xfrm>
                <a:off x="5184" y="2523"/>
                <a:ext cx="57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algn="ctr">
                  <a:lnSpc>
                    <a:spcPct val="70000"/>
                  </a:lnSpc>
                </a:pPr>
                <a:r>
                  <a:rPr lang="en-US" alt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alt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alt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alt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413" name="AutoShape 165"/>
              <p:cNvSpPr>
                <a:spLocks noChangeArrowheads="1"/>
              </p:cNvSpPr>
              <p:nvPr/>
            </p:nvSpPr>
            <p:spPr bwMode="auto">
              <a:xfrm rot="5400000">
                <a:off x="5062" y="2556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endParaRPr lang="he-IL" altLang="en-US"/>
              </a:p>
            </p:txBody>
          </p:sp>
        </p:grpSp>
        <p:sp>
          <p:nvSpPr>
            <p:cNvPr id="53393" name="Rectangle 166"/>
            <p:cNvSpPr>
              <a:spLocks noChangeArrowheads="1"/>
            </p:cNvSpPr>
            <p:nvPr/>
          </p:nvSpPr>
          <p:spPr bwMode="auto">
            <a:xfrm>
              <a:off x="1122" y="2408"/>
              <a:ext cx="37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9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alt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394" name="Line 167"/>
            <p:cNvSpPr>
              <a:spLocks noChangeShapeType="1"/>
            </p:cNvSpPr>
            <p:nvPr/>
          </p:nvSpPr>
          <p:spPr bwMode="auto">
            <a:xfrm flipV="1">
              <a:off x="1878" y="219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95" name="Line 168"/>
            <p:cNvSpPr>
              <a:spLocks noChangeShapeType="1"/>
            </p:cNvSpPr>
            <p:nvPr/>
          </p:nvSpPr>
          <p:spPr bwMode="auto">
            <a:xfrm flipV="1">
              <a:off x="1879" y="340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96" name="Line 169"/>
            <p:cNvSpPr>
              <a:spLocks noChangeShapeType="1"/>
            </p:cNvSpPr>
            <p:nvPr/>
          </p:nvSpPr>
          <p:spPr bwMode="auto">
            <a:xfrm flipH="1">
              <a:off x="1017" y="135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97" name="Line 170"/>
            <p:cNvSpPr>
              <a:spLocks noChangeShapeType="1"/>
            </p:cNvSpPr>
            <p:nvPr/>
          </p:nvSpPr>
          <p:spPr bwMode="auto">
            <a:xfrm flipV="1">
              <a:off x="4209" y="211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98" name="Line 171"/>
            <p:cNvSpPr>
              <a:spLocks noChangeShapeType="1"/>
            </p:cNvSpPr>
            <p:nvPr/>
          </p:nvSpPr>
          <p:spPr bwMode="auto">
            <a:xfrm rot="-5400000" flipH="1" flipV="1">
              <a:off x="3806" y="166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99" name="Line 172"/>
            <p:cNvSpPr>
              <a:spLocks noChangeShapeType="1"/>
            </p:cNvSpPr>
            <p:nvPr/>
          </p:nvSpPr>
          <p:spPr bwMode="auto">
            <a:xfrm>
              <a:off x="960" y="119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00" name="Line 173"/>
            <p:cNvSpPr>
              <a:spLocks noChangeShapeType="1"/>
            </p:cNvSpPr>
            <p:nvPr/>
          </p:nvSpPr>
          <p:spPr bwMode="auto">
            <a:xfrm rot="-5400000" flipH="1" flipV="1">
              <a:off x="910" y="125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01" name="Rectangle 174"/>
            <p:cNvSpPr>
              <a:spLocks noChangeArrowheads="1"/>
            </p:cNvSpPr>
            <p:nvPr/>
          </p:nvSpPr>
          <p:spPr bwMode="auto">
            <a:xfrm>
              <a:off x="3647" y="2296"/>
              <a:ext cx="515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600" b="1">
                  <a:solidFill>
                    <a:srgbClr val="0000FF"/>
                  </a:solidFill>
                  <a:latin typeface="Arial" charset="0"/>
                </a:rPr>
                <a:t>R4-R5=0</a:t>
              </a:r>
              <a:endParaRPr lang="en-US" altLang="en-US" sz="10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402" name="Rectangle 175"/>
            <p:cNvSpPr>
              <a:spLocks noChangeArrowheads="1"/>
            </p:cNvSpPr>
            <p:nvPr/>
          </p:nvSpPr>
          <p:spPr bwMode="auto">
            <a:xfrm>
              <a:off x="3301" y="2208"/>
              <a:ext cx="10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4000" b="1">
                  <a:solidFill>
                    <a:srgbClr val="0000FF"/>
                  </a:solidFill>
                  <a:latin typeface="Arial" charset="0"/>
                </a:rPr>
                <a:t>-</a:t>
              </a:r>
              <a:endParaRPr lang="en-US" altLang="en-US" sz="10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403" name="Rectangle 176"/>
            <p:cNvSpPr>
              <a:spLocks noChangeArrowheads="1"/>
            </p:cNvSpPr>
            <p:nvPr/>
          </p:nvSpPr>
          <p:spPr bwMode="auto">
            <a:xfrm>
              <a:off x="2688" y="1296"/>
              <a:ext cx="9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600" b="1">
                  <a:solidFill>
                    <a:srgbClr val="0000FF"/>
                  </a:solidFill>
                  <a:latin typeface="Arial" charset="0"/>
                </a:rPr>
                <a:t>8+SignExt(27)*4</a:t>
              </a:r>
              <a:endParaRPr lang="en-US" altLang="en-US" sz="2000" b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53404" name="Rectangle 177"/>
            <p:cNvSpPr>
              <a:spLocks noChangeArrowheads="1"/>
            </p:cNvSpPr>
            <p:nvPr/>
          </p:nvSpPr>
          <p:spPr bwMode="auto">
            <a:xfrm>
              <a:off x="2656" y="1718"/>
              <a:ext cx="142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600" b="1">
                  <a:solidFill>
                    <a:srgbClr val="0000FF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53405" name="Rectangle 178"/>
            <p:cNvSpPr>
              <a:spLocks noChangeArrowheads="1"/>
            </p:cNvSpPr>
            <p:nvPr/>
          </p:nvSpPr>
          <p:spPr bwMode="auto">
            <a:xfrm>
              <a:off x="1576" y="1712"/>
              <a:ext cx="142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600" b="1">
                  <a:solidFill>
                    <a:srgbClr val="0000FF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53406" name="Rectangle 179"/>
            <p:cNvSpPr>
              <a:spLocks noChangeArrowheads="1"/>
            </p:cNvSpPr>
            <p:nvPr/>
          </p:nvSpPr>
          <p:spPr bwMode="auto">
            <a:xfrm>
              <a:off x="680" y="2400"/>
              <a:ext cx="142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600" b="1">
                  <a:solidFill>
                    <a:srgbClr val="0000FF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53407" name="Rectangle 180"/>
            <p:cNvSpPr>
              <a:spLocks noChangeArrowheads="1"/>
            </p:cNvSpPr>
            <p:nvPr/>
          </p:nvSpPr>
          <p:spPr bwMode="auto">
            <a:xfrm>
              <a:off x="3744" y="2006"/>
              <a:ext cx="227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600" b="1">
                  <a:solidFill>
                    <a:srgbClr val="0000FF"/>
                  </a:solidFill>
                  <a:latin typeface="Arial" charset="0"/>
                </a:rPr>
                <a:t>beq</a:t>
              </a:r>
              <a:endParaRPr lang="en-US" altLang="en-US" sz="1600" b="1">
                <a:latin typeface="Courier New" pitchFamily="49" charset="0"/>
              </a:endParaRPr>
            </a:p>
          </p:txBody>
        </p:sp>
        <p:sp>
          <p:nvSpPr>
            <p:cNvPr id="53408" name="Rectangle 181"/>
            <p:cNvSpPr>
              <a:spLocks noChangeArrowheads="1"/>
            </p:cNvSpPr>
            <p:nvPr/>
          </p:nvSpPr>
          <p:spPr bwMode="auto">
            <a:xfrm>
              <a:off x="2592" y="2016"/>
              <a:ext cx="227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600" b="1">
                  <a:solidFill>
                    <a:srgbClr val="0000FF"/>
                  </a:solidFill>
                  <a:latin typeface="Arial" charset="0"/>
                </a:rPr>
                <a:t>and</a:t>
              </a:r>
              <a:endParaRPr lang="en-US" altLang="en-US" sz="1600" b="1">
                <a:latin typeface="Courier New" pitchFamily="49" charset="0"/>
              </a:endParaRPr>
            </a:p>
          </p:txBody>
        </p:sp>
        <p:sp>
          <p:nvSpPr>
            <p:cNvPr id="53409" name="Rectangle 182"/>
            <p:cNvSpPr>
              <a:spLocks noChangeArrowheads="1"/>
            </p:cNvSpPr>
            <p:nvPr/>
          </p:nvSpPr>
          <p:spPr bwMode="auto">
            <a:xfrm>
              <a:off x="1552" y="2016"/>
              <a:ext cx="171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altLang="en-US" sz="1600" b="1">
                  <a:solidFill>
                    <a:srgbClr val="0000FF"/>
                  </a:solidFill>
                  <a:latin typeface="Arial" charset="0"/>
                </a:rPr>
                <a:t>sw</a:t>
              </a:r>
              <a:endParaRPr lang="en-US" altLang="en-US" sz="1600" b="1">
                <a:latin typeface="Courier New" pitchFamily="49" charset="0"/>
              </a:endParaRPr>
            </a:p>
          </p:txBody>
        </p:sp>
      </p:grpSp>
      <p:sp>
        <p:nvSpPr>
          <p:cNvPr id="366" name="TextBox 365"/>
          <p:cNvSpPr txBox="1"/>
          <p:nvPr/>
        </p:nvSpPr>
        <p:spPr>
          <a:xfrm>
            <a:off x="6505575" y="1419225"/>
            <a:ext cx="2563813" cy="1014413"/>
          </a:xfrm>
          <a:prstGeom prst="rect">
            <a:avLst/>
          </a:prstGeom>
          <a:solidFill>
            <a:srgbClr val="FFFF00">
              <a:alpha val="98000"/>
            </a:srgbClr>
          </a:solidFill>
          <a:ln w="38100">
            <a:solidFill>
              <a:srgbClr val="FF0000"/>
            </a:solidFill>
          </a:ln>
        </p:spPr>
        <p:txBody>
          <a:bodyPr rtlCol="1">
            <a:spAutoFit/>
          </a:bodyPr>
          <a:lstStyle/>
          <a:p>
            <a:pPr eaLnBrk="0" hangingPunct="0">
              <a:defRPr/>
            </a:pPr>
            <a:r>
              <a:rPr lang="en-US" sz="2000" dirty="0">
                <a:latin typeface="+mn-lt"/>
                <a:cs typeface="+mn-cs"/>
              </a:rPr>
              <a:t>…Now we know, but </a:t>
            </a:r>
            <a:br>
              <a:rPr lang="en-US" sz="2000" dirty="0">
                <a:latin typeface="+mn-lt"/>
                <a:cs typeface="+mn-cs"/>
              </a:rPr>
            </a:br>
            <a:r>
              <a:rPr lang="en-US" sz="2000" dirty="0">
                <a:latin typeface="+mn-lt"/>
                <a:cs typeface="+mn-cs"/>
              </a:rPr>
              <a:t>only in next cycle will </a:t>
            </a:r>
            <a:br>
              <a:rPr lang="en-US" sz="2000" dirty="0">
                <a:latin typeface="+mn-lt"/>
                <a:cs typeface="+mn-cs"/>
              </a:rPr>
            </a:br>
            <a:r>
              <a:rPr lang="en-US" sz="2000" dirty="0">
                <a:latin typeface="+mn-lt"/>
                <a:cs typeface="+mn-cs"/>
              </a:rPr>
              <a:t>this effect PC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2479675" y="5954713"/>
            <a:ext cx="6435725" cy="369887"/>
          </a:xfrm>
          <a:prstGeom prst="rect">
            <a:avLst/>
          </a:prstGeom>
          <a:solidFill>
            <a:srgbClr val="FFFF00">
              <a:alpha val="98000"/>
            </a:srgbClr>
          </a:solidFill>
          <a:ln w="38100">
            <a:solidFill>
              <a:srgbClr val="FF0000"/>
            </a:solidFill>
          </a:ln>
        </p:spPr>
        <p:txBody>
          <a:bodyPr rtlCol="1">
            <a:spAutoFit/>
          </a:bodyPr>
          <a:lstStyle/>
          <a:p>
            <a:pPr eaLnBrk="0" hangingPunct="0">
              <a:defRPr/>
            </a:pPr>
            <a:r>
              <a:rPr lang="en-US" sz="1800" dirty="0">
                <a:latin typeface="+mn-lt"/>
                <a:cs typeface="+mn-cs"/>
              </a:rPr>
              <a:t>Calculate branch condition = compute R4-R5 &amp; compare to 0</a:t>
            </a:r>
            <a:endParaRPr lang="he-IL" sz="1800" dirty="0">
              <a:latin typeface="+mn-lt"/>
              <a:cs typeface="+mn-cs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838200" y="1687513"/>
            <a:ext cx="2613025" cy="369887"/>
          </a:xfrm>
          <a:prstGeom prst="rect">
            <a:avLst/>
          </a:prstGeom>
          <a:solidFill>
            <a:srgbClr val="FFFF00">
              <a:alpha val="98000"/>
            </a:srgbClr>
          </a:solidFill>
          <a:ln w="38100">
            <a:solidFill>
              <a:srgbClr val="FF0000"/>
            </a:solidFill>
          </a:ln>
        </p:spPr>
        <p:txBody>
          <a:bodyPr rtlCol="1">
            <a:spAutoFit/>
          </a:bodyPr>
          <a:lstStyle/>
          <a:p>
            <a:pPr eaLnBrk="0" hangingPunct="0">
              <a:defRPr/>
            </a:pPr>
            <a:r>
              <a:rPr lang="en-US" sz="1800" dirty="0">
                <a:latin typeface="+mn-lt"/>
                <a:cs typeface="+mn-cs"/>
              </a:rPr>
              <a:t>Calculate branch target</a:t>
            </a:r>
            <a:endParaRPr lang="he-IL" sz="1800" dirty="0">
              <a:latin typeface="+mn-lt"/>
              <a:cs typeface="+mn-cs"/>
            </a:endParaRPr>
          </a:p>
        </p:txBody>
      </p:sp>
      <p:cxnSp>
        <p:nvCxnSpPr>
          <p:cNvPr id="53257" name="Straight Connector 192"/>
          <p:cNvCxnSpPr>
            <a:cxnSpLocks noChangeShapeType="1"/>
            <a:stCxn id="367" idx="0"/>
            <a:endCxn id="53389" idx="1"/>
          </p:cNvCxnSpPr>
          <p:nvPr/>
        </p:nvCxnSpPr>
        <p:spPr bwMode="auto">
          <a:xfrm flipH="1" flipV="1">
            <a:off x="5410200" y="4133850"/>
            <a:ext cx="287338" cy="1820863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8" name="Straight Connector 192"/>
          <p:cNvCxnSpPr>
            <a:cxnSpLocks noChangeShapeType="1"/>
            <a:stCxn id="368" idx="3"/>
            <a:endCxn id="53293" idx="0"/>
          </p:cNvCxnSpPr>
          <p:nvPr/>
        </p:nvCxnSpPr>
        <p:spPr bwMode="auto">
          <a:xfrm>
            <a:off x="3451225" y="1873250"/>
            <a:ext cx="1531938" cy="849313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1007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</a:rPr>
              <a:t>Control Hazard on Branches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005138" y="274637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1600" b="1">
                <a:latin typeface="Courier New" pitchFamily="49" charset="0"/>
              </a:rPr>
              <a:t>And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3005138" y="206057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1600" b="1">
                <a:latin typeface="Courier New" pitchFamily="49" charset="0"/>
              </a:rPr>
              <a:t>Beq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005138" y="419417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1600" b="1">
                <a:latin typeface="Courier New" pitchFamily="49" charset="0"/>
              </a:rPr>
              <a:t>sub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3005138" y="350837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1600" b="1">
                <a:latin typeface="Courier New" pitchFamily="49" charset="0"/>
              </a:rPr>
              <a:t>sw</a:t>
            </a:r>
          </a:p>
        </p:txBody>
      </p:sp>
      <p:sp>
        <p:nvSpPr>
          <p:cNvPr id="55303" name="AutoShape 7"/>
          <p:cNvSpPr>
            <a:spLocks/>
          </p:cNvSpPr>
          <p:nvPr/>
        </p:nvSpPr>
        <p:spPr bwMode="auto">
          <a:xfrm>
            <a:off x="2700338" y="2822575"/>
            <a:ext cx="76200" cy="1600200"/>
          </a:xfrm>
          <a:prstGeom prst="leftBrace">
            <a:avLst>
              <a:gd name="adj1" fmla="val 17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endParaRPr lang="he-IL" altLang="en-US"/>
          </a:p>
        </p:txBody>
      </p:sp>
      <p:sp>
        <p:nvSpPr>
          <p:cNvPr id="55304" name="Rectangle 9"/>
          <p:cNvSpPr>
            <a:spLocks noChangeArrowheads="1"/>
          </p:cNvSpPr>
          <p:nvPr/>
        </p:nvSpPr>
        <p:spPr bwMode="auto">
          <a:xfrm>
            <a:off x="3005138" y="4879975"/>
            <a:ext cx="2209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1600" b="1">
                <a:latin typeface="Courier New" pitchFamily="49" charset="0"/>
              </a:rPr>
              <a:t>Inst from target</a:t>
            </a:r>
          </a:p>
        </p:txBody>
      </p:sp>
      <p:grpSp>
        <p:nvGrpSpPr>
          <p:cNvPr id="55305" name="Group 264"/>
          <p:cNvGrpSpPr>
            <a:grpSpLocks/>
          </p:cNvGrpSpPr>
          <p:nvPr/>
        </p:nvGrpSpPr>
        <p:grpSpPr bwMode="auto">
          <a:xfrm>
            <a:off x="3757613" y="1905000"/>
            <a:ext cx="4929187" cy="3279775"/>
            <a:chOff x="2298" y="1102"/>
            <a:chExt cx="3105" cy="2066"/>
          </a:xfrm>
        </p:grpSpPr>
        <p:grpSp>
          <p:nvGrpSpPr>
            <p:cNvPr id="55307" name="Group 263"/>
            <p:cNvGrpSpPr>
              <a:grpSpLocks/>
            </p:cNvGrpSpPr>
            <p:nvPr/>
          </p:nvGrpSpPr>
          <p:grpSpPr bwMode="auto">
            <a:xfrm>
              <a:off x="2298" y="1102"/>
              <a:ext cx="1689" cy="339"/>
              <a:chOff x="2298" y="1102"/>
              <a:chExt cx="1689" cy="339"/>
            </a:xfrm>
          </p:grpSpPr>
          <p:grpSp>
            <p:nvGrpSpPr>
              <p:cNvPr id="55500" name="Group 251"/>
              <p:cNvGrpSpPr>
                <a:grpSpLocks/>
              </p:cNvGrpSpPr>
              <p:nvPr/>
            </p:nvGrpSpPr>
            <p:grpSpPr bwMode="auto">
              <a:xfrm>
                <a:off x="2319" y="1183"/>
                <a:ext cx="1668" cy="258"/>
                <a:chOff x="2319" y="1183"/>
                <a:chExt cx="1668" cy="258"/>
              </a:xfrm>
            </p:grpSpPr>
            <p:sp>
              <p:nvSpPr>
                <p:cNvPr id="55502" name="Line 13"/>
                <p:cNvSpPr>
                  <a:spLocks noChangeShapeType="1"/>
                </p:cNvSpPr>
                <p:nvPr/>
              </p:nvSpPr>
              <p:spPr bwMode="auto">
                <a:xfrm>
                  <a:off x="3766" y="1309"/>
                  <a:ext cx="74" cy="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03" name="Rectangle 14"/>
                <p:cNvSpPr>
                  <a:spLocks noChangeArrowheads="1"/>
                </p:cNvSpPr>
                <p:nvPr/>
              </p:nvSpPr>
              <p:spPr bwMode="auto">
                <a:xfrm>
                  <a:off x="3840" y="1246"/>
                  <a:ext cx="72" cy="129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504" name="Rectangle 15"/>
                <p:cNvSpPr>
                  <a:spLocks noChangeArrowheads="1"/>
                </p:cNvSpPr>
                <p:nvPr/>
              </p:nvSpPr>
              <p:spPr bwMode="auto">
                <a:xfrm>
                  <a:off x="3840" y="1246"/>
                  <a:ext cx="72" cy="12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505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986" y="1245"/>
                  <a:ext cx="1" cy="1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06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3912" y="1246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07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912" y="1375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08" name="Rectangle 19"/>
                <p:cNvSpPr>
                  <a:spLocks noChangeArrowheads="1"/>
                </p:cNvSpPr>
                <p:nvPr/>
              </p:nvSpPr>
              <p:spPr bwMode="auto">
                <a:xfrm>
                  <a:off x="2869" y="1246"/>
                  <a:ext cx="75" cy="129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509" name="Rectangle 20"/>
                <p:cNvSpPr>
                  <a:spLocks noChangeArrowheads="1"/>
                </p:cNvSpPr>
                <p:nvPr/>
              </p:nvSpPr>
              <p:spPr bwMode="auto">
                <a:xfrm>
                  <a:off x="2869" y="1246"/>
                  <a:ext cx="75" cy="12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510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795" y="1245"/>
                  <a:ext cx="2" cy="1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11" name="Line 22"/>
                <p:cNvSpPr>
                  <a:spLocks noChangeShapeType="1"/>
                </p:cNvSpPr>
                <p:nvPr/>
              </p:nvSpPr>
              <p:spPr bwMode="auto">
                <a:xfrm>
                  <a:off x="2795" y="1246"/>
                  <a:ext cx="7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12" name="Line 23"/>
                <p:cNvSpPr>
                  <a:spLocks noChangeShapeType="1"/>
                </p:cNvSpPr>
                <p:nvPr/>
              </p:nvSpPr>
              <p:spPr bwMode="auto">
                <a:xfrm>
                  <a:off x="2795" y="1375"/>
                  <a:ext cx="7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522" y="1246"/>
                  <a:ext cx="72" cy="129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514" name="Rectangle 25"/>
                <p:cNvSpPr>
                  <a:spLocks noChangeArrowheads="1"/>
                </p:cNvSpPr>
                <p:nvPr/>
              </p:nvSpPr>
              <p:spPr bwMode="auto">
                <a:xfrm>
                  <a:off x="2522" y="1246"/>
                  <a:ext cx="72" cy="12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515" name="Rectangle 26"/>
                <p:cNvSpPr>
                  <a:spLocks noChangeArrowheads="1"/>
                </p:cNvSpPr>
                <p:nvPr/>
              </p:nvSpPr>
              <p:spPr bwMode="auto">
                <a:xfrm>
                  <a:off x="2448" y="1246"/>
                  <a:ext cx="74" cy="12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516" name="Rectangle 27"/>
                <p:cNvSpPr>
                  <a:spLocks noChangeArrowheads="1"/>
                </p:cNvSpPr>
                <p:nvPr/>
              </p:nvSpPr>
              <p:spPr bwMode="auto">
                <a:xfrm>
                  <a:off x="2486" y="1273"/>
                  <a:ext cx="18" cy="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I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517" name="Rectangle 28"/>
                <p:cNvSpPr>
                  <a:spLocks noChangeArrowheads="1"/>
                </p:cNvSpPr>
                <p:nvPr/>
              </p:nvSpPr>
              <p:spPr bwMode="auto">
                <a:xfrm>
                  <a:off x="2505" y="1273"/>
                  <a:ext cx="53" cy="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M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518" name="Rectangle 29"/>
                <p:cNvSpPr>
                  <a:spLocks noChangeArrowheads="1"/>
                </p:cNvSpPr>
                <p:nvPr/>
              </p:nvSpPr>
              <p:spPr bwMode="auto">
                <a:xfrm>
                  <a:off x="2815" y="1273"/>
                  <a:ext cx="46" cy="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R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519" name="Rectangle 30"/>
                <p:cNvSpPr>
                  <a:spLocks noChangeArrowheads="1"/>
                </p:cNvSpPr>
                <p:nvPr/>
              </p:nvSpPr>
              <p:spPr bwMode="auto">
                <a:xfrm>
                  <a:off x="2861" y="1273"/>
                  <a:ext cx="36" cy="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e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520" name="Rectangle 31"/>
                <p:cNvSpPr>
                  <a:spLocks noChangeArrowheads="1"/>
                </p:cNvSpPr>
                <p:nvPr/>
              </p:nvSpPr>
              <p:spPr bwMode="auto">
                <a:xfrm>
                  <a:off x="2899" y="1273"/>
                  <a:ext cx="36" cy="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g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521" name="Freeform 32"/>
                <p:cNvSpPr>
                  <a:spLocks/>
                </p:cNvSpPr>
                <p:nvPr/>
              </p:nvSpPr>
              <p:spPr bwMode="auto">
                <a:xfrm>
                  <a:off x="3160" y="1183"/>
                  <a:ext cx="112" cy="255"/>
                </a:xfrm>
                <a:custGeom>
                  <a:avLst/>
                  <a:gdLst>
                    <a:gd name="T0" fmla="*/ 0 w 109"/>
                    <a:gd name="T1" fmla="*/ 0 h 285"/>
                    <a:gd name="T2" fmla="*/ 2 w 109"/>
                    <a:gd name="T3" fmla="*/ 24 h 285"/>
                    <a:gd name="T4" fmla="*/ 50 w 109"/>
                    <a:gd name="T5" fmla="*/ 30 h 285"/>
                    <a:gd name="T6" fmla="*/ 2 w 109"/>
                    <a:gd name="T7" fmla="*/ 37 h 285"/>
                    <a:gd name="T8" fmla="*/ 2 w 109"/>
                    <a:gd name="T9" fmla="*/ 61 h 285"/>
                    <a:gd name="T10" fmla="*/ 158 w 109"/>
                    <a:gd name="T11" fmla="*/ 41 h 285"/>
                    <a:gd name="T12" fmla="*/ 158 w 109"/>
                    <a:gd name="T13" fmla="*/ 19 h 285"/>
                    <a:gd name="T14" fmla="*/ 2 w 109"/>
                    <a:gd name="T15" fmla="*/ 0 h 285"/>
                    <a:gd name="T16" fmla="*/ 2 w 109"/>
                    <a:gd name="T17" fmla="*/ 0 h 285"/>
                    <a:gd name="T18" fmla="*/ 0 w 109"/>
                    <a:gd name="T19" fmla="*/ 0 h 28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9"/>
                    <a:gd name="T31" fmla="*/ 0 h 285"/>
                    <a:gd name="T32" fmla="*/ 109 w 109"/>
                    <a:gd name="T33" fmla="*/ 285 h 28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9" h="285">
                      <a:moveTo>
                        <a:pt x="0" y="0"/>
                      </a:moveTo>
                      <a:lnTo>
                        <a:pt x="2" y="115"/>
                      </a:lnTo>
                      <a:lnTo>
                        <a:pt x="36" y="143"/>
                      </a:lnTo>
                      <a:lnTo>
                        <a:pt x="2" y="170"/>
                      </a:lnTo>
                      <a:lnTo>
                        <a:pt x="2" y="285"/>
                      </a:lnTo>
                      <a:lnTo>
                        <a:pt x="109" y="197"/>
                      </a:lnTo>
                      <a:lnTo>
                        <a:pt x="109" y="88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22" name="Freeform 33"/>
                <p:cNvSpPr>
                  <a:spLocks/>
                </p:cNvSpPr>
                <p:nvPr/>
              </p:nvSpPr>
              <p:spPr bwMode="auto">
                <a:xfrm>
                  <a:off x="3160" y="1183"/>
                  <a:ext cx="112" cy="255"/>
                </a:xfrm>
                <a:custGeom>
                  <a:avLst/>
                  <a:gdLst>
                    <a:gd name="T0" fmla="*/ 0 w 109"/>
                    <a:gd name="T1" fmla="*/ 0 h 285"/>
                    <a:gd name="T2" fmla="*/ 2 w 109"/>
                    <a:gd name="T3" fmla="*/ 24 h 285"/>
                    <a:gd name="T4" fmla="*/ 50 w 109"/>
                    <a:gd name="T5" fmla="*/ 30 h 285"/>
                    <a:gd name="T6" fmla="*/ 2 w 109"/>
                    <a:gd name="T7" fmla="*/ 37 h 285"/>
                    <a:gd name="T8" fmla="*/ 2 w 109"/>
                    <a:gd name="T9" fmla="*/ 61 h 285"/>
                    <a:gd name="T10" fmla="*/ 158 w 109"/>
                    <a:gd name="T11" fmla="*/ 41 h 285"/>
                    <a:gd name="T12" fmla="*/ 158 w 109"/>
                    <a:gd name="T13" fmla="*/ 19 h 285"/>
                    <a:gd name="T14" fmla="*/ 2 w 109"/>
                    <a:gd name="T15" fmla="*/ 0 h 285"/>
                    <a:gd name="T16" fmla="*/ 2 w 109"/>
                    <a:gd name="T17" fmla="*/ 0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5"/>
                    <a:gd name="T29" fmla="*/ 109 w 109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5">
                      <a:moveTo>
                        <a:pt x="0" y="0"/>
                      </a:moveTo>
                      <a:lnTo>
                        <a:pt x="2" y="115"/>
                      </a:lnTo>
                      <a:lnTo>
                        <a:pt x="36" y="143"/>
                      </a:lnTo>
                      <a:lnTo>
                        <a:pt x="2" y="170"/>
                      </a:lnTo>
                      <a:lnTo>
                        <a:pt x="2" y="285"/>
                      </a:lnTo>
                      <a:lnTo>
                        <a:pt x="109" y="197"/>
                      </a:lnTo>
                      <a:lnTo>
                        <a:pt x="109" y="88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23" name="Line 34"/>
                <p:cNvSpPr>
                  <a:spLocks noChangeShapeType="1"/>
                </p:cNvSpPr>
                <p:nvPr/>
              </p:nvSpPr>
              <p:spPr bwMode="auto">
                <a:xfrm>
                  <a:off x="2594" y="1309"/>
                  <a:ext cx="203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24" name="Line 35"/>
                <p:cNvSpPr>
                  <a:spLocks noChangeShapeType="1"/>
                </p:cNvSpPr>
                <p:nvPr/>
              </p:nvSpPr>
              <p:spPr bwMode="auto">
                <a:xfrm>
                  <a:off x="2942" y="1279"/>
                  <a:ext cx="22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25" name="Line 36"/>
                <p:cNvSpPr>
                  <a:spLocks noChangeShapeType="1"/>
                </p:cNvSpPr>
                <p:nvPr/>
              </p:nvSpPr>
              <p:spPr bwMode="auto">
                <a:xfrm>
                  <a:off x="3272" y="1309"/>
                  <a:ext cx="221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26" name="Line 37"/>
                <p:cNvSpPr>
                  <a:spLocks noChangeShapeType="1"/>
                </p:cNvSpPr>
                <p:nvPr/>
              </p:nvSpPr>
              <p:spPr bwMode="auto">
                <a:xfrm>
                  <a:off x="2942" y="1343"/>
                  <a:ext cx="22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27" name="Freeform 38"/>
                <p:cNvSpPr>
                  <a:spLocks/>
                </p:cNvSpPr>
                <p:nvPr/>
              </p:nvSpPr>
              <p:spPr bwMode="auto">
                <a:xfrm>
                  <a:off x="2759" y="1279"/>
                  <a:ext cx="36" cy="30"/>
                </a:xfrm>
                <a:custGeom>
                  <a:avLst/>
                  <a:gdLst>
                    <a:gd name="T0" fmla="*/ 0 w 36"/>
                    <a:gd name="T1" fmla="*/ 6 h 34"/>
                    <a:gd name="T2" fmla="*/ 2 w 36"/>
                    <a:gd name="T3" fmla="*/ 0 h 34"/>
                    <a:gd name="T4" fmla="*/ 36 w 36"/>
                    <a:gd name="T5" fmla="*/ 0 h 34"/>
                    <a:gd name="T6" fmla="*/ 0 60000 65536"/>
                    <a:gd name="T7" fmla="*/ 0 60000 65536"/>
                    <a:gd name="T8" fmla="*/ 0 60000 65536"/>
                    <a:gd name="T9" fmla="*/ 0 w 36"/>
                    <a:gd name="T10" fmla="*/ 0 h 34"/>
                    <a:gd name="T11" fmla="*/ 36 w 36"/>
                    <a:gd name="T12" fmla="*/ 34 h 3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" h="34">
                      <a:moveTo>
                        <a:pt x="0" y="34"/>
                      </a:moveTo>
                      <a:lnTo>
                        <a:pt x="2" y="0"/>
                      </a:lnTo>
                      <a:lnTo>
                        <a:pt x="36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28" name="Freeform 39"/>
                <p:cNvSpPr>
                  <a:spLocks/>
                </p:cNvSpPr>
                <p:nvPr/>
              </p:nvSpPr>
              <p:spPr bwMode="auto">
                <a:xfrm>
                  <a:off x="2669" y="1183"/>
                  <a:ext cx="54" cy="257"/>
                </a:xfrm>
                <a:custGeom>
                  <a:avLst/>
                  <a:gdLst>
                    <a:gd name="T0" fmla="*/ 67 w 53"/>
                    <a:gd name="T1" fmla="*/ 61 h 287"/>
                    <a:gd name="T2" fmla="*/ 67 w 53"/>
                    <a:gd name="T3" fmla="*/ 0 h 287"/>
                    <a:gd name="T4" fmla="*/ 0 w 53"/>
                    <a:gd name="T5" fmla="*/ 0 h 287"/>
                    <a:gd name="T6" fmla="*/ 0 w 53"/>
                    <a:gd name="T7" fmla="*/ 62 h 287"/>
                    <a:gd name="T8" fmla="*/ 67 w 53"/>
                    <a:gd name="T9" fmla="*/ 62 h 287"/>
                    <a:gd name="T10" fmla="*/ 67 w 53"/>
                    <a:gd name="T11" fmla="*/ 62 h 287"/>
                    <a:gd name="T12" fmla="*/ 67 w 53"/>
                    <a:gd name="T13" fmla="*/ 61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3" y="285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3" y="285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29" name="Freeform 40"/>
                <p:cNvSpPr>
                  <a:spLocks/>
                </p:cNvSpPr>
                <p:nvPr/>
              </p:nvSpPr>
              <p:spPr bwMode="auto">
                <a:xfrm>
                  <a:off x="2669" y="1183"/>
                  <a:ext cx="54" cy="257"/>
                </a:xfrm>
                <a:custGeom>
                  <a:avLst/>
                  <a:gdLst>
                    <a:gd name="T0" fmla="*/ 67 w 53"/>
                    <a:gd name="T1" fmla="*/ 61 h 287"/>
                    <a:gd name="T2" fmla="*/ 67 w 53"/>
                    <a:gd name="T3" fmla="*/ 0 h 287"/>
                    <a:gd name="T4" fmla="*/ 0 w 53"/>
                    <a:gd name="T5" fmla="*/ 0 h 287"/>
                    <a:gd name="T6" fmla="*/ 0 w 53"/>
                    <a:gd name="T7" fmla="*/ 62 h 287"/>
                    <a:gd name="T8" fmla="*/ 67 w 53"/>
                    <a:gd name="T9" fmla="*/ 62 h 287"/>
                    <a:gd name="T10" fmla="*/ 67 w 53"/>
                    <a:gd name="T11" fmla="*/ 6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3" y="285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30" name="Freeform 41"/>
                <p:cNvSpPr>
                  <a:spLocks/>
                </p:cNvSpPr>
                <p:nvPr/>
              </p:nvSpPr>
              <p:spPr bwMode="auto">
                <a:xfrm>
                  <a:off x="3016" y="1183"/>
                  <a:ext cx="55" cy="257"/>
                </a:xfrm>
                <a:custGeom>
                  <a:avLst/>
                  <a:gdLst>
                    <a:gd name="T0" fmla="*/ 68 w 54"/>
                    <a:gd name="T1" fmla="*/ 61 h 287"/>
                    <a:gd name="T2" fmla="*/ 68 w 54"/>
                    <a:gd name="T3" fmla="*/ 0 h 287"/>
                    <a:gd name="T4" fmla="*/ 0 w 54"/>
                    <a:gd name="T5" fmla="*/ 0 h 287"/>
                    <a:gd name="T6" fmla="*/ 0 w 54"/>
                    <a:gd name="T7" fmla="*/ 62 h 287"/>
                    <a:gd name="T8" fmla="*/ 68 w 54"/>
                    <a:gd name="T9" fmla="*/ 62 h 287"/>
                    <a:gd name="T10" fmla="*/ 68 w 54"/>
                    <a:gd name="T11" fmla="*/ 62 h 287"/>
                    <a:gd name="T12" fmla="*/ 68 w 54"/>
                    <a:gd name="T13" fmla="*/ 61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4"/>
                    <a:gd name="T22" fmla="*/ 0 h 287"/>
                    <a:gd name="T23" fmla="*/ 54 w 54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4" h="287">
                      <a:moveTo>
                        <a:pt x="54" y="285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lnTo>
                        <a:pt x="54" y="285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31" name="Freeform 42"/>
                <p:cNvSpPr>
                  <a:spLocks/>
                </p:cNvSpPr>
                <p:nvPr/>
              </p:nvSpPr>
              <p:spPr bwMode="auto">
                <a:xfrm>
                  <a:off x="3016" y="1183"/>
                  <a:ext cx="55" cy="257"/>
                </a:xfrm>
                <a:custGeom>
                  <a:avLst/>
                  <a:gdLst>
                    <a:gd name="T0" fmla="*/ 68 w 54"/>
                    <a:gd name="T1" fmla="*/ 61 h 287"/>
                    <a:gd name="T2" fmla="*/ 68 w 54"/>
                    <a:gd name="T3" fmla="*/ 0 h 287"/>
                    <a:gd name="T4" fmla="*/ 0 w 54"/>
                    <a:gd name="T5" fmla="*/ 0 h 287"/>
                    <a:gd name="T6" fmla="*/ 0 w 54"/>
                    <a:gd name="T7" fmla="*/ 62 h 287"/>
                    <a:gd name="T8" fmla="*/ 68 w 54"/>
                    <a:gd name="T9" fmla="*/ 62 h 287"/>
                    <a:gd name="T10" fmla="*/ 68 w 54"/>
                    <a:gd name="T11" fmla="*/ 6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5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32" name="Freeform 43"/>
                <p:cNvSpPr>
                  <a:spLocks/>
                </p:cNvSpPr>
                <p:nvPr/>
              </p:nvSpPr>
              <p:spPr bwMode="auto">
                <a:xfrm>
                  <a:off x="3363" y="1183"/>
                  <a:ext cx="55" cy="257"/>
                </a:xfrm>
                <a:custGeom>
                  <a:avLst/>
                  <a:gdLst>
                    <a:gd name="T0" fmla="*/ 68 w 54"/>
                    <a:gd name="T1" fmla="*/ 61 h 287"/>
                    <a:gd name="T2" fmla="*/ 68 w 54"/>
                    <a:gd name="T3" fmla="*/ 0 h 287"/>
                    <a:gd name="T4" fmla="*/ 0 w 54"/>
                    <a:gd name="T5" fmla="*/ 0 h 287"/>
                    <a:gd name="T6" fmla="*/ 0 w 54"/>
                    <a:gd name="T7" fmla="*/ 62 h 287"/>
                    <a:gd name="T8" fmla="*/ 68 w 54"/>
                    <a:gd name="T9" fmla="*/ 62 h 287"/>
                    <a:gd name="T10" fmla="*/ 68 w 54"/>
                    <a:gd name="T11" fmla="*/ 62 h 287"/>
                    <a:gd name="T12" fmla="*/ 68 w 54"/>
                    <a:gd name="T13" fmla="*/ 61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4"/>
                    <a:gd name="T22" fmla="*/ 0 h 287"/>
                    <a:gd name="T23" fmla="*/ 54 w 54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4" h="287">
                      <a:moveTo>
                        <a:pt x="54" y="285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lnTo>
                        <a:pt x="54" y="285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33" name="Freeform 44"/>
                <p:cNvSpPr>
                  <a:spLocks/>
                </p:cNvSpPr>
                <p:nvPr/>
              </p:nvSpPr>
              <p:spPr bwMode="auto">
                <a:xfrm>
                  <a:off x="3363" y="1183"/>
                  <a:ext cx="55" cy="257"/>
                </a:xfrm>
                <a:custGeom>
                  <a:avLst/>
                  <a:gdLst>
                    <a:gd name="T0" fmla="*/ 68 w 54"/>
                    <a:gd name="T1" fmla="*/ 61 h 287"/>
                    <a:gd name="T2" fmla="*/ 68 w 54"/>
                    <a:gd name="T3" fmla="*/ 0 h 287"/>
                    <a:gd name="T4" fmla="*/ 0 w 54"/>
                    <a:gd name="T5" fmla="*/ 0 h 287"/>
                    <a:gd name="T6" fmla="*/ 0 w 54"/>
                    <a:gd name="T7" fmla="*/ 62 h 287"/>
                    <a:gd name="T8" fmla="*/ 68 w 54"/>
                    <a:gd name="T9" fmla="*/ 62 h 287"/>
                    <a:gd name="T10" fmla="*/ 68 w 54"/>
                    <a:gd name="T11" fmla="*/ 6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5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34" name="Freeform 46"/>
                <p:cNvSpPr>
                  <a:spLocks/>
                </p:cNvSpPr>
                <p:nvPr/>
              </p:nvSpPr>
              <p:spPr bwMode="auto">
                <a:xfrm>
                  <a:off x="3493" y="1246"/>
                  <a:ext cx="145" cy="129"/>
                </a:xfrm>
                <a:custGeom>
                  <a:avLst/>
                  <a:gdLst>
                    <a:gd name="T0" fmla="*/ 169 w 143"/>
                    <a:gd name="T1" fmla="*/ 33 h 143"/>
                    <a:gd name="T2" fmla="*/ 171 w 143"/>
                    <a:gd name="T3" fmla="*/ 0 h 143"/>
                    <a:gd name="T4" fmla="*/ 0 w 143"/>
                    <a:gd name="T5" fmla="*/ 0 h 143"/>
                    <a:gd name="T6" fmla="*/ 0 w 143"/>
                    <a:gd name="T7" fmla="*/ 33 h 143"/>
                    <a:gd name="T8" fmla="*/ 171 w 143"/>
                    <a:gd name="T9" fmla="*/ 33 h 143"/>
                    <a:gd name="T10" fmla="*/ 171 w 143"/>
                    <a:gd name="T11" fmla="*/ 33 h 1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3"/>
                    <a:gd name="T19" fmla="*/ 0 h 143"/>
                    <a:gd name="T20" fmla="*/ 143 w 143"/>
                    <a:gd name="T21" fmla="*/ 143 h 1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3" h="143">
                      <a:moveTo>
                        <a:pt x="141" y="143"/>
                      </a:moveTo>
                      <a:lnTo>
                        <a:pt x="143" y="0"/>
                      </a:lnTo>
                      <a:lnTo>
                        <a:pt x="0" y="0"/>
                      </a:lnTo>
                      <a:lnTo>
                        <a:pt x="0" y="143"/>
                      </a:lnTo>
                      <a:lnTo>
                        <a:pt x="143" y="14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35" name="Rectangle 47"/>
                <p:cNvSpPr>
                  <a:spLocks noChangeArrowheads="1"/>
                </p:cNvSpPr>
                <p:nvPr/>
              </p:nvSpPr>
              <p:spPr bwMode="auto">
                <a:xfrm>
                  <a:off x="3516" y="1273"/>
                  <a:ext cx="46" cy="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D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536" name="Rectangle 48"/>
                <p:cNvSpPr>
                  <a:spLocks noChangeArrowheads="1"/>
                </p:cNvSpPr>
                <p:nvPr/>
              </p:nvSpPr>
              <p:spPr bwMode="auto">
                <a:xfrm>
                  <a:off x="3563" y="1273"/>
                  <a:ext cx="53" cy="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M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537" name="Line 49"/>
                <p:cNvSpPr>
                  <a:spLocks noChangeShapeType="1"/>
                </p:cNvSpPr>
                <p:nvPr/>
              </p:nvSpPr>
              <p:spPr bwMode="auto">
                <a:xfrm>
                  <a:off x="3636" y="1309"/>
                  <a:ext cx="74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38" name="Rectangle 50"/>
                <p:cNvSpPr>
                  <a:spLocks noChangeArrowheads="1"/>
                </p:cNvSpPr>
                <p:nvPr/>
              </p:nvSpPr>
              <p:spPr bwMode="auto">
                <a:xfrm>
                  <a:off x="3859" y="1250"/>
                  <a:ext cx="46" cy="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R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539" name="Rectangle 51"/>
                <p:cNvSpPr>
                  <a:spLocks noChangeArrowheads="1"/>
                </p:cNvSpPr>
                <p:nvPr/>
              </p:nvSpPr>
              <p:spPr bwMode="auto">
                <a:xfrm>
                  <a:off x="3905" y="1250"/>
                  <a:ext cx="36" cy="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e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540" name="Rectangle 52"/>
                <p:cNvSpPr>
                  <a:spLocks noChangeArrowheads="1"/>
                </p:cNvSpPr>
                <p:nvPr/>
              </p:nvSpPr>
              <p:spPr bwMode="auto">
                <a:xfrm>
                  <a:off x="3943" y="1250"/>
                  <a:ext cx="36" cy="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g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541" name="Freeform 53"/>
                <p:cNvSpPr>
                  <a:spLocks/>
                </p:cNvSpPr>
                <p:nvPr/>
              </p:nvSpPr>
              <p:spPr bwMode="auto">
                <a:xfrm>
                  <a:off x="3455" y="1309"/>
                  <a:ext cx="255" cy="99"/>
                </a:xfrm>
                <a:custGeom>
                  <a:avLst/>
                  <a:gdLst>
                    <a:gd name="T0" fmla="*/ 0 w 251"/>
                    <a:gd name="T1" fmla="*/ 0 h 110"/>
                    <a:gd name="T2" fmla="*/ 0 w 251"/>
                    <a:gd name="T3" fmla="*/ 26 h 110"/>
                    <a:gd name="T4" fmla="*/ 272 w 251"/>
                    <a:gd name="T5" fmla="*/ 26 h 110"/>
                    <a:gd name="T6" fmla="*/ 272 w 251"/>
                    <a:gd name="T7" fmla="*/ 9 h 110"/>
                    <a:gd name="T8" fmla="*/ 313 w 251"/>
                    <a:gd name="T9" fmla="*/ 9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"/>
                    <a:gd name="T16" fmla="*/ 0 h 110"/>
                    <a:gd name="T17" fmla="*/ 251 w 251"/>
                    <a:gd name="T18" fmla="*/ 110 h 11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" h="110">
                      <a:moveTo>
                        <a:pt x="0" y="0"/>
                      </a:moveTo>
                      <a:lnTo>
                        <a:pt x="0" y="110"/>
                      </a:lnTo>
                      <a:lnTo>
                        <a:pt x="217" y="110"/>
                      </a:lnTo>
                      <a:lnTo>
                        <a:pt x="217" y="37"/>
                      </a:lnTo>
                      <a:lnTo>
                        <a:pt x="251" y="3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42" name="Freeform 54"/>
                <p:cNvSpPr>
                  <a:spLocks/>
                </p:cNvSpPr>
                <p:nvPr/>
              </p:nvSpPr>
              <p:spPr bwMode="auto">
                <a:xfrm>
                  <a:off x="3714" y="1184"/>
                  <a:ext cx="58" cy="257"/>
                </a:xfrm>
                <a:custGeom>
                  <a:avLst/>
                  <a:gdLst>
                    <a:gd name="T0" fmla="*/ 88 w 56"/>
                    <a:gd name="T1" fmla="*/ 61 h 287"/>
                    <a:gd name="T2" fmla="*/ 91 w 56"/>
                    <a:gd name="T3" fmla="*/ 0 h 287"/>
                    <a:gd name="T4" fmla="*/ 0 w 56"/>
                    <a:gd name="T5" fmla="*/ 0 h 287"/>
                    <a:gd name="T6" fmla="*/ 0 w 56"/>
                    <a:gd name="T7" fmla="*/ 62 h 287"/>
                    <a:gd name="T8" fmla="*/ 91 w 56"/>
                    <a:gd name="T9" fmla="*/ 62 h 287"/>
                    <a:gd name="T10" fmla="*/ 91 w 56"/>
                    <a:gd name="T11" fmla="*/ 6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"/>
                    <a:gd name="T19" fmla="*/ 0 h 287"/>
                    <a:gd name="T20" fmla="*/ 56 w 56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" h="287">
                      <a:moveTo>
                        <a:pt x="54" y="285"/>
                      </a:move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6" y="287"/>
                      </a:lnTo>
                    </a:path>
                  </a:pathLst>
                </a:custGeom>
                <a:solidFill>
                  <a:srgbClr val="EC7600"/>
                </a:solidFill>
                <a:ln w="952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43" name="Freeform 55"/>
                <p:cNvSpPr>
                  <a:spLocks/>
                </p:cNvSpPr>
                <p:nvPr/>
              </p:nvSpPr>
              <p:spPr bwMode="auto">
                <a:xfrm>
                  <a:off x="2319" y="1183"/>
                  <a:ext cx="54" cy="257"/>
                </a:xfrm>
                <a:custGeom>
                  <a:avLst/>
                  <a:gdLst>
                    <a:gd name="T0" fmla="*/ 67 w 53"/>
                    <a:gd name="T1" fmla="*/ 61 h 287"/>
                    <a:gd name="T2" fmla="*/ 67 w 53"/>
                    <a:gd name="T3" fmla="*/ 0 h 287"/>
                    <a:gd name="T4" fmla="*/ 0 w 53"/>
                    <a:gd name="T5" fmla="*/ 0 h 287"/>
                    <a:gd name="T6" fmla="*/ 0 w 53"/>
                    <a:gd name="T7" fmla="*/ 62 h 287"/>
                    <a:gd name="T8" fmla="*/ 67 w 53"/>
                    <a:gd name="T9" fmla="*/ 62 h 287"/>
                    <a:gd name="T10" fmla="*/ 67 w 53"/>
                    <a:gd name="T11" fmla="*/ 62 h 287"/>
                    <a:gd name="T12" fmla="*/ 67 w 53"/>
                    <a:gd name="T13" fmla="*/ 61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3" y="285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3" y="285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44" name="Freeform 56"/>
                <p:cNvSpPr>
                  <a:spLocks/>
                </p:cNvSpPr>
                <p:nvPr/>
              </p:nvSpPr>
              <p:spPr bwMode="auto">
                <a:xfrm>
                  <a:off x="2319" y="1183"/>
                  <a:ext cx="54" cy="257"/>
                </a:xfrm>
                <a:custGeom>
                  <a:avLst/>
                  <a:gdLst>
                    <a:gd name="T0" fmla="*/ 67 w 53"/>
                    <a:gd name="T1" fmla="*/ 61 h 287"/>
                    <a:gd name="T2" fmla="*/ 67 w 53"/>
                    <a:gd name="T3" fmla="*/ 0 h 287"/>
                    <a:gd name="T4" fmla="*/ 0 w 53"/>
                    <a:gd name="T5" fmla="*/ 0 h 287"/>
                    <a:gd name="T6" fmla="*/ 0 w 53"/>
                    <a:gd name="T7" fmla="*/ 62 h 287"/>
                    <a:gd name="T8" fmla="*/ 67 w 53"/>
                    <a:gd name="T9" fmla="*/ 62 h 287"/>
                    <a:gd name="T10" fmla="*/ 67 w 53"/>
                    <a:gd name="T11" fmla="*/ 6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3" y="285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45" name="Line 57"/>
                <p:cNvSpPr>
                  <a:spLocks noChangeShapeType="1"/>
                </p:cNvSpPr>
                <p:nvPr/>
              </p:nvSpPr>
              <p:spPr bwMode="auto">
                <a:xfrm>
                  <a:off x="2370" y="1309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501" name="Rectangle 58"/>
              <p:cNvSpPr>
                <a:spLocks noChangeArrowheads="1"/>
              </p:cNvSpPr>
              <p:nvPr/>
            </p:nvSpPr>
            <p:spPr bwMode="auto">
              <a:xfrm>
                <a:off x="2298" y="1102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900" b="1">
                    <a:latin typeface="Arial" charset="0"/>
                  </a:rPr>
                  <a:t>PC</a:t>
                </a:r>
              </a:p>
            </p:txBody>
          </p:sp>
        </p:grpSp>
        <p:grpSp>
          <p:nvGrpSpPr>
            <p:cNvPr id="55308" name="Group 262"/>
            <p:cNvGrpSpPr>
              <a:grpSpLocks/>
            </p:cNvGrpSpPr>
            <p:nvPr/>
          </p:nvGrpSpPr>
          <p:grpSpPr bwMode="auto">
            <a:xfrm>
              <a:off x="2652" y="1534"/>
              <a:ext cx="1689" cy="338"/>
              <a:chOff x="2652" y="1534"/>
              <a:chExt cx="1689" cy="338"/>
            </a:xfrm>
          </p:grpSpPr>
          <p:grpSp>
            <p:nvGrpSpPr>
              <p:cNvPr id="55453" name="Group 60"/>
              <p:cNvGrpSpPr>
                <a:grpSpLocks/>
              </p:cNvGrpSpPr>
              <p:nvPr/>
            </p:nvGrpSpPr>
            <p:grpSpPr bwMode="auto">
              <a:xfrm>
                <a:off x="2673" y="1615"/>
                <a:ext cx="1668" cy="257"/>
                <a:chOff x="2319" y="1087"/>
                <a:chExt cx="1668" cy="305"/>
              </a:xfrm>
            </p:grpSpPr>
            <p:sp>
              <p:nvSpPr>
                <p:cNvPr id="55455" name="Line 61"/>
                <p:cNvSpPr>
                  <a:spLocks noChangeShapeType="1"/>
                </p:cNvSpPr>
                <p:nvPr/>
              </p:nvSpPr>
              <p:spPr bwMode="auto">
                <a:xfrm>
                  <a:off x="3766" y="1237"/>
                  <a:ext cx="74" cy="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56" name="Rectangle 62"/>
                <p:cNvSpPr>
                  <a:spLocks noChangeArrowheads="1"/>
                </p:cNvSpPr>
                <p:nvPr/>
              </p:nvSpPr>
              <p:spPr bwMode="auto">
                <a:xfrm>
                  <a:off x="3840" y="1162"/>
                  <a:ext cx="72" cy="153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457" name="Rectangle 63"/>
                <p:cNvSpPr>
                  <a:spLocks noChangeArrowheads="1"/>
                </p:cNvSpPr>
                <p:nvPr/>
              </p:nvSpPr>
              <p:spPr bwMode="auto">
                <a:xfrm>
                  <a:off x="3840" y="1162"/>
                  <a:ext cx="72" cy="15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458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3986" y="1160"/>
                  <a:ext cx="1" cy="15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59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3912" y="1162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60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3912" y="1315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61" name="Rectangle 67"/>
                <p:cNvSpPr>
                  <a:spLocks noChangeArrowheads="1"/>
                </p:cNvSpPr>
                <p:nvPr/>
              </p:nvSpPr>
              <p:spPr bwMode="auto">
                <a:xfrm>
                  <a:off x="2869" y="1162"/>
                  <a:ext cx="75" cy="153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462" name="Rectangle 68"/>
                <p:cNvSpPr>
                  <a:spLocks noChangeArrowheads="1"/>
                </p:cNvSpPr>
                <p:nvPr/>
              </p:nvSpPr>
              <p:spPr bwMode="auto">
                <a:xfrm>
                  <a:off x="2869" y="1162"/>
                  <a:ext cx="75" cy="15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463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795" y="1160"/>
                  <a:ext cx="2" cy="15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64" name="Line 70"/>
                <p:cNvSpPr>
                  <a:spLocks noChangeShapeType="1"/>
                </p:cNvSpPr>
                <p:nvPr/>
              </p:nvSpPr>
              <p:spPr bwMode="auto">
                <a:xfrm>
                  <a:off x="2795" y="1162"/>
                  <a:ext cx="7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65" name="Line 71"/>
                <p:cNvSpPr>
                  <a:spLocks noChangeShapeType="1"/>
                </p:cNvSpPr>
                <p:nvPr/>
              </p:nvSpPr>
              <p:spPr bwMode="auto">
                <a:xfrm>
                  <a:off x="2795" y="1315"/>
                  <a:ext cx="7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66" name="Rectangle 72"/>
                <p:cNvSpPr>
                  <a:spLocks noChangeArrowheads="1"/>
                </p:cNvSpPr>
                <p:nvPr/>
              </p:nvSpPr>
              <p:spPr bwMode="auto">
                <a:xfrm>
                  <a:off x="2522" y="1162"/>
                  <a:ext cx="72" cy="153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467" name="Rectangle 73"/>
                <p:cNvSpPr>
                  <a:spLocks noChangeArrowheads="1"/>
                </p:cNvSpPr>
                <p:nvPr/>
              </p:nvSpPr>
              <p:spPr bwMode="auto">
                <a:xfrm>
                  <a:off x="2522" y="1162"/>
                  <a:ext cx="72" cy="15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468" name="Rectangle 74"/>
                <p:cNvSpPr>
                  <a:spLocks noChangeArrowheads="1"/>
                </p:cNvSpPr>
                <p:nvPr/>
              </p:nvSpPr>
              <p:spPr bwMode="auto">
                <a:xfrm>
                  <a:off x="2448" y="1162"/>
                  <a:ext cx="74" cy="15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469" name="Rectangle 75"/>
                <p:cNvSpPr>
                  <a:spLocks noChangeArrowheads="1"/>
                </p:cNvSpPr>
                <p:nvPr/>
              </p:nvSpPr>
              <p:spPr bwMode="auto">
                <a:xfrm>
                  <a:off x="2486" y="1194"/>
                  <a:ext cx="18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I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470" name="Rectangle 76"/>
                <p:cNvSpPr>
                  <a:spLocks noChangeArrowheads="1"/>
                </p:cNvSpPr>
                <p:nvPr/>
              </p:nvSpPr>
              <p:spPr bwMode="auto">
                <a:xfrm>
                  <a:off x="2505" y="1194"/>
                  <a:ext cx="53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M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471" name="Rectangle 77"/>
                <p:cNvSpPr>
                  <a:spLocks noChangeArrowheads="1"/>
                </p:cNvSpPr>
                <p:nvPr/>
              </p:nvSpPr>
              <p:spPr bwMode="auto">
                <a:xfrm>
                  <a:off x="2815" y="1194"/>
                  <a:ext cx="46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R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472" name="Rectangle 78"/>
                <p:cNvSpPr>
                  <a:spLocks noChangeArrowheads="1"/>
                </p:cNvSpPr>
                <p:nvPr/>
              </p:nvSpPr>
              <p:spPr bwMode="auto">
                <a:xfrm>
                  <a:off x="2861" y="1194"/>
                  <a:ext cx="36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e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473" name="Rectangle 79"/>
                <p:cNvSpPr>
                  <a:spLocks noChangeArrowheads="1"/>
                </p:cNvSpPr>
                <p:nvPr/>
              </p:nvSpPr>
              <p:spPr bwMode="auto">
                <a:xfrm>
                  <a:off x="2899" y="1194"/>
                  <a:ext cx="36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g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474" name="Freeform 80"/>
                <p:cNvSpPr>
                  <a:spLocks/>
                </p:cNvSpPr>
                <p:nvPr/>
              </p:nvSpPr>
              <p:spPr bwMode="auto">
                <a:xfrm>
                  <a:off x="3160" y="1087"/>
                  <a:ext cx="112" cy="303"/>
                </a:xfrm>
                <a:custGeom>
                  <a:avLst/>
                  <a:gdLst>
                    <a:gd name="T0" fmla="*/ 0 w 109"/>
                    <a:gd name="T1" fmla="*/ 0 h 285"/>
                    <a:gd name="T2" fmla="*/ 2 w 109"/>
                    <a:gd name="T3" fmla="*/ 270 h 285"/>
                    <a:gd name="T4" fmla="*/ 50 w 109"/>
                    <a:gd name="T5" fmla="*/ 339 h 285"/>
                    <a:gd name="T6" fmla="*/ 2 w 109"/>
                    <a:gd name="T7" fmla="*/ 404 h 285"/>
                    <a:gd name="T8" fmla="*/ 2 w 109"/>
                    <a:gd name="T9" fmla="*/ 670 h 285"/>
                    <a:gd name="T10" fmla="*/ 158 w 109"/>
                    <a:gd name="T11" fmla="*/ 464 h 285"/>
                    <a:gd name="T12" fmla="*/ 158 w 109"/>
                    <a:gd name="T13" fmla="*/ 209 h 285"/>
                    <a:gd name="T14" fmla="*/ 2 w 109"/>
                    <a:gd name="T15" fmla="*/ 0 h 285"/>
                    <a:gd name="T16" fmla="*/ 2 w 109"/>
                    <a:gd name="T17" fmla="*/ 0 h 285"/>
                    <a:gd name="T18" fmla="*/ 0 w 109"/>
                    <a:gd name="T19" fmla="*/ 0 h 28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9"/>
                    <a:gd name="T31" fmla="*/ 0 h 285"/>
                    <a:gd name="T32" fmla="*/ 109 w 109"/>
                    <a:gd name="T33" fmla="*/ 285 h 28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9" h="285">
                      <a:moveTo>
                        <a:pt x="0" y="0"/>
                      </a:moveTo>
                      <a:lnTo>
                        <a:pt x="2" y="115"/>
                      </a:lnTo>
                      <a:lnTo>
                        <a:pt x="36" y="143"/>
                      </a:lnTo>
                      <a:lnTo>
                        <a:pt x="2" y="170"/>
                      </a:lnTo>
                      <a:lnTo>
                        <a:pt x="2" y="285"/>
                      </a:lnTo>
                      <a:lnTo>
                        <a:pt x="109" y="197"/>
                      </a:lnTo>
                      <a:lnTo>
                        <a:pt x="109" y="88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75" name="Freeform 81"/>
                <p:cNvSpPr>
                  <a:spLocks/>
                </p:cNvSpPr>
                <p:nvPr/>
              </p:nvSpPr>
              <p:spPr bwMode="auto">
                <a:xfrm>
                  <a:off x="3160" y="1087"/>
                  <a:ext cx="112" cy="303"/>
                </a:xfrm>
                <a:custGeom>
                  <a:avLst/>
                  <a:gdLst>
                    <a:gd name="T0" fmla="*/ 0 w 109"/>
                    <a:gd name="T1" fmla="*/ 0 h 285"/>
                    <a:gd name="T2" fmla="*/ 2 w 109"/>
                    <a:gd name="T3" fmla="*/ 270 h 285"/>
                    <a:gd name="T4" fmla="*/ 50 w 109"/>
                    <a:gd name="T5" fmla="*/ 339 h 285"/>
                    <a:gd name="T6" fmla="*/ 2 w 109"/>
                    <a:gd name="T7" fmla="*/ 404 h 285"/>
                    <a:gd name="T8" fmla="*/ 2 w 109"/>
                    <a:gd name="T9" fmla="*/ 670 h 285"/>
                    <a:gd name="T10" fmla="*/ 158 w 109"/>
                    <a:gd name="T11" fmla="*/ 464 h 285"/>
                    <a:gd name="T12" fmla="*/ 158 w 109"/>
                    <a:gd name="T13" fmla="*/ 209 h 285"/>
                    <a:gd name="T14" fmla="*/ 2 w 109"/>
                    <a:gd name="T15" fmla="*/ 0 h 285"/>
                    <a:gd name="T16" fmla="*/ 2 w 109"/>
                    <a:gd name="T17" fmla="*/ 0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5"/>
                    <a:gd name="T29" fmla="*/ 109 w 109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5">
                      <a:moveTo>
                        <a:pt x="0" y="0"/>
                      </a:moveTo>
                      <a:lnTo>
                        <a:pt x="2" y="115"/>
                      </a:lnTo>
                      <a:lnTo>
                        <a:pt x="36" y="143"/>
                      </a:lnTo>
                      <a:lnTo>
                        <a:pt x="2" y="170"/>
                      </a:lnTo>
                      <a:lnTo>
                        <a:pt x="2" y="285"/>
                      </a:lnTo>
                      <a:lnTo>
                        <a:pt x="109" y="197"/>
                      </a:lnTo>
                      <a:lnTo>
                        <a:pt x="109" y="88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76" name="Line 82"/>
                <p:cNvSpPr>
                  <a:spLocks noChangeShapeType="1"/>
                </p:cNvSpPr>
                <p:nvPr/>
              </p:nvSpPr>
              <p:spPr bwMode="auto">
                <a:xfrm>
                  <a:off x="2594" y="1237"/>
                  <a:ext cx="203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77" name="Line 83"/>
                <p:cNvSpPr>
                  <a:spLocks noChangeShapeType="1"/>
                </p:cNvSpPr>
                <p:nvPr/>
              </p:nvSpPr>
              <p:spPr bwMode="auto">
                <a:xfrm>
                  <a:off x="2942" y="1201"/>
                  <a:ext cx="22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78" name="Line 84"/>
                <p:cNvSpPr>
                  <a:spLocks noChangeShapeType="1"/>
                </p:cNvSpPr>
                <p:nvPr/>
              </p:nvSpPr>
              <p:spPr bwMode="auto">
                <a:xfrm>
                  <a:off x="3272" y="1237"/>
                  <a:ext cx="221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79" name="Line 85"/>
                <p:cNvSpPr>
                  <a:spLocks noChangeShapeType="1"/>
                </p:cNvSpPr>
                <p:nvPr/>
              </p:nvSpPr>
              <p:spPr bwMode="auto">
                <a:xfrm>
                  <a:off x="2942" y="1277"/>
                  <a:ext cx="22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80" name="Freeform 86"/>
                <p:cNvSpPr>
                  <a:spLocks/>
                </p:cNvSpPr>
                <p:nvPr/>
              </p:nvSpPr>
              <p:spPr bwMode="auto">
                <a:xfrm>
                  <a:off x="2759" y="1201"/>
                  <a:ext cx="36" cy="36"/>
                </a:xfrm>
                <a:custGeom>
                  <a:avLst/>
                  <a:gdLst>
                    <a:gd name="T0" fmla="*/ 0 w 36"/>
                    <a:gd name="T1" fmla="*/ 74 h 34"/>
                    <a:gd name="T2" fmla="*/ 2 w 36"/>
                    <a:gd name="T3" fmla="*/ 0 h 34"/>
                    <a:gd name="T4" fmla="*/ 36 w 36"/>
                    <a:gd name="T5" fmla="*/ 0 h 34"/>
                    <a:gd name="T6" fmla="*/ 0 60000 65536"/>
                    <a:gd name="T7" fmla="*/ 0 60000 65536"/>
                    <a:gd name="T8" fmla="*/ 0 60000 65536"/>
                    <a:gd name="T9" fmla="*/ 0 w 36"/>
                    <a:gd name="T10" fmla="*/ 0 h 34"/>
                    <a:gd name="T11" fmla="*/ 36 w 36"/>
                    <a:gd name="T12" fmla="*/ 34 h 3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" h="34">
                      <a:moveTo>
                        <a:pt x="0" y="34"/>
                      </a:moveTo>
                      <a:lnTo>
                        <a:pt x="2" y="0"/>
                      </a:lnTo>
                      <a:lnTo>
                        <a:pt x="36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81" name="Freeform 87"/>
                <p:cNvSpPr>
                  <a:spLocks/>
                </p:cNvSpPr>
                <p:nvPr/>
              </p:nvSpPr>
              <p:spPr bwMode="auto">
                <a:xfrm>
                  <a:off x="2669" y="1087"/>
                  <a:ext cx="54" cy="305"/>
                </a:xfrm>
                <a:custGeom>
                  <a:avLst/>
                  <a:gdLst>
                    <a:gd name="T0" fmla="*/ 67 w 53"/>
                    <a:gd name="T1" fmla="*/ 667 h 287"/>
                    <a:gd name="T2" fmla="*/ 67 w 53"/>
                    <a:gd name="T3" fmla="*/ 0 h 287"/>
                    <a:gd name="T4" fmla="*/ 0 w 53"/>
                    <a:gd name="T5" fmla="*/ 0 h 287"/>
                    <a:gd name="T6" fmla="*/ 0 w 53"/>
                    <a:gd name="T7" fmla="*/ 672 h 287"/>
                    <a:gd name="T8" fmla="*/ 67 w 53"/>
                    <a:gd name="T9" fmla="*/ 672 h 287"/>
                    <a:gd name="T10" fmla="*/ 67 w 53"/>
                    <a:gd name="T11" fmla="*/ 672 h 287"/>
                    <a:gd name="T12" fmla="*/ 67 w 53"/>
                    <a:gd name="T13" fmla="*/ 66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3" y="285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3" y="285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82" name="Freeform 88"/>
                <p:cNvSpPr>
                  <a:spLocks/>
                </p:cNvSpPr>
                <p:nvPr/>
              </p:nvSpPr>
              <p:spPr bwMode="auto">
                <a:xfrm>
                  <a:off x="2669" y="1087"/>
                  <a:ext cx="54" cy="305"/>
                </a:xfrm>
                <a:custGeom>
                  <a:avLst/>
                  <a:gdLst>
                    <a:gd name="T0" fmla="*/ 67 w 53"/>
                    <a:gd name="T1" fmla="*/ 667 h 287"/>
                    <a:gd name="T2" fmla="*/ 67 w 53"/>
                    <a:gd name="T3" fmla="*/ 0 h 287"/>
                    <a:gd name="T4" fmla="*/ 0 w 53"/>
                    <a:gd name="T5" fmla="*/ 0 h 287"/>
                    <a:gd name="T6" fmla="*/ 0 w 53"/>
                    <a:gd name="T7" fmla="*/ 672 h 287"/>
                    <a:gd name="T8" fmla="*/ 67 w 53"/>
                    <a:gd name="T9" fmla="*/ 672 h 287"/>
                    <a:gd name="T10" fmla="*/ 67 w 53"/>
                    <a:gd name="T11" fmla="*/ 67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3" y="285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83" name="Freeform 89"/>
                <p:cNvSpPr>
                  <a:spLocks/>
                </p:cNvSpPr>
                <p:nvPr/>
              </p:nvSpPr>
              <p:spPr bwMode="auto">
                <a:xfrm>
                  <a:off x="3016" y="1087"/>
                  <a:ext cx="55" cy="305"/>
                </a:xfrm>
                <a:custGeom>
                  <a:avLst/>
                  <a:gdLst>
                    <a:gd name="T0" fmla="*/ 68 w 54"/>
                    <a:gd name="T1" fmla="*/ 667 h 287"/>
                    <a:gd name="T2" fmla="*/ 68 w 54"/>
                    <a:gd name="T3" fmla="*/ 0 h 287"/>
                    <a:gd name="T4" fmla="*/ 0 w 54"/>
                    <a:gd name="T5" fmla="*/ 0 h 287"/>
                    <a:gd name="T6" fmla="*/ 0 w 54"/>
                    <a:gd name="T7" fmla="*/ 672 h 287"/>
                    <a:gd name="T8" fmla="*/ 68 w 54"/>
                    <a:gd name="T9" fmla="*/ 672 h 287"/>
                    <a:gd name="T10" fmla="*/ 68 w 54"/>
                    <a:gd name="T11" fmla="*/ 672 h 287"/>
                    <a:gd name="T12" fmla="*/ 68 w 54"/>
                    <a:gd name="T13" fmla="*/ 66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4"/>
                    <a:gd name="T22" fmla="*/ 0 h 287"/>
                    <a:gd name="T23" fmla="*/ 54 w 54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4" h="287">
                      <a:moveTo>
                        <a:pt x="54" y="285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lnTo>
                        <a:pt x="54" y="285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84" name="Freeform 90"/>
                <p:cNvSpPr>
                  <a:spLocks/>
                </p:cNvSpPr>
                <p:nvPr/>
              </p:nvSpPr>
              <p:spPr bwMode="auto">
                <a:xfrm>
                  <a:off x="3016" y="1087"/>
                  <a:ext cx="55" cy="305"/>
                </a:xfrm>
                <a:custGeom>
                  <a:avLst/>
                  <a:gdLst>
                    <a:gd name="T0" fmla="*/ 68 w 54"/>
                    <a:gd name="T1" fmla="*/ 667 h 287"/>
                    <a:gd name="T2" fmla="*/ 68 w 54"/>
                    <a:gd name="T3" fmla="*/ 0 h 287"/>
                    <a:gd name="T4" fmla="*/ 0 w 54"/>
                    <a:gd name="T5" fmla="*/ 0 h 287"/>
                    <a:gd name="T6" fmla="*/ 0 w 54"/>
                    <a:gd name="T7" fmla="*/ 672 h 287"/>
                    <a:gd name="T8" fmla="*/ 68 w 54"/>
                    <a:gd name="T9" fmla="*/ 672 h 287"/>
                    <a:gd name="T10" fmla="*/ 68 w 54"/>
                    <a:gd name="T11" fmla="*/ 67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5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85" name="Freeform 91"/>
                <p:cNvSpPr>
                  <a:spLocks/>
                </p:cNvSpPr>
                <p:nvPr/>
              </p:nvSpPr>
              <p:spPr bwMode="auto">
                <a:xfrm>
                  <a:off x="3363" y="1087"/>
                  <a:ext cx="55" cy="305"/>
                </a:xfrm>
                <a:custGeom>
                  <a:avLst/>
                  <a:gdLst>
                    <a:gd name="T0" fmla="*/ 68 w 54"/>
                    <a:gd name="T1" fmla="*/ 667 h 287"/>
                    <a:gd name="T2" fmla="*/ 68 w 54"/>
                    <a:gd name="T3" fmla="*/ 0 h 287"/>
                    <a:gd name="T4" fmla="*/ 0 w 54"/>
                    <a:gd name="T5" fmla="*/ 0 h 287"/>
                    <a:gd name="T6" fmla="*/ 0 w 54"/>
                    <a:gd name="T7" fmla="*/ 672 h 287"/>
                    <a:gd name="T8" fmla="*/ 68 w 54"/>
                    <a:gd name="T9" fmla="*/ 672 h 287"/>
                    <a:gd name="T10" fmla="*/ 68 w 54"/>
                    <a:gd name="T11" fmla="*/ 672 h 287"/>
                    <a:gd name="T12" fmla="*/ 68 w 54"/>
                    <a:gd name="T13" fmla="*/ 66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4"/>
                    <a:gd name="T22" fmla="*/ 0 h 287"/>
                    <a:gd name="T23" fmla="*/ 54 w 54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4" h="287">
                      <a:moveTo>
                        <a:pt x="54" y="285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lnTo>
                        <a:pt x="54" y="285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86" name="Freeform 92"/>
                <p:cNvSpPr>
                  <a:spLocks/>
                </p:cNvSpPr>
                <p:nvPr/>
              </p:nvSpPr>
              <p:spPr bwMode="auto">
                <a:xfrm>
                  <a:off x="3363" y="1087"/>
                  <a:ext cx="55" cy="305"/>
                </a:xfrm>
                <a:custGeom>
                  <a:avLst/>
                  <a:gdLst>
                    <a:gd name="T0" fmla="*/ 68 w 54"/>
                    <a:gd name="T1" fmla="*/ 667 h 287"/>
                    <a:gd name="T2" fmla="*/ 68 w 54"/>
                    <a:gd name="T3" fmla="*/ 0 h 287"/>
                    <a:gd name="T4" fmla="*/ 0 w 54"/>
                    <a:gd name="T5" fmla="*/ 0 h 287"/>
                    <a:gd name="T6" fmla="*/ 0 w 54"/>
                    <a:gd name="T7" fmla="*/ 672 h 287"/>
                    <a:gd name="T8" fmla="*/ 68 w 54"/>
                    <a:gd name="T9" fmla="*/ 672 h 287"/>
                    <a:gd name="T10" fmla="*/ 68 w 54"/>
                    <a:gd name="T11" fmla="*/ 67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5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87" name="Freeform 93"/>
                <p:cNvSpPr>
                  <a:spLocks/>
                </p:cNvSpPr>
                <p:nvPr/>
              </p:nvSpPr>
              <p:spPr bwMode="auto">
                <a:xfrm>
                  <a:off x="3710" y="1087"/>
                  <a:ext cx="56" cy="305"/>
                </a:xfrm>
                <a:custGeom>
                  <a:avLst/>
                  <a:gdLst>
                    <a:gd name="T0" fmla="*/ 89 w 54"/>
                    <a:gd name="T1" fmla="*/ 667 h 287"/>
                    <a:gd name="T2" fmla="*/ 89 w 54"/>
                    <a:gd name="T3" fmla="*/ 0 h 287"/>
                    <a:gd name="T4" fmla="*/ 0 w 54"/>
                    <a:gd name="T5" fmla="*/ 0 h 287"/>
                    <a:gd name="T6" fmla="*/ 0 w 54"/>
                    <a:gd name="T7" fmla="*/ 672 h 287"/>
                    <a:gd name="T8" fmla="*/ 89 w 54"/>
                    <a:gd name="T9" fmla="*/ 672 h 287"/>
                    <a:gd name="T10" fmla="*/ 89 w 54"/>
                    <a:gd name="T11" fmla="*/ 672 h 287"/>
                    <a:gd name="T12" fmla="*/ 89 w 54"/>
                    <a:gd name="T13" fmla="*/ 66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4"/>
                    <a:gd name="T22" fmla="*/ 0 h 287"/>
                    <a:gd name="T23" fmla="*/ 54 w 54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4" h="287">
                      <a:moveTo>
                        <a:pt x="54" y="285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lnTo>
                        <a:pt x="54" y="285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88" name="Freeform 94"/>
                <p:cNvSpPr>
                  <a:spLocks/>
                </p:cNvSpPr>
                <p:nvPr/>
              </p:nvSpPr>
              <p:spPr bwMode="auto">
                <a:xfrm>
                  <a:off x="3493" y="1162"/>
                  <a:ext cx="145" cy="153"/>
                </a:xfrm>
                <a:custGeom>
                  <a:avLst/>
                  <a:gdLst>
                    <a:gd name="T0" fmla="*/ 169 w 143"/>
                    <a:gd name="T1" fmla="*/ 367 h 143"/>
                    <a:gd name="T2" fmla="*/ 171 w 143"/>
                    <a:gd name="T3" fmla="*/ 0 h 143"/>
                    <a:gd name="T4" fmla="*/ 0 w 143"/>
                    <a:gd name="T5" fmla="*/ 0 h 143"/>
                    <a:gd name="T6" fmla="*/ 0 w 143"/>
                    <a:gd name="T7" fmla="*/ 367 h 143"/>
                    <a:gd name="T8" fmla="*/ 171 w 143"/>
                    <a:gd name="T9" fmla="*/ 367 h 143"/>
                    <a:gd name="T10" fmla="*/ 171 w 143"/>
                    <a:gd name="T11" fmla="*/ 367 h 1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3"/>
                    <a:gd name="T19" fmla="*/ 0 h 143"/>
                    <a:gd name="T20" fmla="*/ 143 w 143"/>
                    <a:gd name="T21" fmla="*/ 143 h 1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3" h="143">
                      <a:moveTo>
                        <a:pt x="141" y="143"/>
                      </a:moveTo>
                      <a:lnTo>
                        <a:pt x="143" y="0"/>
                      </a:lnTo>
                      <a:lnTo>
                        <a:pt x="0" y="0"/>
                      </a:lnTo>
                      <a:lnTo>
                        <a:pt x="0" y="143"/>
                      </a:lnTo>
                      <a:lnTo>
                        <a:pt x="143" y="14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89" name="Rectangle 95"/>
                <p:cNvSpPr>
                  <a:spLocks noChangeArrowheads="1"/>
                </p:cNvSpPr>
                <p:nvPr/>
              </p:nvSpPr>
              <p:spPr bwMode="auto">
                <a:xfrm>
                  <a:off x="3516" y="1194"/>
                  <a:ext cx="46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D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490" name="Rectangle 96"/>
                <p:cNvSpPr>
                  <a:spLocks noChangeArrowheads="1"/>
                </p:cNvSpPr>
                <p:nvPr/>
              </p:nvSpPr>
              <p:spPr bwMode="auto">
                <a:xfrm>
                  <a:off x="3563" y="1194"/>
                  <a:ext cx="53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M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491" name="Line 97"/>
                <p:cNvSpPr>
                  <a:spLocks noChangeShapeType="1"/>
                </p:cNvSpPr>
                <p:nvPr/>
              </p:nvSpPr>
              <p:spPr bwMode="auto">
                <a:xfrm>
                  <a:off x="3636" y="1237"/>
                  <a:ext cx="74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92" name="Rectangle 98"/>
                <p:cNvSpPr>
                  <a:spLocks noChangeArrowheads="1"/>
                </p:cNvSpPr>
                <p:nvPr/>
              </p:nvSpPr>
              <p:spPr bwMode="auto">
                <a:xfrm>
                  <a:off x="3859" y="1167"/>
                  <a:ext cx="46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R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493" name="Rectangle 99"/>
                <p:cNvSpPr>
                  <a:spLocks noChangeArrowheads="1"/>
                </p:cNvSpPr>
                <p:nvPr/>
              </p:nvSpPr>
              <p:spPr bwMode="auto">
                <a:xfrm>
                  <a:off x="3905" y="1167"/>
                  <a:ext cx="36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e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494" name="Rectangle 100"/>
                <p:cNvSpPr>
                  <a:spLocks noChangeArrowheads="1"/>
                </p:cNvSpPr>
                <p:nvPr/>
              </p:nvSpPr>
              <p:spPr bwMode="auto">
                <a:xfrm>
                  <a:off x="3943" y="1167"/>
                  <a:ext cx="36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g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495" name="Freeform 101"/>
                <p:cNvSpPr>
                  <a:spLocks/>
                </p:cNvSpPr>
                <p:nvPr/>
              </p:nvSpPr>
              <p:spPr bwMode="auto">
                <a:xfrm>
                  <a:off x="3455" y="1237"/>
                  <a:ext cx="255" cy="117"/>
                </a:xfrm>
                <a:custGeom>
                  <a:avLst/>
                  <a:gdLst>
                    <a:gd name="T0" fmla="*/ 0 w 251"/>
                    <a:gd name="T1" fmla="*/ 0 h 110"/>
                    <a:gd name="T2" fmla="*/ 0 w 251"/>
                    <a:gd name="T3" fmla="*/ 260 h 110"/>
                    <a:gd name="T4" fmla="*/ 272 w 251"/>
                    <a:gd name="T5" fmla="*/ 260 h 110"/>
                    <a:gd name="T6" fmla="*/ 272 w 251"/>
                    <a:gd name="T7" fmla="*/ 87 h 110"/>
                    <a:gd name="T8" fmla="*/ 313 w 251"/>
                    <a:gd name="T9" fmla="*/ 87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"/>
                    <a:gd name="T16" fmla="*/ 0 h 110"/>
                    <a:gd name="T17" fmla="*/ 251 w 251"/>
                    <a:gd name="T18" fmla="*/ 110 h 11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" h="110">
                      <a:moveTo>
                        <a:pt x="0" y="0"/>
                      </a:moveTo>
                      <a:lnTo>
                        <a:pt x="0" y="110"/>
                      </a:lnTo>
                      <a:lnTo>
                        <a:pt x="217" y="110"/>
                      </a:lnTo>
                      <a:lnTo>
                        <a:pt x="217" y="37"/>
                      </a:lnTo>
                      <a:lnTo>
                        <a:pt x="251" y="3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96" name="Freeform 102"/>
                <p:cNvSpPr>
                  <a:spLocks/>
                </p:cNvSpPr>
                <p:nvPr/>
              </p:nvSpPr>
              <p:spPr bwMode="auto">
                <a:xfrm>
                  <a:off x="3708" y="1087"/>
                  <a:ext cx="58" cy="305"/>
                </a:xfrm>
                <a:custGeom>
                  <a:avLst/>
                  <a:gdLst>
                    <a:gd name="T0" fmla="*/ 88 w 56"/>
                    <a:gd name="T1" fmla="*/ 667 h 287"/>
                    <a:gd name="T2" fmla="*/ 91 w 56"/>
                    <a:gd name="T3" fmla="*/ 0 h 287"/>
                    <a:gd name="T4" fmla="*/ 0 w 56"/>
                    <a:gd name="T5" fmla="*/ 0 h 287"/>
                    <a:gd name="T6" fmla="*/ 0 w 56"/>
                    <a:gd name="T7" fmla="*/ 672 h 287"/>
                    <a:gd name="T8" fmla="*/ 91 w 56"/>
                    <a:gd name="T9" fmla="*/ 672 h 287"/>
                    <a:gd name="T10" fmla="*/ 91 w 56"/>
                    <a:gd name="T11" fmla="*/ 67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"/>
                    <a:gd name="T19" fmla="*/ 0 h 287"/>
                    <a:gd name="T20" fmla="*/ 56 w 56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" h="287">
                      <a:moveTo>
                        <a:pt x="54" y="285"/>
                      </a:move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6" y="287"/>
                      </a:lnTo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97" name="Freeform 103"/>
                <p:cNvSpPr>
                  <a:spLocks/>
                </p:cNvSpPr>
                <p:nvPr/>
              </p:nvSpPr>
              <p:spPr bwMode="auto">
                <a:xfrm>
                  <a:off x="2319" y="1087"/>
                  <a:ext cx="54" cy="305"/>
                </a:xfrm>
                <a:custGeom>
                  <a:avLst/>
                  <a:gdLst>
                    <a:gd name="T0" fmla="*/ 67 w 53"/>
                    <a:gd name="T1" fmla="*/ 667 h 287"/>
                    <a:gd name="T2" fmla="*/ 67 w 53"/>
                    <a:gd name="T3" fmla="*/ 0 h 287"/>
                    <a:gd name="T4" fmla="*/ 0 w 53"/>
                    <a:gd name="T5" fmla="*/ 0 h 287"/>
                    <a:gd name="T6" fmla="*/ 0 w 53"/>
                    <a:gd name="T7" fmla="*/ 672 h 287"/>
                    <a:gd name="T8" fmla="*/ 67 w 53"/>
                    <a:gd name="T9" fmla="*/ 672 h 287"/>
                    <a:gd name="T10" fmla="*/ 67 w 53"/>
                    <a:gd name="T11" fmla="*/ 672 h 287"/>
                    <a:gd name="T12" fmla="*/ 67 w 53"/>
                    <a:gd name="T13" fmla="*/ 66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3" y="285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3" y="285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98" name="Freeform 104"/>
                <p:cNvSpPr>
                  <a:spLocks/>
                </p:cNvSpPr>
                <p:nvPr/>
              </p:nvSpPr>
              <p:spPr bwMode="auto">
                <a:xfrm>
                  <a:off x="2319" y="1087"/>
                  <a:ext cx="54" cy="305"/>
                </a:xfrm>
                <a:custGeom>
                  <a:avLst/>
                  <a:gdLst>
                    <a:gd name="T0" fmla="*/ 67 w 53"/>
                    <a:gd name="T1" fmla="*/ 667 h 287"/>
                    <a:gd name="T2" fmla="*/ 67 w 53"/>
                    <a:gd name="T3" fmla="*/ 0 h 287"/>
                    <a:gd name="T4" fmla="*/ 0 w 53"/>
                    <a:gd name="T5" fmla="*/ 0 h 287"/>
                    <a:gd name="T6" fmla="*/ 0 w 53"/>
                    <a:gd name="T7" fmla="*/ 672 h 287"/>
                    <a:gd name="T8" fmla="*/ 67 w 53"/>
                    <a:gd name="T9" fmla="*/ 672 h 287"/>
                    <a:gd name="T10" fmla="*/ 67 w 53"/>
                    <a:gd name="T11" fmla="*/ 67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3" y="285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99" name="Line 105"/>
                <p:cNvSpPr>
                  <a:spLocks noChangeShapeType="1"/>
                </p:cNvSpPr>
                <p:nvPr/>
              </p:nvSpPr>
              <p:spPr bwMode="auto">
                <a:xfrm>
                  <a:off x="2370" y="1236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454" name="Rectangle 106"/>
              <p:cNvSpPr>
                <a:spLocks noChangeArrowheads="1"/>
              </p:cNvSpPr>
              <p:nvPr/>
            </p:nvSpPr>
            <p:spPr bwMode="auto">
              <a:xfrm>
                <a:off x="2652" y="1534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900" b="1">
                    <a:latin typeface="Arial" charset="0"/>
                  </a:rPr>
                  <a:t>PC</a:t>
                </a:r>
              </a:p>
            </p:txBody>
          </p:sp>
        </p:grpSp>
        <p:grpSp>
          <p:nvGrpSpPr>
            <p:cNvPr id="55309" name="Group 261"/>
            <p:cNvGrpSpPr>
              <a:grpSpLocks/>
            </p:cNvGrpSpPr>
            <p:nvPr/>
          </p:nvGrpSpPr>
          <p:grpSpPr bwMode="auto">
            <a:xfrm>
              <a:off x="3006" y="1966"/>
              <a:ext cx="1689" cy="338"/>
              <a:chOff x="3006" y="1966"/>
              <a:chExt cx="1689" cy="338"/>
            </a:xfrm>
          </p:grpSpPr>
          <p:grpSp>
            <p:nvGrpSpPr>
              <p:cNvPr id="55406" name="Group 108"/>
              <p:cNvGrpSpPr>
                <a:grpSpLocks/>
              </p:cNvGrpSpPr>
              <p:nvPr/>
            </p:nvGrpSpPr>
            <p:grpSpPr bwMode="auto">
              <a:xfrm>
                <a:off x="3027" y="2047"/>
                <a:ext cx="1668" cy="257"/>
                <a:chOff x="2319" y="1087"/>
                <a:chExt cx="1668" cy="305"/>
              </a:xfrm>
            </p:grpSpPr>
            <p:sp>
              <p:nvSpPr>
                <p:cNvPr id="55408" name="Line 109"/>
                <p:cNvSpPr>
                  <a:spLocks noChangeShapeType="1"/>
                </p:cNvSpPr>
                <p:nvPr/>
              </p:nvSpPr>
              <p:spPr bwMode="auto">
                <a:xfrm>
                  <a:off x="3766" y="1237"/>
                  <a:ext cx="74" cy="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09" name="Rectangle 110"/>
                <p:cNvSpPr>
                  <a:spLocks noChangeArrowheads="1"/>
                </p:cNvSpPr>
                <p:nvPr/>
              </p:nvSpPr>
              <p:spPr bwMode="auto">
                <a:xfrm>
                  <a:off x="3840" y="1162"/>
                  <a:ext cx="72" cy="153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410" name="Rectangle 111"/>
                <p:cNvSpPr>
                  <a:spLocks noChangeArrowheads="1"/>
                </p:cNvSpPr>
                <p:nvPr/>
              </p:nvSpPr>
              <p:spPr bwMode="auto">
                <a:xfrm>
                  <a:off x="3840" y="1162"/>
                  <a:ext cx="72" cy="15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411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3986" y="1160"/>
                  <a:ext cx="1" cy="15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12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3912" y="1162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13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3912" y="1315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14" name="Rectangle 115"/>
                <p:cNvSpPr>
                  <a:spLocks noChangeArrowheads="1"/>
                </p:cNvSpPr>
                <p:nvPr/>
              </p:nvSpPr>
              <p:spPr bwMode="auto">
                <a:xfrm>
                  <a:off x="2869" y="1162"/>
                  <a:ext cx="75" cy="153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415" name="Rectangle 116"/>
                <p:cNvSpPr>
                  <a:spLocks noChangeArrowheads="1"/>
                </p:cNvSpPr>
                <p:nvPr/>
              </p:nvSpPr>
              <p:spPr bwMode="auto">
                <a:xfrm>
                  <a:off x="2869" y="1162"/>
                  <a:ext cx="75" cy="15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416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2795" y="1160"/>
                  <a:ext cx="2" cy="15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17" name="Line 118"/>
                <p:cNvSpPr>
                  <a:spLocks noChangeShapeType="1"/>
                </p:cNvSpPr>
                <p:nvPr/>
              </p:nvSpPr>
              <p:spPr bwMode="auto">
                <a:xfrm>
                  <a:off x="2795" y="1162"/>
                  <a:ext cx="7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18" name="Line 119"/>
                <p:cNvSpPr>
                  <a:spLocks noChangeShapeType="1"/>
                </p:cNvSpPr>
                <p:nvPr/>
              </p:nvSpPr>
              <p:spPr bwMode="auto">
                <a:xfrm>
                  <a:off x="2795" y="1315"/>
                  <a:ext cx="7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19" name="Rectangle 120"/>
                <p:cNvSpPr>
                  <a:spLocks noChangeArrowheads="1"/>
                </p:cNvSpPr>
                <p:nvPr/>
              </p:nvSpPr>
              <p:spPr bwMode="auto">
                <a:xfrm>
                  <a:off x="2522" y="1162"/>
                  <a:ext cx="72" cy="153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420" name="Rectangle 121"/>
                <p:cNvSpPr>
                  <a:spLocks noChangeArrowheads="1"/>
                </p:cNvSpPr>
                <p:nvPr/>
              </p:nvSpPr>
              <p:spPr bwMode="auto">
                <a:xfrm>
                  <a:off x="2522" y="1162"/>
                  <a:ext cx="72" cy="15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421" name="Rectangle 122"/>
                <p:cNvSpPr>
                  <a:spLocks noChangeArrowheads="1"/>
                </p:cNvSpPr>
                <p:nvPr/>
              </p:nvSpPr>
              <p:spPr bwMode="auto">
                <a:xfrm>
                  <a:off x="2448" y="1162"/>
                  <a:ext cx="74" cy="15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422" name="Rectangle 123"/>
                <p:cNvSpPr>
                  <a:spLocks noChangeArrowheads="1"/>
                </p:cNvSpPr>
                <p:nvPr/>
              </p:nvSpPr>
              <p:spPr bwMode="auto">
                <a:xfrm>
                  <a:off x="2486" y="1194"/>
                  <a:ext cx="18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I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423" name="Rectangle 124"/>
                <p:cNvSpPr>
                  <a:spLocks noChangeArrowheads="1"/>
                </p:cNvSpPr>
                <p:nvPr/>
              </p:nvSpPr>
              <p:spPr bwMode="auto">
                <a:xfrm>
                  <a:off x="2505" y="1194"/>
                  <a:ext cx="53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M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424" name="Rectangle 125"/>
                <p:cNvSpPr>
                  <a:spLocks noChangeArrowheads="1"/>
                </p:cNvSpPr>
                <p:nvPr/>
              </p:nvSpPr>
              <p:spPr bwMode="auto">
                <a:xfrm>
                  <a:off x="2815" y="1194"/>
                  <a:ext cx="46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R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425" name="Rectangle 126"/>
                <p:cNvSpPr>
                  <a:spLocks noChangeArrowheads="1"/>
                </p:cNvSpPr>
                <p:nvPr/>
              </p:nvSpPr>
              <p:spPr bwMode="auto">
                <a:xfrm>
                  <a:off x="2861" y="1194"/>
                  <a:ext cx="36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e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426" name="Rectangle 127"/>
                <p:cNvSpPr>
                  <a:spLocks noChangeArrowheads="1"/>
                </p:cNvSpPr>
                <p:nvPr/>
              </p:nvSpPr>
              <p:spPr bwMode="auto">
                <a:xfrm>
                  <a:off x="2899" y="1194"/>
                  <a:ext cx="36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g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427" name="Freeform 128"/>
                <p:cNvSpPr>
                  <a:spLocks/>
                </p:cNvSpPr>
                <p:nvPr/>
              </p:nvSpPr>
              <p:spPr bwMode="auto">
                <a:xfrm>
                  <a:off x="3160" y="1087"/>
                  <a:ext cx="112" cy="303"/>
                </a:xfrm>
                <a:custGeom>
                  <a:avLst/>
                  <a:gdLst>
                    <a:gd name="T0" fmla="*/ 0 w 109"/>
                    <a:gd name="T1" fmla="*/ 0 h 285"/>
                    <a:gd name="T2" fmla="*/ 2 w 109"/>
                    <a:gd name="T3" fmla="*/ 270 h 285"/>
                    <a:gd name="T4" fmla="*/ 50 w 109"/>
                    <a:gd name="T5" fmla="*/ 339 h 285"/>
                    <a:gd name="T6" fmla="*/ 2 w 109"/>
                    <a:gd name="T7" fmla="*/ 404 h 285"/>
                    <a:gd name="T8" fmla="*/ 2 w 109"/>
                    <a:gd name="T9" fmla="*/ 670 h 285"/>
                    <a:gd name="T10" fmla="*/ 158 w 109"/>
                    <a:gd name="T11" fmla="*/ 464 h 285"/>
                    <a:gd name="T12" fmla="*/ 158 w 109"/>
                    <a:gd name="T13" fmla="*/ 209 h 285"/>
                    <a:gd name="T14" fmla="*/ 2 w 109"/>
                    <a:gd name="T15" fmla="*/ 0 h 285"/>
                    <a:gd name="T16" fmla="*/ 2 w 109"/>
                    <a:gd name="T17" fmla="*/ 0 h 285"/>
                    <a:gd name="T18" fmla="*/ 0 w 109"/>
                    <a:gd name="T19" fmla="*/ 0 h 28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9"/>
                    <a:gd name="T31" fmla="*/ 0 h 285"/>
                    <a:gd name="T32" fmla="*/ 109 w 109"/>
                    <a:gd name="T33" fmla="*/ 285 h 28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9" h="285">
                      <a:moveTo>
                        <a:pt x="0" y="0"/>
                      </a:moveTo>
                      <a:lnTo>
                        <a:pt x="2" y="115"/>
                      </a:lnTo>
                      <a:lnTo>
                        <a:pt x="36" y="143"/>
                      </a:lnTo>
                      <a:lnTo>
                        <a:pt x="2" y="170"/>
                      </a:lnTo>
                      <a:lnTo>
                        <a:pt x="2" y="285"/>
                      </a:lnTo>
                      <a:lnTo>
                        <a:pt x="109" y="197"/>
                      </a:lnTo>
                      <a:lnTo>
                        <a:pt x="109" y="88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28" name="Freeform 129"/>
                <p:cNvSpPr>
                  <a:spLocks/>
                </p:cNvSpPr>
                <p:nvPr/>
              </p:nvSpPr>
              <p:spPr bwMode="auto">
                <a:xfrm>
                  <a:off x="3160" y="1087"/>
                  <a:ext cx="112" cy="303"/>
                </a:xfrm>
                <a:custGeom>
                  <a:avLst/>
                  <a:gdLst>
                    <a:gd name="T0" fmla="*/ 0 w 109"/>
                    <a:gd name="T1" fmla="*/ 0 h 285"/>
                    <a:gd name="T2" fmla="*/ 2 w 109"/>
                    <a:gd name="T3" fmla="*/ 270 h 285"/>
                    <a:gd name="T4" fmla="*/ 50 w 109"/>
                    <a:gd name="T5" fmla="*/ 339 h 285"/>
                    <a:gd name="T6" fmla="*/ 2 w 109"/>
                    <a:gd name="T7" fmla="*/ 404 h 285"/>
                    <a:gd name="T8" fmla="*/ 2 w 109"/>
                    <a:gd name="T9" fmla="*/ 670 h 285"/>
                    <a:gd name="T10" fmla="*/ 158 w 109"/>
                    <a:gd name="T11" fmla="*/ 464 h 285"/>
                    <a:gd name="T12" fmla="*/ 158 w 109"/>
                    <a:gd name="T13" fmla="*/ 209 h 285"/>
                    <a:gd name="T14" fmla="*/ 2 w 109"/>
                    <a:gd name="T15" fmla="*/ 0 h 285"/>
                    <a:gd name="T16" fmla="*/ 2 w 109"/>
                    <a:gd name="T17" fmla="*/ 0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5"/>
                    <a:gd name="T29" fmla="*/ 109 w 109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5">
                      <a:moveTo>
                        <a:pt x="0" y="0"/>
                      </a:moveTo>
                      <a:lnTo>
                        <a:pt x="2" y="115"/>
                      </a:lnTo>
                      <a:lnTo>
                        <a:pt x="36" y="143"/>
                      </a:lnTo>
                      <a:lnTo>
                        <a:pt x="2" y="170"/>
                      </a:lnTo>
                      <a:lnTo>
                        <a:pt x="2" y="285"/>
                      </a:lnTo>
                      <a:lnTo>
                        <a:pt x="109" y="197"/>
                      </a:lnTo>
                      <a:lnTo>
                        <a:pt x="109" y="88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29" name="Line 130"/>
                <p:cNvSpPr>
                  <a:spLocks noChangeShapeType="1"/>
                </p:cNvSpPr>
                <p:nvPr/>
              </p:nvSpPr>
              <p:spPr bwMode="auto">
                <a:xfrm>
                  <a:off x="2594" y="1237"/>
                  <a:ext cx="203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30" name="Line 131"/>
                <p:cNvSpPr>
                  <a:spLocks noChangeShapeType="1"/>
                </p:cNvSpPr>
                <p:nvPr/>
              </p:nvSpPr>
              <p:spPr bwMode="auto">
                <a:xfrm>
                  <a:off x="2942" y="1201"/>
                  <a:ext cx="22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31" name="Line 132"/>
                <p:cNvSpPr>
                  <a:spLocks noChangeShapeType="1"/>
                </p:cNvSpPr>
                <p:nvPr/>
              </p:nvSpPr>
              <p:spPr bwMode="auto">
                <a:xfrm>
                  <a:off x="3272" y="1237"/>
                  <a:ext cx="221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32" name="Line 133"/>
                <p:cNvSpPr>
                  <a:spLocks noChangeShapeType="1"/>
                </p:cNvSpPr>
                <p:nvPr/>
              </p:nvSpPr>
              <p:spPr bwMode="auto">
                <a:xfrm>
                  <a:off x="2942" y="1277"/>
                  <a:ext cx="22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33" name="Freeform 134"/>
                <p:cNvSpPr>
                  <a:spLocks/>
                </p:cNvSpPr>
                <p:nvPr/>
              </p:nvSpPr>
              <p:spPr bwMode="auto">
                <a:xfrm>
                  <a:off x="2759" y="1201"/>
                  <a:ext cx="36" cy="36"/>
                </a:xfrm>
                <a:custGeom>
                  <a:avLst/>
                  <a:gdLst>
                    <a:gd name="T0" fmla="*/ 0 w 36"/>
                    <a:gd name="T1" fmla="*/ 74 h 34"/>
                    <a:gd name="T2" fmla="*/ 2 w 36"/>
                    <a:gd name="T3" fmla="*/ 0 h 34"/>
                    <a:gd name="T4" fmla="*/ 36 w 36"/>
                    <a:gd name="T5" fmla="*/ 0 h 34"/>
                    <a:gd name="T6" fmla="*/ 0 60000 65536"/>
                    <a:gd name="T7" fmla="*/ 0 60000 65536"/>
                    <a:gd name="T8" fmla="*/ 0 60000 65536"/>
                    <a:gd name="T9" fmla="*/ 0 w 36"/>
                    <a:gd name="T10" fmla="*/ 0 h 34"/>
                    <a:gd name="T11" fmla="*/ 36 w 36"/>
                    <a:gd name="T12" fmla="*/ 34 h 3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" h="34">
                      <a:moveTo>
                        <a:pt x="0" y="34"/>
                      </a:moveTo>
                      <a:lnTo>
                        <a:pt x="2" y="0"/>
                      </a:lnTo>
                      <a:lnTo>
                        <a:pt x="36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34" name="Freeform 135"/>
                <p:cNvSpPr>
                  <a:spLocks/>
                </p:cNvSpPr>
                <p:nvPr/>
              </p:nvSpPr>
              <p:spPr bwMode="auto">
                <a:xfrm>
                  <a:off x="2669" y="1087"/>
                  <a:ext cx="54" cy="305"/>
                </a:xfrm>
                <a:custGeom>
                  <a:avLst/>
                  <a:gdLst>
                    <a:gd name="T0" fmla="*/ 67 w 53"/>
                    <a:gd name="T1" fmla="*/ 667 h 287"/>
                    <a:gd name="T2" fmla="*/ 67 w 53"/>
                    <a:gd name="T3" fmla="*/ 0 h 287"/>
                    <a:gd name="T4" fmla="*/ 0 w 53"/>
                    <a:gd name="T5" fmla="*/ 0 h 287"/>
                    <a:gd name="T6" fmla="*/ 0 w 53"/>
                    <a:gd name="T7" fmla="*/ 672 h 287"/>
                    <a:gd name="T8" fmla="*/ 67 w 53"/>
                    <a:gd name="T9" fmla="*/ 672 h 287"/>
                    <a:gd name="T10" fmla="*/ 67 w 53"/>
                    <a:gd name="T11" fmla="*/ 672 h 287"/>
                    <a:gd name="T12" fmla="*/ 67 w 53"/>
                    <a:gd name="T13" fmla="*/ 66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3" y="285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3" y="285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35" name="Freeform 136"/>
                <p:cNvSpPr>
                  <a:spLocks/>
                </p:cNvSpPr>
                <p:nvPr/>
              </p:nvSpPr>
              <p:spPr bwMode="auto">
                <a:xfrm>
                  <a:off x="2669" y="1087"/>
                  <a:ext cx="54" cy="305"/>
                </a:xfrm>
                <a:custGeom>
                  <a:avLst/>
                  <a:gdLst>
                    <a:gd name="T0" fmla="*/ 67 w 53"/>
                    <a:gd name="T1" fmla="*/ 667 h 287"/>
                    <a:gd name="T2" fmla="*/ 67 w 53"/>
                    <a:gd name="T3" fmla="*/ 0 h 287"/>
                    <a:gd name="T4" fmla="*/ 0 w 53"/>
                    <a:gd name="T5" fmla="*/ 0 h 287"/>
                    <a:gd name="T6" fmla="*/ 0 w 53"/>
                    <a:gd name="T7" fmla="*/ 672 h 287"/>
                    <a:gd name="T8" fmla="*/ 67 w 53"/>
                    <a:gd name="T9" fmla="*/ 672 h 287"/>
                    <a:gd name="T10" fmla="*/ 67 w 53"/>
                    <a:gd name="T11" fmla="*/ 67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3" y="285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36" name="Freeform 137"/>
                <p:cNvSpPr>
                  <a:spLocks/>
                </p:cNvSpPr>
                <p:nvPr/>
              </p:nvSpPr>
              <p:spPr bwMode="auto">
                <a:xfrm>
                  <a:off x="3016" y="1087"/>
                  <a:ext cx="55" cy="305"/>
                </a:xfrm>
                <a:custGeom>
                  <a:avLst/>
                  <a:gdLst>
                    <a:gd name="T0" fmla="*/ 68 w 54"/>
                    <a:gd name="T1" fmla="*/ 667 h 287"/>
                    <a:gd name="T2" fmla="*/ 68 w 54"/>
                    <a:gd name="T3" fmla="*/ 0 h 287"/>
                    <a:gd name="T4" fmla="*/ 0 w 54"/>
                    <a:gd name="T5" fmla="*/ 0 h 287"/>
                    <a:gd name="T6" fmla="*/ 0 w 54"/>
                    <a:gd name="T7" fmla="*/ 672 h 287"/>
                    <a:gd name="T8" fmla="*/ 68 w 54"/>
                    <a:gd name="T9" fmla="*/ 672 h 287"/>
                    <a:gd name="T10" fmla="*/ 68 w 54"/>
                    <a:gd name="T11" fmla="*/ 672 h 287"/>
                    <a:gd name="T12" fmla="*/ 68 w 54"/>
                    <a:gd name="T13" fmla="*/ 66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4"/>
                    <a:gd name="T22" fmla="*/ 0 h 287"/>
                    <a:gd name="T23" fmla="*/ 54 w 54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4" h="287">
                      <a:moveTo>
                        <a:pt x="54" y="285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lnTo>
                        <a:pt x="54" y="285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37" name="Freeform 138"/>
                <p:cNvSpPr>
                  <a:spLocks/>
                </p:cNvSpPr>
                <p:nvPr/>
              </p:nvSpPr>
              <p:spPr bwMode="auto">
                <a:xfrm>
                  <a:off x="3016" y="1087"/>
                  <a:ext cx="55" cy="305"/>
                </a:xfrm>
                <a:custGeom>
                  <a:avLst/>
                  <a:gdLst>
                    <a:gd name="T0" fmla="*/ 68 w 54"/>
                    <a:gd name="T1" fmla="*/ 667 h 287"/>
                    <a:gd name="T2" fmla="*/ 68 w 54"/>
                    <a:gd name="T3" fmla="*/ 0 h 287"/>
                    <a:gd name="T4" fmla="*/ 0 w 54"/>
                    <a:gd name="T5" fmla="*/ 0 h 287"/>
                    <a:gd name="T6" fmla="*/ 0 w 54"/>
                    <a:gd name="T7" fmla="*/ 672 h 287"/>
                    <a:gd name="T8" fmla="*/ 68 w 54"/>
                    <a:gd name="T9" fmla="*/ 672 h 287"/>
                    <a:gd name="T10" fmla="*/ 68 w 54"/>
                    <a:gd name="T11" fmla="*/ 67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5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38" name="Freeform 139"/>
                <p:cNvSpPr>
                  <a:spLocks/>
                </p:cNvSpPr>
                <p:nvPr/>
              </p:nvSpPr>
              <p:spPr bwMode="auto">
                <a:xfrm>
                  <a:off x="3363" y="1087"/>
                  <a:ext cx="55" cy="305"/>
                </a:xfrm>
                <a:custGeom>
                  <a:avLst/>
                  <a:gdLst>
                    <a:gd name="T0" fmla="*/ 68 w 54"/>
                    <a:gd name="T1" fmla="*/ 667 h 287"/>
                    <a:gd name="T2" fmla="*/ 68 w 54"/>
                    <a:gd name="T3" fmla="*/ 0 h 287"/>
                    <a:gd name="T4" fmla="*/ 0 w 54"/>
                    <a:gd name="T5" fmla="*/ 0 h 287"/>
                    <a:gd name="T6" fmla="*/ 0 w 54"/>
                    <a:gd name="T7" fmla="*/ 672 h 287"/>
                    <a:gd name="T8" fmla="*/ 68 w 54"/>
                    <a:gd name="T9" fmla="*/ 672 h 287"/>
                    <a:gd name="T10" fmla="*/ 68 w 54"/>
                    <a:gd name="T11" fmla="*/ 672 h 287"/>
                    <a:gd name="T12" fmla="*/ 68 w 54"/>
                    <a:gd name="T13" fmla="*/ 66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4"/>
                    <a:gd name="T22" fmla="*/ 0 h 287"/>
                    <a:gd name="T23" fmla="*/ 54 w 54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4" h="287">
                      <a:moveTo>
                        <a:pt x="54" y="285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lnTo>
                        <a:pt x="54" y="285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39" name="Freeform 140"/>
                <p:cNvSpPr>
                  <a:spLocks/>
                </p:cNvSpPr>
                <p:nvPr/>
              </p:nvSpPr>
              <p:spPr bwMode="auto">
                <a:xfrm>
                  <a:off x="3363" y="1087"/>
                  <a:ext cx="55" cy="305"/>
                </a:xfrm>
                <a:custGeom>
                  <a:avLst/>
                  <a:gdLst>
                    <a:gd name="T0" fmla="*/ 68 w 54"/>
                    <a:gd name="T1" fmla="*/ 667 h 287"/>
                    <a:gd name="T2" fmla="*/ 68 w 54"/>
                    <a:gd name="T3" fmla="*/ 0 h 287"/>
                    <a:gd name="T4" fmla="*/ 0 w 54"/>
                    <a:gd name="T5" fmla="*/ 0 h 287"/>
                    <a:gd name="T6" fmla="*/ 0 w 54"/>
                    <a:gd name="T7" fmla="*/ 672 h 287"/>
                    <a:gd name="T8" fmla="*/ 68 w 54"/>
                    <a:gd name="T9" fmla="*/ 672 h 287"/>
                    <a:gd name="T10" fmla="*/ 68 w 54"/>
                    <a:gd name="T11" fmla="*/ 67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5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40" name="Freeform 141"/>
                <p:cNvSpPr>
                  <a:spLocks/>
                </p:cNvSpPr>
                <p:nvPr/>
              </p:nvSpPr>
              <p:spPr bwMode="auto">
                <a:xfrm>
                  <a:off x="3710" y="1087"/>
                  <a:ext cx="56" cy="305"/>
                </a:xfrm>
                <a:custGeom>
                  <a:avLst/>
                  <a:gdLst>
                    <a:gd name="T0" fmla="*/ 89 w 54"/>
                    <a:gd name="T1" fmla="*/ 667 h 287"/>
                    <a:gd name="T2" fmla="*/ 89 w 54"/>
                    <a:gd name="T3" fmla="*/ 0 h 287"/>
                    <a:gd name="T4" fmla="*/ 0 w 54"/>
                    <a:gd name="T5" fmla="*/ 0 h 287"/>
                    <a:gd name="T6" fmla="*/ 0 w 54"/>
                    <a:gd name="T7" fmla="*/ 672 h 287"/>
                    <a:gd name="T8" fmla="*/ 89 w 54"/>
                    <a:gd name="T9" fmla="*/ 672 h 287"/>
                    <a:gd name="T10" fmla="*/ 89 w 54"/>
                    <a:gd name="T11" fmla="*/ 672 h 287"/>
                    <a:gd name="T12" fmla="*/ 89 w 54"/>
                    <a:gd name="T13" fmla="*/ 66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4"/>
                    <a:gd name="T22" fmla="*/ 0 h 287"/>
                    <a:gd name="T23" fmla="*/ 54 w 54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4" h="287">
                      <a:moveTo>
                        <a:pt x="54" y="285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lnTo>
                        <a:pt x="54" y="285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41" name="Freeform 142"/>
                <p:cNvSpPr>
                  <a:spLocks/>
                </p:cNvSpPr>
                <p:nvPr/>
              </p:nvSpPr>
              <p:spPr bwMode="auto">
                <a:xfrm>
                  <a:off x="3493" y="1162"/>
                  <a:ext cx="145" cy="153"/>
                </a:xfrm>
                <a:custGeom>
                  <a:avLst/>
                  <a:gdLst>
                    <a:gd name="T0" fmla="*/ 169 w 143"/>
                    <a:gd name="T1" fmla="*/ 367 h 143"/>
                    <a:gd name="T2" fmla="*/ 171 w 143"/>
                    <a:gd name="T3" fmla="*/ 0 h 143"/>
                    <a:gd name="T4" fmla="*/ 0 w 143"/>
                    <a:gd name="T5" fmla="*/ 0 h 143"/>
                    <a:gd name="T6" fmla="*/ 0 w 143"/>
                    <a:gd name="T7" fmla="*/ 367 h 143"/>
                    <a:gd name="T8" fmla="*/ 171 w 143"/>
                    <a:gd name="T9" fmla="*/ 367 h 143"/>
                    <a:gd name="T10" fmla="*/ 171 w 143"/>
                    <a:gd name="T11" fmla="*/ 367 h 1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3"/>
                    <a:gd name="T19" fmla="*/ 0 h 143"/>
                    <a:gd name="T20" fmla="*/ 143 w 143"/>
                    <a:gd name="T21" fmla="*/ 143 h 1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3" h="143">
                      <a:moveTo>
                        <a:pt x="141" y="143"/>
                      </a:moveTo>
                      <a:lnTo>
                        <a:pt x="143" y="0"/>
                      </a:lnTo>
                      <a:lnTo>
                        <a:pt x="0" y="0"/>
                      </a:lnTo>
                      <a:lnTo>
                        <a:pt x="0" y="143"/>
                      </a:lnTo>
                      <a:lnTo>
                        <a:pt x="143" y="14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42" name="Rectangle 143"/>
                <p:cNvSpPr>
                  <a:spLocks noChangeArrowheads="1"/>
                </p:cNvSpPr>
                <p:nvPr/>
              </p:nvSpPr>
              <p:spPr bwMode="auto">
                <a:xfrm>
                  <a:off x="3516" y="1194"/>
                  <a:ext cx="46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D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443" name="Rectangle 144"/>
                <p:cNvSpPr>
                  <a:spLocks noChangeArrowheads="1"/>
                </p:cNvSpPr>
                <p:nvPr/>
              </p:nvSpPr>
              <p:spPr bwMode="auto">
                <a:xfrm>
                  <a:off x="3563" y="1194"/>
                  <a:ext cx="53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M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444" name="Line 145"/>
                <p:cNvSpPr>
                  <a:spLocks noChangeShapeType="1"/>
                </p:cNvSpPr>
                <p:nvPr/>
              </p:nvSpPr>
              <p:spPr bwMode="auto">
                <a:xfrm>
                  <a:off x="3636" y="1237"/>
                  <a:ext cx="74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45" name="Rectangle 146"/>
                <p:cNvSpPr>
                  <a:spLocks noChangeArrowheads="1"/>
                </p:cNvSpPr>
                <p:nvPr/>
              </p:nvSpPr>
              <p:spPr bwMode="auto">
                <a:xfrm>
                  <a:off x="3859" y="1167"/>
                  <a:ext cx="46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R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446" name="Rectangle 147"/>
                <p:cNvSpPr>
                  <a:spLocks noChangeArrowheads="1"/>
                </p:cNvSpPr>
                <p:nvPr/>
              </p:nvSpPr>
              <p:spPr bwMode="auto">
                <a:xfrm>
                  <a:off x="3905" y="1167"/>
                  <a:ext cx="36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e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447" name="Rectangle 148"/>
                <p:cNvSpPr>
                  <a:spLocks noChangeArrowheads="1"/>
                </p:cNvSpPr>
                <p:nvPr/>
              </p:nvSpPr>
              <p:spPr bwMode="auto">
                <a:xfrm>
                  <a:off x="3943" y="1167"/>
                  <a:ext cx="36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g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448" name="Freeform 149"/>
                <p:cNvSpPr>
                  <a:spLocks/>
                </p:cNvSpPr>
                <p:nvPr/>
              </p:nvSpPr>
              <p:spPr bwMode="auto">
                <a:xfrm>
                  <a:off x="3455" y="1237"/>
                  <a:ext cx="255" cy="117"/>
                </a:xfrm>
                <a:custGeom>
                  <a:avLst/>
                  <a:gdLst>
                    <a:gd name="T0" fmla="*/ 0 w 251"/>
                    <a:gd name="T1" fmla="*/ 0 h 110"/>
                    <a:gd name="T2" fmla="*/ 0 w 251"/>
                    <a:gd name="T3" fmla="*/ 260 h 110"/>
                    <a:gd name="T4" fmla="*/ 272 w 251"/>
                    <a:gd name="T5" fmla="*/ 260 h 110"/>
                    <a:gd name="T6" fmla="*/ 272 w 251"/>
                    <a:gd name="T7" fmla="*/ 87 h 110"/>
                    <a:gd name="T8" fmla="*/ 313 w 251"/>
                    <a:gd name="T9" fmla="*/ 87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"/>
                    <a:gd name="T16" fmla="*/ 0 h 110"/>
                    <a:gd name="T17" fmla="*/ 251 w 251"/>
                    <a:gd name="T18" fmla="*/ 110 h 11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" h="110">
                      <a:moveTo>
                        <a:pt x="0" y="0"/>
                      </a:moveTo>
                      <a:lnTo>
                        <a:pt x="0" y="110"/>
                      </a:lnTo>
                      <a:lnTo>
                        <a:pt x="217" y="110"/>
                      </a:lnTo>
                      <a:lnTo>
                        <a:pt x="217" y="37"/>
                      </a:lnTo>
                      <a:lnTo>
                        <a:pt x="251" y="3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49" name="Freeform 150"/>
                <p:cNvSpPr>
                  <a:spLocks/>
                </p:cNvSpPr>
                <p:nvPr/>
              </p:nvSpPr>
              <p:spPr bwMode="auto">
                <a:xfrm>
                  <a:off x="3708" y="1087"/>
                  <a:ext cx="58" cy="305"/>
                </a:xfrm>
                <a:custGeom>
                  <a:avLst/>
                  <a:gdLst>
                    <a:gd name="T0" fmla="*/ 88 w 56"/>
                    <a:gd name="T1" fmla="*/ 667 h 287"/>
                    <a:gd name="T2" fmla="*/ 91 w 56"/>
                    <a:gd name="T3" fmla="*/ 0 h 287"/>
                    <a:gd name="T4" fmla="*/ 0 w 56"/>
                    <a:gd name="T5" fmla="*/ 0 h 287"/>
                    <a:gd name="T6" fmla="*/ 0 w 56"/>
                    <a:gd name="T7" fmla="*/ 672 h 287"/>
                    <a:gd name="T8" fmla="*/ 91 w 56"/>
                    <a:gd name="T9" fmla="*/ 672 h 287"/>
                    <a:gd name="T10" fmla="*/ 91 w 56"/>
                    <a:gd name="T11" fmla="*/ 67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"/>
                    <a:gd name="T19" fmla="*/ 0 h 287"/>
                    <a:gd name="T20" fmla="*/ 56 w 56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" h="287">
                      <a:moveTo>
                        <a:pt x="54" y="285"/>
                      </a:move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6" y="287"/>
                      </a:lnTo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50" name="Freeform 151"/>
                <p:cNvSpPr>
                  <a:spLocks/>
                </p:cNvSpPr>
                <p:nvPr/>
              </p:nvSpPr>
              <p:spPr bwMode="auto">
                <a:xfrm>
                  <a:off x="2319" y="1087"/>
                  <a:ext cx="54" cy="305"/>
                </a:xfrm>
                <a:custGeom>
                  <a:avLst/>
                  <a:gdLst>
                    <a:gd name="T0" fmla="*/ 67 w 53"/>
                    <a:gd name="T1" fmla="*/ 667 h 287"/>
                    <a:gd name="T2" fmla="*/ 67 w 53"/>
                    <a:gd name="T3" fmla="*/ 0 h 287"/>
                    <a:gd name="T4" fmla="*/ 0 w 53"/>
                    <a:gd name="T5" fmla="*/ 0 h 287"/>
                    <a:gd name="T6" fmla="*/ 0 w 53"/>
                    <a:gd name="T7" fmla="*/ 672 h 287"/>
                    <a:gd name="T8" fmla="*/ 67 w 53"/>
                    <a:gd name="T9" fmla="*/ 672 h 287"/>
                    <a:gd name="T10" fmla="*/ 67 w 53"/>
                    <a:gd name="T11" fmla="*/ 672 h 287"/>
                    <a:gd name="T12" fmla="*/ 67 w 53"/>
                    <a:gd name="T13" fmla="*/ 66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3" y="285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3" y="285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51" name="Freeform 152"/>
                <p:cNvSpPr>
                  <a:spLocks/>
                </p:cNvSpPr>
                <p:nvPr/>
              </p:nvSpPr>
              <p:spPr bwMode="auto">
                <a:xfrm>
                  <a:off x="2319" y="1087"/>
                  <a:ext cx="54" cy="305"/>
                </a:xfrm>
                <a:custGeom>
                  <a:avLst/>
                  <a:gdLst>
                    <a:gd name="T0" fmla="*/ 67 w 53"/>
                    <a:gd name="T1" fmla="*/ 667 h 287"/>
                    <a:gd name="T2" fmla="*/ 67 w 53"/>
                    <a:gd name="T3" fmla="*/ 0 h 287"/>
                    <a:gd name="T4" fmla="*/ 0 w 53"/>
                    <a:gd name="T5" fmla="*/ 0 h 287"/>
                    <a:gd name="T6" fmla="*/ 0 w 53"/>
                    <a:gd name="T7" fmla="*/ 672 h 287"/>
                    <a:gd name="T8" fmla="*/ 67 w 53"/>
                    <a:gd name="T9" fmla="*/ 672 h 287"/>
                    <a:gd name="T10" fmla="*/ 67 w 53"/>
                    <a:gd name="T11" fmla="*/ 67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3" y="285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52" name="Line 153"/>
                <p:cNvSpPr>
                  <a:spLocks noChangeShapeType="1"/>
                </p:cNvSpPr>
                <p:nvPr/>
              </p:nvSpPr>
              <p:spPr bwMode="auto">
                <a:xfrm>
                  <a:off x="2370" y="1236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407" name="Rectangle 154"/>
              <p:cNvSpPr>
                <a:spLocks noChangeArrowheads="1"/>
              </p:cNvSpPr>
              <p:nvPr/>
            </p:nvSpPr>
            <p:spPr bwMode="auto">
              <a:xfrm>
                <a:off x="3006" y="1966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900" b="1">
                    <a:latin typeface="Arial" charset="0"/>
                  </a:rPr>
                  <a:t>PC</a:t>
                </a:r>
              </a:p>
            </p:txBody>
          </p:sp>
        </p:grpSp>
        <p:grpSp>
          <p:nvGrpSpPr>
            <p:cNvPr id="55310" name="Group 260"/>
            <p:cNvGrpSpPr>
              <a:grpSpLocks/>
            </p:cNvGrpSpPr>
            <p:nvPr/>
          </p:nvGrpSpPr>
          <p:grpSpPr bwMode="auto">
            <a:xfrm>
              <a:off x="3360" y="2398"/>
              <a:ext cx="1689" cy="338"/>
              <a:chOff x="3360" y="2398"/>
              <a:chExt cx="1689" cy="338"/>
            </a:xfrm>
          </p:grpSpPr>
          <p:grpSp>
            <p:nvGrpSpPr>
              <p:cNvPr id="55359" name="Group 156"/>
              <p:cNvGrpSpPr>
                <a:grpSpLocks/>
              </p:cNvGrpSpPr>
              <p:nvPr/>
            </p:nvGrpSpPr>
            <p:grpSpPr bwMode="auto">
              <a:xfrm>
                <a:off x="3381" y="2479"/>
                <a:ext cx="1668" cy="257"/>
                <a:chOff x="2319" y="1087"/>
                <a:chExt cx="1668" cy="305"/>
              </a:xfrm>
            </p:grpSpPr>
            <p:sp>
              <p:nvSpPr>
                <p:cNvPr id="55361" name="Line 157"/>
                <p:cNvSpPr>
                  <a:spLocks noChangeShapeType="1"/>
                </p:cNvSpPr>
                <p:nvPr/>
              </p:nvSpPr>
              <p:spPr bwMode="auto">
                <a:xfrm>
                  <a:off x="3766" y="1237"/>
                  <a:ext cx="74" cy="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62" name="Rectangle 158"/>
                <p:cNvSpPr>
                  <a:spLocks noChangeArrowheads="1"/>
                </p:cNvSpPr>
                <p:nvPr/>
              </p:nvSpPr>
              <p:spPr bwMode="auto">
                <a:xfrm>
                  <a:off x="3840" y="1162"/>
                  <a:ext cx="72" cy="153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363" name="Rectangle 159"/>
                <p:cNvSpPr>
                  <a:spLocks noChangeArrowheads="1"/>
                </p:cNvSpPr>
                <p:nvPr/>
              </p:nvSpPr>
              <p:spPr bwMode="auto">
                <a:xfrm>
                  <a:off x="3840" y="1162"/>
                  <a:ext cx="72" cy="15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364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3986" y="1160"/>
                  <a:ext cx="1" cy="15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65" name="Line 161"/>
                <p:cNvSpPr>
                  <a:spLocks noChangeShapeType="1"/>
                </p:cNvSpPr>
                <p:nvPr/>
              </p:nvSpPr>
              <p:spPr bwMode="auto">
                <a:xfrm flipH="1">
                  <a:off x="3912" y="1162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66" name="Line 162"/>
                <p:cNvSpPr>
                  <a:spLocks noChangeShapeType="1"/>
                </p:cNvSpPr>
                <p:nvPr/>
              </p:nvSpPr>
              <p:spPr bwMode="auto">
                <a:xfrm flipH="1">
                  <a:off x="3912" y="1315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67" name="Rectangle 163"/>
                <p:cNvSpPr>
                  <a:spLocks noChangeArrowheads="1"/>
                </p:cNvSpPr>
                <p:nvPr/>
              </p:nvSpPr>
              <p:spPr bwMode="auto">
                <a:xfrm>
                  <a:off x="2869" y="1162"/>
                  <a:ext cx="75" cy="153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368" name="Rectangle 164"/>
                <p:cNvSpPr>
                  <a:spLocks noChangeArrowheads="1"/>
                </p:cNvSpPr>
                <p:nvPr/>
              </p:nvSpPr>
              <p:spPr bwMode="auto">
                <a:xfrm>
                  <a:off x="2869" y="1162"/>
                  <a:ext cx="75" cy="15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369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795" y="1160"/>
                  <a:ext cx="2" cy="15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70" name="Line 166"/>
                <p:cNvSpPr>
                  <a:spLocks noChangeShapeType="1"/>
                </p:cNvSpPr>
                <p:nvPr/>
              </p:nvSpPr>
              <p:spPr bwMode="auto">
                <a:xfrm>
                  <a:off x="2795" y="1162"/>
                  <a:ext cx="7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71" name="Line 167"/>
                <p:cNvSpPr>
                  <a:spLocks noChangeShapeType="1"/>
                </p:cNvSpPr>
                <p:nvPr/>
              </p:nvSpPr>
              <p:spPr bwMode="auto">
                <a:xfrm>
                  <a:off x="2795" y="1315"/>
                  <a:ext cx="7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72" name="Rectangle 168"/>
                <p:cNvSpPr>
                  <a:spLocks noChangeArrowheads="1"/>
                </p:cNvSpPr>
                <p:nvPr/>
              </p:nvSpPr>
              <p:spPr bwMode="auto">
                <a:xfrm>
                  <a:off x="2522" y="1162"/>
                  <a:ext cx="72" cy="153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373" name="Rectangle 169"/>
                <p:cNvSpPr>
                  <a:spLocks noChangeArrowheads="1"/>
                </p:cNvSpPr>
                <p:nvPr/>
              </p:nvSpPr>
              <p:spPr bwMode="auto">
                <a:xfrm>
                  <a:off x="2522" y="1162"/>
                  <a:ext cx="72" cy="15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374" name="Rectangle 170"/>
                <p:cNvSpPr>
                  <a:spLocks noChangeArrowheads="1"/>
                </p:cNvSpPr>
                <p:nvPr/>
              </p:nvSpPr>
              <p:spPr bwMode="auto">
                <a:xfrm>
                  <a:off x="2448" y="1162"/>
                  <a:ext cx="74" cy="15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375" name="Rectangle 171"/>
                <p:cNvSpPr>
                  <a:spLocks noChangeArrowheads="1"/>
                </p:cNvSpPr>
                <p:nvPr/>
              </p:nvSpPr>
              <p:spPr bwMode="auto">
                <a:xfrm>
                  <a:off x="2486" y="1194"/>
                  <a:ext cx="18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I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376" name="Rectangle 172"/>
                <p:cNvSpPr>
                  <a:spLocks noChangeArrowheads="1"/>
                </p:cNvSpPr>
                <p:nvPr/>
              </p:nvSpPr>
              <p:spPr bwMode="auto">
                <a:xfrm>
                  <a:off x="2505" y="1194"/>
                  <a:ext cx="53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M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377" name="Rectangle 173"/>
                <p:cNvSpPr>
                  <a:spLocks noChangeArrowheads="1"/>
                </p:cNvSpPr>
                <p:nvPr/>
              </p:nvSpPr>
              <p:spPr bwMode="auto">
                <a:xfrm>
                  <a:off x="2815" y="1194"/>
                  <a:ext cx="46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R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378" name="Rectangle 174"/>
                <p:cNvSpPr>
                  <a:spLocks noChangeArrowheads="1"/>
                </p:cNvSpPr>
                <p:nvPr/>
              </p:nvSpPr>
              <p:spPr bwMode="auto">
                <a:xfrm>
                  <a:off x="2861" y="1194"/>
                  <a:ext cx="36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e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379" name="Rectangle 175"/>
                <p:cNvSpPr>
                  <a:spLocks noChangeArrowheads="1"/>
                </p:cNvSpPr>
                <p:nvPr/>
              </p:nvSpPr>
              <p:spPr bwMode="auto">
                <a:xfrm>
                  <a:off x="2899" y="1194"/>
                  <a:ext cx="36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g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380" name="Freeform 176"/>
                <p:cNvSpPr>
                  <a:spLocks/>
                </p:cNvSpPr>
                <p:nvPr/>
              </p:nvSpPr>
              <p:spPr bwMode="auto">
                <a:xfrm>
                  <a:off x="3160" y="1087"/>
                  <a:ext cx="112" cy="303"/>
                </a:xfrm>
                <a:custGeom>
                  <a:avLst/>
                  <a:gdLst>
                    <a:gd name="T0" fmla="*/ 0 w 109"/>
                    <a:gd name="T1" fmla="*/ 0 h 285"/>
                    <a:gd name="T2" fmla="*/ 2 w 109"/>
                    <a:gd name="T3" fmla="*/ 270 h 285"/>
                    <a:gd name="T4" fmla="*/ 50 w 109"/>
                    <a:gd name="T5" fmla="*/ 339 h 285"/>
                    <a:gd name="T6" fmla="*/ 2 w 109"/>
                    <a:gd name="T7" fmla="*/ 404 h 285"/>
                    <a:gd name="T8" fmla="*/ 2 w 109"/>
                    <a:gd name="T9" fmla="*/ 670 h 285"/>
                    <a:gd name="T10" fmla="*/ 158 w 109"/>
                    <a:gd name="T11" fmla="*/ 464 h 285"/>
                    <a:gd name="T12" fmla="*/ 158 w 109"/>
                    <a:gd name="T13" fmla="*/ 209 h 285"/>
                    <a:gd name="T14" fmla="*/ 2 w 109"/>
                    <a:gd name="T15" fmla="*/ 0 h 285"/>
                    <a:gd name="T16" fmla="*/ 2 w 109"/>
                    <a:gd name="T17" fmla="*/ 0 h 285"/>
                    <a:gd name="T18" fmla="*/ 0 w 109"/>
                    <a:gd name="T19" fmla="*/ 0 h 28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9"/>
                    <a:gd name="T31" fmla="*/ 0 h 285"/>
                    <a:gd name="T32" fmla="*/ 109 w 109"/>
                    <a:gd name="T33" fmla="*/ 285 h 28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9" h="285">
                      <a:moveTo>
                        <a:pt x="0" y="0"/>
                      </a:moveTo>
                      <a:lnTo>
                        <a:pt x="2" y="115"/>
                      </a:lnTo>
                      <a:lnTo>
                        <a:pt x="36" y="143"/>
                      </a:lnTo>
                      <a:lnTo>
                        <a:pt x="2" y="170"/>
                      </a:lnTo>
                      <a:lnTo>
                        <a:pt x="2" y="285"/>
                      </a:lnTo>
                      <a:lnTo>
                        <a:pt x="109" y="197"/>
                      </a:lnTo>
                      <a:lnTo>
                        <a:pt x="109" y="88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81" name="Freeform 177"/>
                <p:cNvSpPr>
                  <a:spLocks/>
                </p:cNvSpPr>
                <p:nvPr/>
              </p:nvSpPr>
              <p:spPr bwMode="auto">
                <a:xfrm>
                  <a:off x="3160" y="1087"/>
                  <a:ext cx="112" cy="303"/>
                </a:xfrm>
                <a:custGeom>
                  <a:avLst/>
                  <a:gdLst>
                    <a:gd name="T0" fmla="*/ 0 w 109"/>
                    <a:gd name="T1" fmla="*/ 0 h 285"/>
                    <a:gd name="T2" fmla="*/ 2 w 109"/>
                    <a:gd name="T3" fmla="*/ 270 h 285"/>
                    <a:gd name="T4" fmla="*/ 50 w 109"/>
                    <a:gd name="T5" fmla="*/ 339 h 285"/>
                    <a:gd name="T6" fmla="*/ 2 w 109"/>
                    <a:gd name="T7" fmla="*/ 404 h 285"/>
                    <a:gd name="T8" fmla="*/ 2 w 109"/>
                    <a:gd name="T9" fmla="*/ 670 h 285"/>
                    <a:gd name="T10" fmla="*/ 158 w 109"/>
                    <a:gd name="T11" fmla="*/ 464 h 285"/>
                    <a:gd name="T12" fmla="*/ 158 w 109"/>
                    <a:gd name="T13" fmla="*/ 209 h 285"/>
                    <a:gd name="T14" fmla="*/ 2 w 109"/>
                    <a:gd name="T15" fmla="*/ 0 h 285"/>
                    <a:gd name="T16" fmla="*/ 2 w 109"/>
                    <a:gd name="T17" fmla="*/ 0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5"/>
                    <a:gd name="T29" fmla="*/ 109 w 109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5">
                      <a:moveTo>
                        <a:pt x="0" y="0"/>
                      </a:moveTo>
                      <a:lnTo>
                        <a:pt x="2" y="115"/>
                      </a:lnTo>
                      <a:lnTo>
                        <a:pt x="36" y="143"/>
                      </a:lnTo>
                      <a:lnTo>
                        <a:pt x="2" y="170"/>
                      </a:lnTo>
                      <a:lnTo>
                        <a:pt x="2" y="285"/>
                      </a:lnTo>
                      <a:lnTo>
                        <a:pt x="109" y="197"/>
                      </a:lnTo>
                      <a:lnTo>
                        <a:pt x="109" y="88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82" name="Line 178"/>
                <p:cNvSpPr>
                  <a:spLocks noChangeShapeType="1"/>
                </p:cNvSpPr>
                <p:nvPr/>
              </p:nvSpPr>
              <p:spPr bwMode="auto">
                <a:xfrm>
                  <a:off x="2594" y="1237"/>
                  <a:ext cx="203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83" name="Line 179"/>
                <p:cNvSpPr>
                  <a:spLocks noChangeShapeType="1"/>
                </p:cNvSpPr>
                <p:nvPr/>
              </p:nvSpPr>
              <p:spPr bwMode="auto">
                <a:xfrm>
                  <a:off x="2942" y="1201"/>
                  <a:ext cx="22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84" name="Line 180"/>
                <p:cNvSpPr>
                  <a:spLocks noChangeShapeType="1"/>
                </p:cNvSpPr>
                <p:nvPr/>
              </p:nvSpPr>
              <p:spPr bwMode="auto">
                <a:xfrm>
                  <a:off x="3272" y="1237"/>
                  <a:ext cx="221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85" name="Line 181"/>
                <p:cNvSpPr>
                  <a:spLocks noChangeShapeType="1"/>
                </p:cNvSpPr>
                <p:nvPr/>
              </p:nvSpPr>
              <p:spPr bwMode="auto">
                <a:xfrm>
                  <a:off x="2942" y="1277"/>
                  <a:ext cx="22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86" name="Freeform 182"/>
                <p:cNvSpPr>
                  <a:spLocks/>
                </p:cNvSpPr>
                <p:nvPr/>
              </p:nvSpPr>
              <p:spPr bwMode="auto">
                <a:xfrm>
                  <a:off x="2759" y="1201"/>
                  <a:ext cx="36" cy="36"/>
                </a:xfrm>
                <a:custGeom>
                  <a:avLst/>
                  <a:gdLst>
                    <a:gd name="T0" fmla="*/ 0 w 36"/>
                    <a:gd name="T1" fmla="*/ 74 h 34"/>
                    <a:gd name="T2" fmla="*/ 2 w 36"/>
                    <a:gd name="T3" fmla="*/ 0 h 34"/>
                    <a:gd name="T4" fmla="*/ 36 w 36"/>
                    <a:gd name="T5" fmla="*/ 0 h 34"/>
                    <a:gd name="T6" fmla="*/ 0 60000 65536"/>
                    <a:gd name="T7" fmla="*/ 0 60000 65536"/>
                    <a:gd name="T8" fmla="*/ 0 60000 65536"/>
                    <a:gd name="T9" fmla="*/ 0 w 36"/>
                    <a:gd name="T10" fmla="*/ 0 h 34"/>
                    <a:gd name="T11" fmla="*/ 36 w 36"/>
                    <a:gd name="T12" fmla="*/ 34 h 3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" h="34">
                      <a:moveTo>
                        <a:pt x="0" y="34"/>
                      </a:moveTo>
                      <a:lnTo>
                        <a:pt x="2" y="0"/>
                      </a:lnTo>
                      <a:lnTo>
                        <a:pt x="36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87" name="Freeform 183"/>
                <p:cNvSpPr>
                  <a:spLocks/>
                </p:cNvSpPr>
                <p:nvPr/>
              </p:nvSpPr>
              <p:spPr bwMode="auto">
                <a:xfrm>
                  <a:off x="2669" y="1087"/>
                  <a:ext cx="54" cy="305"/>
                </a:xfrm>
                <a:custGeom>
                  <a:avLst/>
                  <a:gdLst>
                    <a:gd name="T0" fmla="*/ 67 w 53"/>
                    <a:gd name="T1" fmla="*/ 667 h 287"/>
                    <a:gd name="T2" fmla="*/ 67 w 53"/>
                    <a:gd name="T3" fmla="*/ 0 h 287"/>
                    <a:gd name="T4" fmla="*/ 0 w 53"/>
                    <a:gd name="T5" fmla="*/ 0 h 287"/>
                    <a:gd name="T6" fmla="*/ 0 w 53"/>
                    <a:gd name="T7" fmla="*/ 672 h 287"/>
                    <a:gd name="T8" fmla="*/ 67 w 53"/>
                    <a:gd name="T9" fmla="*/ 672 h 287"/>
                    <a:gd name="T10" fmla="*/ 67 w 53"/>
                    <a:gd name="T11" fmla="*/ 672 h 287"/>
                    <a:gd name="T12" fmla="*/ 67 w 53"/>
                    <a:gd name="T13" fmla="*/ 66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3" y="285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3" y="285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88" name="Freeform 184"/>
                <p:cNvSpPr>
                  <a:spLocks/>
                </p:cNvSpPr>
                <p:nvPr/>
              </p:nvSpPr>
              <p:spPr bwMode="auto">
                <a:xfrm>
                  <a:off x="2669" y="1087"/>
                  <a:ext cx="54" cy="305"/>
                </a:xfrm>
                <a:custGeom>
                  <a:avLst/>
                  <a:gdLst>
                    <a:gd name="T0" fmla="*/ 67 w 53"/>
                    <a:gd name="T1" fmla="*/ 667 h 287"/>
                    <a:gd name="T2" fmla="*/ 67 w 53"/>
                    <a:gd name="T3" fmla="*/ 0 h 287"/>
                    <a:gd name="T4" fmla="*/ 0 w 53"/>
                    <a:gd name="T5" fmla="*/ 0 h 287"/>
                    <a:gd name="T6" fmla="*/ 0 w 53"/>
                    <a:gd name="T7" fmla="*/ 672 h 287"/>
                    <a:gd name="T8" fmla="*/ 67 w 53"/>
                    <a:gd name="T9" fmla="*/ 672 h 287"/>
                    <a:gd name="T10" fmla="*/ 67 w 53"/>
                    <a:gd name="T11" fmla="*/ 67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3" y="285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89" name="Freeform 185"/>
                <p:cNvSpPr>
                  <a:spLocks/>
                </p:cNvSpPr>
                <p:nvPr/>
              </p:nvSpPr>
              <p:spPr bwMode="auto">
                <a:xfrm>
                  <a:off x="3016" y="1087"/>
                  <a:ext cx="55" cy="305"/>
                </a:xfrm>
                <a:custGeom>
                  <a:avLst/>
                  <a:gdLst>
                    <a:gd name="T0" fmla="*/ 68 w 54"/>
                    <a:gd name="T1" fmla="*/ 667 h 287"/>
                    <a:gd name="T2" fmla="*/ 68 w 54"/>
                    <a:gd name="T3" fmla="*/ 0 h 287"/>
                    <a:gd name="T4" fmla="*/ 0 w 54"/>
                    <a:gd name="T5" fmla="*/ 0 h 287"/>
                    <a:gd name="T6" fmla="*/ 0 w 54"/>
                    <a:gd name="T7" fmla="*/ 672 h 287"/>
                    <a:gd name="T8" fmla="*/ 68 w 54"/>
                    <a:gd name="T9" fmla="*/ 672 h 287"/>
                    <a:gd name="T10" fmla="*/ 68 w 54"/>
                    <a:gd name="T11" fmla="*/ 672 h 287"/>
                    <a:gd name="T12" fmla="*/ 68 w 54"/>
                    <a:gd name="T13" fmla="*/ 66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4"/>
                    <a:gd name="T22" fmla="*/ 0 h 287"/>
                    <a:gd name="T23" fmla="*/ 54 w 54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4" h="287">
                      <a:moveTo>
                        <a:pt x="54" y="285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lnTo>
                        <a:pt x="54" y="285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90" name="Freeform 186"/>
                <p:cNvSpPr>
                  <a:spLocks/>
                </p:cNvSpPr>
                <p:nvPr/>
              </p:nvSpPr>
              <p:spPr bwMode="auto">
                <a:xfrm>
                  <a:off x="3016" y="1087"/>
                  <a:ext cx="55" cy="305"/>
                </a:xfrm>
                <a:custGeom>
                  <a:avLst/>
                  <a:gdLst>
                    <a:gd name="T0" fmla="*/ 68 w 54"/>
                    <a:gd name="T1" fmla="*/ 667 h 287"/>
                    <a:gd name="T2" fmla="*/ 68 w 54"/>
                    <a:gd name="T3" fmla="*/ 0 h 287"/>
                    <a:gd name="T4" fmla="*/ 0 w 54"/>
                    <a:gd name="T5" fmla="*/ 0 h 287"/>
                    <a:gd name="T6" fmla="*/ 0 w 54"/>
                    <a:gd name="T7" fmla="*/ 672 h 287"/>
                    <a:gd name="T8" fmla="*/ 68 w 54"/>
                    <a:gd name="T9" fmla="*/ 672 h 287"/>
                    <a:gd name="T10" fmla="*/ 68 w 54"/>
                    <a:gd name="T11" fmla="*/ 67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5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91" name="Freeform 187"/>
                <p:cNvSpPr>
                  <a:spLocks/>
                </p:cNvSpPr>
                <p:nvPr/>
              </p:nvSpPr>
              <p:spPr bwMode="auto">
                <a:xfrm>
                  <a:off x="3363" y="1087"/>
                  <a:ext cx="55" cy="305"/>
                </a:xfrm>
                <a:custGeom>
                  <a:avLst/>
                  <a:gdLst>
                    <a:gd name="T0" fmla="*/ 68 w 54"/>
                    <a:gd name="T1" fmla="*/ 667 h 287"/>
                    <a:gd name="T2" fmla="*/ 68 w 54"/>
                    <a:gd name="T3" fmla="*/ 0 h 287"/>
                    <a:gd name="T4" fmla="*/ 0 w 54"/>
                    <a:gd name="T5" fmla="*/ 0 h 287"/>
                    <a:gd name="T6" fmla="*/ 0 w 54"/>
                    <a:gd name="T7" fmla="*/ 672 h 287"/>
                    <a:gd name="T8" fmla="*/ 68 w 54"/>
                    <a:gd name="T9" fmla="*/ 672 h 287"/>
                    <a:gd name="T10" fmla="*/ 68 w 54"/>
                    <a:gd name="T11" fmla="*/ 672 h 287"/>
                    <a:gd name="T12" fmla="*/ 68 w 54"/>
                    <a:gd name="T13" fmla="*/ 66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4"/>
                    <a:gd name="T22" fmla="*/ 0 h 287"/>
                    <a:gd name="T23" fmla="*/ 54 w 54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4" h="287">
                      <a:moveTo>
                        <a:pt x="54" y="285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lnTo>
                        <a:pt x="54" y="285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92" name="Freeform 188"/>
                <p:cNvSpPr>
                  <a:spLocks/>
                </p:cNvSpPr>
                <p:nvPr/>
              </p:nvSpPr>
              <p:spPr bwMode="auto">
                <a:xfrm>
                  <a:off x="3363" y="1087"/>
                  <a:ext cx="55" cy="305"/>
                </a:xfrm>
                <a:custGeom>
                  <a:avLst/>
                  <a:gdLst>
                    <a:gd name="T0" fmla="*/ 68 w 54"/>
                    <a:gd name="T1" fmla="*/ 667 h 287"/>
                    <a:gd name="T2" fmla="*/ 68 w 54"/>
                    <a:gd name="T3" fmla="*/ 0 h 287"/>
                    <a:gd name="T4" fmla="*/ 0 w 54"/>
                    <a:gd name="T5" fmla="*/ 0 h 287"/>
                    <a:gd name="T6" fmla="*/ 0 w 54"/>
                    <a:gd name="T7" fmla="*/ 672 h 287"/>
                    <a:gd name="T8" fmla="*/ 68 w 54"/>
                    <a:gd name="T9" fmla="*/ 672 h 287"/>
                    <a:gd name="T10" fmla="*/ 68 w 54"/>
                    <a:gd name="T11" fmla="*/ 67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5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93" name="Freeform 189"/>
                <p:cNvSpPr>
                  <a:spLocks/>
                </p:cNvSpPr>
                <p:nvPr/>
              </p:nvSpPr>
              <p:spPr bwMode="auto">
                <a:xfrm>
                  <a:off x="3710" y="1087"/>
                  <a:ext cx="56" cy="305"/>
                </a:xfrm>
                <a:custGeom>
                  <a:avLst/>
                  <a:gdLst>
                    <a:gd name="T0" fmla="*/ 89 w 54"/>
                    <a:gd name="T1" fmla="*/ 667 h 287"/>
                    <a:gd name="T2" fmla="*/ 89 w 54"/>
                    <a:gd name="T3" fmla="*/ 0 h 287"/>
                    <a:gd name="T4" fmla="*/ 0 w 54"/>
                    <a:gd name="T5" fmla="*/ 0 h 287"/>
                    <a:gd name="T6" fmla="*/ 0 w 54"/>
                    <a:gd name="T7" fmla="*/ 672 h 287"/>
                    <a:gd name="T8" fmla="*/ 89 w 54"/>
                    <a:gd name="T9" fmla="*/ 672 h 287"/>
                    <a:gd name="T10" fmla="*/ 89 w 54"/>
                    <a:gd name="T11" fmla="*/ 672 h 287"/>
                    <a:gd name="T12" fmla="*/ 89 w 54"/>
                    <a:gd name="T13" fmla="*/ 66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4"/>
                    <a:gd name="T22" fmla="*/ 0 h 287"/>
                    <a:gd name="T23" fmla="*/ 54 w 54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4" h="287">
                      <a:moveTo>
                        <a:pt x="54" y="285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lnTo>
                        <a:pt x="54" y="285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94" name="Freeform 190"/>
                <p:cNvSpPr>
                  <a:spLocks/>
                </p:cNvSpPr>
                <p:nvPr/>
              </p:nvSpPr>
              <p:spPr bwMode="auto">
                <a:xfrm>
                  <a:off x="3493" y="1162"/>
                  <a:ext cx="145" cy="153"/>
                </a:xfrm>
                <a:custGeom>
                  <a:avLst/>
                  <a:gdLst>
                    <a:gd name="T0" fmla="*/ 169 w 143"/>
                    <a:gd name="T1" fmla="*/ 367 h 143"/>
                    <a:gd name="T2" fmla="*/ 171 w 143"/>
                    <a:gd name="T3" fmla="*/ 0 h 143"/>
                    <a:gd name="T4" fmla="*/ 0 w 143"/>
                    <a:gd name="T5" fmla="*/ 0 h 143"/>
                    <a:gd name="T6" fmla="*/ 0 w 143"/>
                    <a:gd name="T7" fmla="*/ 367 h 143"/>
                    <a:gd name="T8" fmla="*/ 171 w 143"/>
                    <a:gd name="T9" fmla="*/ 367 h 143"/>
                    <a:gd name="T10" fmla="*/ 171 w 143"/>
                    <a:gd name="T11" fmla="*/ 367 h 1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3"/>
                    <a:gd name="T19" fmla="*/ 0 h 143"/>
                    <a:gd name="T20" fmla="*/ 143 w 143"/>
                    <a:gd name="T21" fmla="*/ 143 h 1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3" h="143">
                      <a:moveTo>
                        <a:pt x="141" y="143"/>
                      </a:moveTo>
                      <a:lnTo>
                        <a:pt x="143" y="0"/>
                      </a:lnTo>
                      <a:lnTo>
                        <a:pt x="0" y="0"/>
                      </a:lnTo>
                      <a:lnTo>
                        <a:pt x="0" y="143"/>
                      </a:lnTo>
                      <a:lnTo>
                        <a:pt x="143" y="14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95" name="Rectangle 191"/>
                <p:cNvSpPr>
                  <a:spLocks noChangeArrowheads="1"/>
                </p:cNvSpPr>
                <p:nvPr/>
              </p:nvSpPr>
              <p:spPr bwMode="auto">
                <a:xfrm>
                  <a:off x="3516" y="1194"/>
                  <a:ext cx="46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D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396" name="Rectangle 192"/>
                <p:cNvSpPr>
                  <a:spLocks noChangeArrowheads="1"/>
                </p:cNvSpPr>
                <p:nvPr/>
              </p:nvSpPr>
              <p:spPr bwMode="auto">
                <a:xfrm>
                  <a:off x="3563" y="1194"/>
                  <a:ext cx="53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M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397" name="Line 193"/>
                <p:cNvSpPr>
                  <a:spLocks noChangeShapeType="1"/>
                </p:cNvSpPr>
                <p:nvPr/>
              </p:nvSpPr>
              <p:spPr bwMode="auto">
                <a:xfrm>
                  <a:off x="3636" y="1237"/>
                  <a:ext cx="74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98" name="Rectangle 194"/>
                <p:cNvSpPr>
                  <a:spLocks noChangeArrowheads="1"/>
                </p:cNvSpPr>
                <p:nvPr/>
              </p:nvSpPr>
              <p:spPr bwMode="auto">
                <a:xfrm>
                  <a:off x="3859" y="1167"/>
                  <a:ext cx="46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R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399" name="Rectangle 195"/>
                <p:cNvSpPr>
                  <a:spLocks noChangeArrowheads="1"/>
                </p:cNvSpPr>
                <p:nvPr/>
              </p:nvSpPr>
              <p:spPr bwMode="auto">
                <a:xfrm>
                  <a:off x="3905" y="1167"/>
                  <a:ext cx="36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e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400" name="Rectangle 196"/>
                <p:cNvSpPr>
                  <a:spLocks noChangeArrowheads="1"/>
                </p:cNvSpPr>
                <p:nvPr/>
              </p:nvSpPr>
              <p:spPr bwMode="auto">
                <a:xfrm>
                  <a:off x="3943" y="1167"/>
                  <a:ext cx="36" cy="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g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401" name="Freeform 197"/>
                <p:cNvSpPr>
                  <a:spLocks/>
                </p:cNvSpPr>
                <p:nvPr/>
              </p:nvSpPr>
              <p:spPr bwMode="auto">
                <a:xfrm>
                  <a:off x="3455" y="1237"/>
                  <a:ext cx="255" cy="117"/>
                </a:xfrm>
                <a:custGeom>
                  <a:avLst/>
                  <a:gdLst>
                    <a:gd name="T0" fmla="*/ 0 w 251"/>
                    <a:gd name="T1" fmla="*/ 0 h 110"/>
                    <a:gd name="T2" fmla="*/ 0 w 251"/>
                    <a:gd name="T3" fmla="*/ 260 h 110"/>
                    <a:gd name="T4" fmla="*/ 272 w 251"/>
                    <a:gd name="T5" fmla="*/ 260 h 110"/>
                    <a:gd name="T6" fmla="*/ 272 w 251"/>
                    <a:gd name="T7" fmla="*/ 87 h 110"/>
                    <a:gd name="T8" fmla="*/ 313 w 251"/>
                    <a:gd name="T9" fmla="*/ 87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"/>
                    <a:gd name="T16" fmla="*/ 0 h 110"/>
                    <a:gd name="T17" fmla="*/ 251 w 251"/>
                    <a:gd name="T18" fmla="*/ 110 h 11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" h="110">
                      <a:moveTo>
                        <a:pt x="0" y="0"/>
                      </a:moveTo>
                      <a:lnTo>
                        <a:pt x="0" y="110"/>
                      </a:lnTo>
                      <a:lnTo>
                        <a:pt x="217" y="110"/>
                      </a:lnTo>
                      <a:lnTo>
                        <a:pt x="217" y="37"/>
                      </a:lnTo>
                      <a:lnTo>
                        <a:pt x="251" y="3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02" name="Freeform 198"/>
                <p:cNvSpPr>
                  <a:spLocks/>
                </p:cNvSpPr>
                <p:nvPr/>
              </p:nvSpPr>
              <p:spPr bwMode="auto">
                <a:xfrm>
                  <a:off x="3708" y="1087"/>
                  <a:ext cx="58" cy="305"/>
                </a:xfrm>
                <a:custGeom>
                  <a:avLst/>
                  <a:gdLst>
                    <a:gd name="T0" fmla="*/ 88 w 56"/>
                    <a:gd name="T1" fmla="*/ 667 h 287"/>
                    <a:gd name="T2" fmla="*/ 91 w 56"/>
                    <a:gd name="T3" fmla="*/ 0 h 287"/>
                    <a:gd name="T4" fmla="*/ 0 w 56"/>
                    <a:gd name="T5" fmla="*/ 0 h 287"/>
                    <a:gd name="T6" fmla="*/ 0 w 56"/>
                    <a:gd name="T7" fmla="*/ 672 h 287"/>
                    <a:gd name="T8" fmla="*/ 91 w 56"/>
                    <a:gd name="T9" fmla="*/ 672 h 287"/>
                    <a:gd name="T10" fmla="*/ 91 w 56"/>
                    <a:gd name="T11" fmla="*/ 67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"/>
                    <a:gd name="T19" fmla="*/ 0 h 287"/>
                    <a:gd name="T20" fmla="*/ 56 w 56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" h="287">
                      <a:moveTo>
                        <a:pt x="54" y="285"/>
                      </a:move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6" y="287"/>
                      </a:lnTo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03" name="Freeform 199"/>
                <p:cNvSpPr>
                  <a:spLocks/>
                </p:cNvSpPr>
                <p:nvPr/>
              </p:nvSpPr>
              <p:spPr bwMode="auto">
                <a:xfrm>
                  <a:off x="2319" y="1087"/>
                  <a:ext cx="54" cy="305"/>
                </a:xfrm>
                <a:custGeom>
                  <a:avLst/>
                  <a:gdLst>
                    <a:gd name="T0" fmla="*/ 67 w 53"/>
                    <a:gd name="T1" fmla="*/ 667 h 287"/>
                    <a:gd name="T2" fmla="*/ 67 w 53"/>
                    <a:gd name="T3" fmla="*/ 0 h 287"/>
                    <a:gd name="T4" fmla="*/ 0 w 53"/>
                    <a:gd name="T5" fmla="*/ 0 h 287"/>
                    <a:gd name="T6" fmla="*/ 0 w 53"/>
                    <a:gd name="T7" fmla="*/ 672 h 287"/>
                    <a:gd name="T8" fmla="*/ 67 w 53"/>
                    <a:gd name="T9" fmla="*/ 672 h 287"/>
                    <a:gd name="T10" fmla="*/ 67 w 53"/>
                    <a:gd name="T11" fmla="*/ 672 h 287"/>
                    <a:gd name="T12" fmla="*/ 67 w 53"/>
                    <a:gd name="T13" fmla="*/ 66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3" y="285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3" y="285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04" name="Freeform 200"/>
                <p:cNvSpPr>
                  <a:spLocks/>
                </p:cNvSpPr>
                <p:nvPr/>
              </p:nvSpPr>
              <p:spPr bwMode="auto">
                <a:xfrm>
                  <a:off x="2319" y="1087"/>
                  <a:ext cx="54" cy="305"/>
                </a:xfrm>
                <a:custGeom>
                  <a:avLst/>
                  <a:gdLst>
                    <a:gd name="T0" fmla="*/ 67 w 53"/>
                    <a:gd name="T1" fmla="*/ 667 h 287"/>
                    <a:gd name="T2" fmla="*/ 67 w 53"/>
                    <a:gd name="T3" fmla="*/ 0 h 287"/>
                    <a:gd name="T4" fmla="*/ 0 w 53"/>
                    <a:gd name="T5" fmla="*/ 0 h 287"/>
                    <a:gd name="T6" fmla="*/ 0 w 53"/>
                    <a:gd name="T7" fmla="*/ 672 h 287"/>
                    <a:gd name="T8" fmla="*/ 67 w 53"/>
                    <a:gd name="T9" fmla="*/ 672 h 287"/>
                    <a:gd name="T10" fmla="*/ 67 w 53"/>
                    <a:gd name="T11" fmla="*/ 67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3" y="285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05" name="Line 201"/>
                <p:cNvSpPr>
                  <a:spLocks noChangeShapeType="1"/>
                </p:cNvSpPr>
                <p:nvPr/>
              </p:nvSpPr>
              <p:spPr bwMode="auto">
                <a:xfrm>
                  <a:off x="2370" y="1236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360" name="Rectangle 202"/>
              <p:cNvSpPr>
                <a:spLocks noChangeArrowheads="1"/>
              </p:cNvSpPr>
              <p:nvPr/>
            </p:nvSpPr>
            <p:spPr bwMode="auto">
              <a:xfrm>
                <a:off x="3360" y="2398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900" b="1">
                    <a:latin typeface="Arial" charset="0"/>
                  </a:rPr>
                  <a:t>PC</a:t>
                </a:r>
              </a:p>
            </p:txBody>
          </p:sp>
        </p:grpSp>
        <p:grpSp>
          <p:nvGrpSpPr>
            <p:cNvPr id="55311" name="Group 259"/>
            <p:cNvGrpSpPr>
              <a:grpSpLocks/>
            </p:cNvGrpSpPr>
            <p:nvPr/>
          </p:nvGrpSpPr>
          <p:grpSpPr bwMode="auto">
            <a:xfrm>
              <a:off x="3714" y="2830"/>
              <a:ext cx="1689" cy="338"/>
              <a:chOff x="3714" y="2830"/>
              <a:chExt cx="1689" cy="338"/>
            </a:xfrm>
          </p:grpSpPr>
          <p:grpSp>
            <p:nvGrpSpPr>
              <p:cNvPr id="55312" name="Group 258"/>
              <p:cNvGrpSpPr>
                <a:grpSpLocks/>
              </p:cNvGrpSpPr>
              <p:nvPr/>
            </p:nvGrpSpPr>
            <p:grpSpPr bwMode="auto">
              <a:xfrm>
                <a:off x="3735" y="2911"/>
                <a:ext cx="1668" cy="257"/>
                <a:chOff x="3735" y="2911"/>
                <a:chExt cx="1668" cy="257"/>
              </a:xfrm>
            </p:grpSpPr>
            <p:sp>
              <p:nvSpPr>
                <p:cNvPr id="55314" name="Line 205"/>
                <p:cNvSpPr>
                  <a:spLocks noChangeShapeType="1"/>
                </p:cNvSpPr>
                <p:nvPr/>
              </p:nvSpPr>
              <p:spPr bwMode="auto">
                <a:xfrm>
                  <a:off x="5182" y="3037"/>
                  <a:ext cx="74" cy="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15" name="Rectangle 206"/>
                <p:cNvSpPr>
                  <a:spLocks noChangeArrowheads="1"/>
                </p:cNvSpPr>
                <p:nvPr/>
              </p:nvSpPr>
              <p:spPr bwMode="auto">
                <a:xfrm>
                  <a:off x="5256" y="2974"/>
                  <a:ext cx="72" cy="129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316" name="Rectangle 207"/>
                <p:cNvSpPr>
                  <a:spLocks noChangeArrowheads="1"/>
                </p:cNvSpPr>
                <p:nvPr/>
              </p:nvSpPr>
              <p:spPr bwMode="auto">
                <a:xfrm>
                  <a:off x="5256" y="2974"/>
                  <a:ext cx="72" cy="12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317" name="Line 208"/>
                <p:cNvSpPr>
                  <a:spLocks noChangeShapeType="1"/>
                </p:cNvSpPr>
                <p:nvPr/>
              </p:nvSpPr>
              <p:spPr bwMode="auto">
                <a:xfrm flipV="1">
                  <a:off x="5402" y="2973"/>
                  <a:ext cx="1" cy="1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18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5328" y="2974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19" name="Line 210"/>
                <p:cNvSpPr>
                  <a:spLocks noChangeShapeType="1"/>
                </p:cNvSpPr>
                <p:nvPr/>
              </p:nvSpPr>
              <p:spPr bwMode="auto">
                <a:xfrm flipH="1">
                  <a:off x="5328" y="3103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20" name="Rectangle 211"/>
                <p:cNvSpPr>
                  <a:spLocks noChangeArrowheads="1"/>
                </p:cNvSpPr>
                <p:nvPr/>
              </p:nvSpPr>
              <p:spPr bwMode="auto">
                <a:xfrm>
                  <a:off x="4285" y="2974"/>
                  <a:ext cx="75" cy="129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321" name="Rectangle 212"/>
                <p:cNvSpPr>
                  <a:spLocks noChangeArrowheads="1"/>
                </p:cNvSpPr>
                <p:nvPr/>
              </p:nvSpPr>
              <p:spPr bwMode="auto">
                <a:xfrm>
                  <a:off x="4285" y="2974"/>
                  <a:ext cx="75" cy="12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322" name="Line 213"/>
                <p:cNvSpPr>
                  <a:spLocks noChangeShapeType="1"/>
                </p:cNvSpPr>
                <p:nvPr/>
              </p:nvSpPr>
              <p:spPr bwMode="auto">
                <a:xfrm flipV="1">
                  <a:off x="4211" y="2973"/>
                  <a:ext cx="2" cy="1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23" name="Line 214"/>
                <p:cNvSpPr>
                  <a:spLocks noChangeShapeType="1"/>
                </p:cNvSpPr>
                <p:nvPr/>
              </p:nvSpPr>
              <p:spPr bwMode="auto">
                <a:xfrm>
                  <a:off x="4211" y="2974"/>
                  <a:ext cx="7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24" name="Line 215"/>
                <p:cNvSpPr>
                  <a:spLocks noChangeShapeType="1"/>
                </p:cNvSpPr>
                <p:nvPr/>
              </p:nvSpPr>
              <p:spPr bwMode="auto">
                <a:xfrm>
                  <a:off x="4211" y="3103"/>
                  <a:ext cx="7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25" name="Rectangle 216"/>
                <p:cNvSpPr>
                  <a:spLocks noChangeArrowheads="1"/>
                </p:cNvSpPr>
                <p:nvPr/>
              </p:nvSpPr>
              <p:spPr bwMode="auto">
                <a:xfrm>
                  <a:off x="3938" y="2974"/>
                  <a:ext cx="72" cy="129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326" name="Rectangle 217"/>
                <p:cNvSpPr>
                  <a:spLocks noChangeArrowheads="1"/>
                </p:cNvSpPr>
                <p:nvPr/>
              </p:nvSpPr>
              <p:spPr bwMode="auto">
                <a:xfrm>
                  <a:off x="3938" y="2974"/>
                  <a:ext cx="72" cy="12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327" name="Rectangle 218"/>
                <p:cNvSpPr>
                  <a:spLocks noChangeArrowheads="1"/>
                </p:cNvSpPr>
                <p:nvPr/>
              </p:nvSpPr>
              <p:spPr bwMode="auto">
                <a:xfrm>
                  <a:off x="3864" y="2974"/>
                  <a:ext cx="74" cy="129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endParaRPr lang="he-IL" altLang="en-US"/>
                </a:p>
              </p:txBody>
            </p:sp>
            <p:sp>
              <p:nvSpPr>
                <p:cNvPr id="55328" name="Rectangle 219"/>
                <p:cNvSpPr>
                  <a:spLocks noChangeArrowheads="1"/>
                </p:cNvSpPr>
                <p:nvPr/>
              </p:nvSpPr>
              <p:spPr bwMode="auto">
                <a:xfrm>
                  <a:off x="3902" y="3001"/>
                  <a:ext cx="18" cy="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I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329" name="Rectangle 220"/>
                <p:cNvSpPr>
                  <a:spLocks noChangeArrowheads="1"/>
                </p:cNvSpPr>
                <p:nvPr/>
              </p:nvSpPr>
              <p:spPr bwMode="auto">
                <a:xfrm>
                  <a:off x="3921" y="3001"/>
                  <a:ext cx="53" cy="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M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330" name="Rectangle 221"/>
                <p:cNvSpPr>
                  <a:spLocks noChangeArrowheads="1"/>
                </p:cNvSpPr>
                <p:nvPr/>
              </p:nvSpPr>
              <p:spPr bwMode="auto">
                <a:xfrm>
                  <a:off x="4231" y="3001"/>
                  <a:ext cx="46" cy="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R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331" name="Rectangle 222"/>
                <p:cNvSpPr>
                  <a:spLocks noChangeArrowheads="1"/>
                </p:cNvSpPr>
                <p:nvPr/>
              </p:nvSpPr>
              <p:spPr bwMode="auto">
                <a:xfrm>
                  <a:off x="4277" y="3001"/>
                  <a:ext cx="36" cy="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e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332" name="Rectangle 223"/>
                <p:cNvSpPr>
                  <a:spLocks noChangeArrowheads="1"/>
                </p:cNvSpPr>
                <p:nvPr/>
              </p:nvSpPr>
              <p:spPr bwMode="auto">
                <a:xfrm>
                  <a:off x="4315" y="3001"/>
                  <a:ext cx="36" cy="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g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333" name="Freeform 224"/>
                <p:cNvSpPr>
                  <a:spLocks/>
                </p:cNvSpPr>
                <p:nvPr/>
              </p:nvSpPr>
              <p:spPr bwMode="auto">
                <a:xfrm>
                  <a:off x="4576" y="2911"/>
                  <a:ext cx="112" cy="255"/>
                </a:xfrm>
                <a:custGeom>
                  <a:avLst/>
                  <a:gdLst>
                    <a:gd name="T0" fmla="*/ 0 w 109"/>
                    <a:gd name="T1" fmla="*/ 0 h 285"/>
                    <a:gd name="T2" fmla="*/ 2 w 109"/>
                    <a:gd name="T3" fmla="*/ 24 h 285"/>
                    <a:gd name="T4" fmla="*/ 50 w 109"/>
                    <a:gd name="T5" fmla="*/ 30 h 285"/>
                    <a:gd name="T6" fmla="*/ 2 w 109"/>
                    <a:gd name="T7" fmla="*/ 37 h 285"/>
                    <a:gd name="T8" fmla="*/ 2 w 109"/>
                    <a:gd name="T9" fmla="*/ 61 h 285"/>
                    <a:gd name="T10" fmla="*/ 158 w 109"/>
                    <a:gd name="T11" fmla="*/ 41 h 285"/>
                    <a:gd name="T12" fmla="*/ 158 w 109"/>
                    <a:gd name="T13" fmla="*/ 19 h 285"/>
                    <a:gd name="T14" fmla="*/ 2 w 109"/>
                    <a:gd name="T15" fmla="*/ 0 h 285"/>
                    <a:gd name="T16" fmla="*/ 2 w 109"/>
                    <a:gd name="T17" fmla="*/ 0 h 285"/>
                    <a:gd name="T18" fmla="*/ 0 w 109"/>
                    <a:gd name="T19" fmla="*/ 0 h 28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9"/>
                    <a:gd name="T31" fmla="*/ 0 h 285"/>
                    <a:gd name="T32" fmla="*/ 109 w 109"/>
                    <a:gd name="T33" fmla="*/ 285 h 28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9" h="285">
                      <a:moveTo>
                        <a:pt x="0" y="0"/>
                      </a:moveTo>
                      <a:lnTo>
                        <a:pt x="2" y="115"/>
                      </a:lnTo>
                      <a:lnTo>
                        <a:pt x="36" y="143"/>
                      </a:lnTo>
                      <a:lnTo>
                        <a:pt x="2" y="170"/>
                      </a:lnTo>
                      <a:lnTo>
                        <a:pt x="2" y="285"/>
                      </a:lnTo>
                      <a:lnTo>
                        <a:pt x="109" y="197"/>
                      </a:lnTo>
                      <a:lnTo>
                        <a:pt x="109" y="88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34" name="Freeform 225"/>
                <p:cNvSpPr>
                  <a:spLocks/>
                </p:cNvSpPr>
                <p:nvPr/>
              </p:nvSpPr>
              <p:spPr bwMode="auto">
                <a:xfrm>
                  <a:off x="4576" y="2911"/>
                  <a:ext cx="112" cy="255"/>
                </a:xfrm>
                <a:custGeom>
                  <a:avLst/>
                  <a:gdLst>
                    <a:gd name="T0" fmla="*/ 0 w 109"/>
                    <a:gd name="T1" fmla="*/ 0 h 285"/>
                    <a:gd name="T2" fmla="*/ 2 w 109"/>
                    <a:gd name="T3" fmla="*/ 24 h 285"/>
                    <a:gd name="T4" fmla="*/ 50 w 109"/>
                    <a:gd name="T5" fmla="*/ 30 h 285"/>
                    <a:gd name="T6" fmla="*/ 2 w 109"/>
                    <a:gd name="T7" fmla="*/ 37 h 285"/>
                    <a:gd name="T8" fmla="*/ 2 w 109"/>
                    <a:gd name="T9" fmla="*/ 61 h 285"/>
                    <a:gd name="T10" fmla="*/ 158 w 109"/>
                    <a:gd name="T11" fmla="*/ 41 h 285"/>
                    <a:gd name="T12" fmla="*/ 158 w 109"/>
                    <a:gd name="T13" fmla="*/ 19 h 285"/>
                    <a:gd name="T14" fmla="*/ 2 w 109"/>
                    <a:gd name="T15" fmla="*/ 0 h 285"/>
                    <a:gd name="T16" fmla="*/ 2 w 109"/>
                    <a:gd name="T17" fmla="*/ 0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5"/>
                    <a:gd name="T29" fmla="*/ 109 w 109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5">
                      <a:moveTo>
                        <a:pt x="0" y="0"/>
                      </a:moveTo>
                      <a:lnTo>
                        <a:pt x="2" y="115"/>
                      </a:lnTo>
                      <a:lnTo>
                        <a:pt x="36" y="143"/>
                      </a:lnTo>
                      <a:lnTo>
                        <a:pt x="2" y="170"/>
                      </a:lnTo>
                      <a:lnTo>
                        <a:pt x="2" y="285"/>
                      </a:lnTo>
                      <a:lnTo>
                        <a:pt x="109" y="197"/>
                      </a:lnTo>
                      <a:lnTo>
                        <a:pt x="109" y="88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35" name="Line 226"/>
                <p:cNvSpPr>
                  <a:spLocks noChangeShapeType="1"/>
                </p:cNvSpPr>
                <p:nvPr/>
              </p:nvSpPr>
              <p:spPr bwMode="auto">
                <a:xfrm>
                  <a:off x="4010" y="3037"/>
                  <a:ext cx="203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36" name="Line 227"/>
                <p:cNvSpPr>
                  <a:spLocks noChangeShapeType="1"/>
                </p:cNvSpPr>
                <p:nvPr/>
              </p:nvSpPr>
              <p:spPr bwMode="auto">
                <a:xfrm>
                  <a:off x="4358" y="3007"/>
                  <a:ext cx="22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37" name="Line 228"/>
                <p:cNvSpPr>
                  <a:spLocks noChangeShapeType="1"/>
                </p:cNvSpPr>
                <p:nvPr/>
              </p:nvSpPr>
              <p:spPr bwMode="auto">
                <a:xfrm>
                  <a:off x="4688" y="3037"/>
                  <a:ext cx="221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38" name="Line 229"/>
                <p:cNvSpPr>
                  <a:spLocks noChangeShapeType="1"/>
                </p:cNvSpPr>
                <p:nvPr/>
              </p:nvSpPr>
              <p:spPr bwMode="auto">
                <a:xfrm>
                  <a:off x="4358" y="3071"/>
                  <a:ext cx="22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39" name="Freeform 230"/>
                <p:cNvSpPr>
                  <a:spLocks/>
                </p:cNvSpPr>
                <p:nvPr/>
              </p:nvSpPr>
              <p:spPr bwMode="auto">
                <a:xfrm>
                  <a:off x="4175" y="3007"/>
                  <a:ext cx="36" cy="30"/>
                </a:xfrm>
                <a:custGeom>
                  <a:avLst/>
                  <a:gdLst>
                    <a:gd name="T0" fmla="*/ 0 w 36"/>
                    <a:gd name="T1" fmla="*/ 6 h 34"/>
                    <a:gd name="T2" fmla="*/ 2 w 36"/>
                    <a:gd name="T3" fmla="*/ 0 h 34"/>
                    <a:gd name="T4" fmla="*/ 36 w 36"/>
                    <a:gd name="T5" fmla="*/ 0 h 34"/>
                    <a:gd name="T6" fmla="*/ 0 60000 65536"/>
                    <a:gd name="T7" fmla="*/ 0 60000 65536"/>
                    <a:gd name="T8" fmla="*/ 0 60000 65536"/>
                    <a:gd name="T9" fmla="*/ 0 w 36"/>
                    <a:gd name="T10" fmla="*/ 0 h 34"/>
                    <a:gd name="T11" fmla="*/ 36 w 36"/>
                    <a:gd name="T12" fmla="*/ 34 h 3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" h="34">
                      <a:moveTo>
                        <a:pt x="0" y="34"/>
                      </a:moveTo>
                      <a:lnTo>
                        <a:pt x="2" y="0"/>
                      </a:lnTo>
                      <a:lnTo>
                        <a:pt x="36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40" name="Freeform 231"/>
                <p:cNvSpPr>
                  <a:spLocks/>
                </p:cNvSpPr>
                <p:nvPr/>
              </p:nvSpPr>
              <p:spPr bwMode="auto">
                <a:xfrm>
                  <a:off x="4085" y="2911"/>
                  <a:ext cx="54" cy="257"/>
                </a:xfrm>
                <a:custGeom>
                  <a:avLst/>
                  <a:gdLst>
                    <a:gd name="T0" fmla="*/ 67 w 53"/>
                    <a:gd name="T1" fmla="*/ 61 h 287"/>
                    <a:gd name="T2" fmla="*/ 67 w 53"/>
                    <a:gd name="T3" fmla="*/ 0 h 287"/>
                    <a:gd name="T4" fmla="*/ 0 w 53"/>
                    <a:gd name="T5" fmla="*/ 0 h 287"/>
                    <a:gd name="T6" fmla="*/ 0 w 53"/>
                    <a:gd name="T7" fmla="*/ 62 h 287"/>
                    <a:gd name="T8" fmla="*/ 67 w 53"/>
                    <a:gd name="T9" fmla="*/ 62 h 287"/>
                    <a:gd name="T10" fmla="*/ 67 w 53"/>
                    <a:gd name="T11" fmla="*/ 62 h 287"/>
                    <a:gd name="T12" fmla="*/ 67 w 53"/>
                    <a:gd name="T13" fmla="*/ 61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3" y="285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3" y="285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41" name="Freeform 232"/>
                <p:cNvSpPr>
                  <a:spLocks/>
                </p:cNvSpPr>
                <p:nvPr/>
              </p:nvSpPr>
              <p:spPr bwMode="auto">
                <a:xfrm>
                  <a:off x="4085" y="2911"/>
                  <a:ext cx="54" cy="257"/>
                </a:xfrm>
                <a:custGeom>
                  <a:avLst/>
                  <a:gdLst>
                    <a:gd name="T0" fmla="*/ 67 w 53"/>
                    <a:gd name="T1" fmla="*/ 61 h 287"/>
                    <a:gd name="T2" fmla="*/ 67 w 53"/>
                    <a:gd name="T3" fmla="*/ 0 h 287"/>
                    <a:gd name="T4" fmla="*/ 0 w 53"/>
                    <a:gd name="T5" fmla="*/ 0 h 287"/>
                    <a:gd name="T6" fmla="*/ 0 w 53"/>
                    <a:gd name="T7" fmla="*/ 62 h 287"/>
                    <a:gd name="T8" fmla="*/ 67 w 53"/>
                    <a:gd name="T9" fmla="*/ 62 h 287"/>
                    <a:gd name="T10" fmla="*/ 67 w 53"/>
                    <a:gd name="T11" fmla="*/ 6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3" y="285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42" name="Freeform 233"/>
                <p:cNvSpPr>
                  <a:spLocks/>
                </p:cNvSpPr>
                <p:nvPr/>
              </p:nvSpPr>
              <p:spPr bwMode="auto">
                <a:xfrm>
                  <a:off x="4432" y="2911"/>
                  <a:ext cx="55" cy="257"/>
                </a:xfrm>
                <a:custGeom>
                  <a:avLst/>
                  <a:gdLst>
                    <a:gd name="T0" fmla="*/ 68 w 54"/>
                    <a:gd name="T1" fmla="*/ 61 h 287"/>
                    <a:gd name="T2" fmla="*/ 68 w 54"/>
                    <a:gd name="T3" fmla="*/ 0 h 287"/>
                    <a:gd name="T4" fmla="*/ 0 w 54"/>
                    <a:gd name="T5" fmla="*/ 0 h 287"/>
                    <a:gd name="T6" fmla="*/ 0 w 54"/>
                    <a:gd name="T7" fmla="*/ 62 h 287"/>
                    <a:gd name="T8" fmla="*/ 68 w 54"/>
                    <a:gd name="T9" fmla="*/ 62 h 287"/>
                    <a:gd name="T10" fmla="*/ 68 w 54"/>
                    <a:gd name="T11" fmla="*/ 62 h 287"/>
                    <a:gd name="T12" fmla="*/ 68 w 54"/>
                    <a:gd name="T13" fmla="*/ 61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4"/>
                    <a:gd name="T22" fmla="*/ 0 h 287"/>
                    <a:gd name="T23" fmla="*/ 54 w 54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4" h="287">
                      <a:moveTo>
                        <a:pt x="54" y="285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lnTo>
                        <a:pt x="54" y="285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43" name="Freeform 234"/>
                <p:cNvSpPr>
                  <a:spLocks/>
                </p:cNvSpPr>
                <p:nvPr/>
              </p:nvSpPr>
              <p:spPr bwMode="auto">
                <a:xfrm>
                  <a:off x="4432" y="2911"/>
                  <a:ext cx="55" cy="257"/>
                </a:xfrm>
                <a:custGeom>
                  <a:avLst/>
                  <a:gdLst>
                    <a:gd name="T0" fmla="*/ 68 w 54"/>
                    <a:gd name="T1" fmla="*/ 61 h 287"/>
                    <a:gd name="T2" fmla="*/ 68 w 54"/>
                    <a:gd name="T3" fmla="*/ 0 h 287"/>
                    <a:gd name="T4" fmla="*/ 0 w 54"/>
                    <a:gd name="T5" fmla="*/ 0 h 287"/>
                    <a:gd name="T6" fmla="*/ 0 w 54"/>
                    <a:gd name="T7" fmla="*/ 62 h 287"/>
                    <a:gd name="T8" fmla="*/ 68 w 54"/>
                    <a:gd name="T9" fmla="*/ 62 h 287"/>
                    <a:gd name="T10" fmla="*/ 68 w 54"/>
                    <a:gd name="T11" fmla="*/ 6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5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44" name="Freeform 235"/>
                <p:cNvSpPr>
                  <a:spLocks/>
                </p:cNvSpPr>
                <p:nvPr/>
              </p:nvSpPr>
              <p:spPr bwMode="auto">
                <a:xfrm>
                  <a:off x="4779" y="2911"/>
                  <a:ext cx="55" cy="257"/>
                </a:xfrm>
                <a:custGeom>
                  <a:avLst/>
                  <a:gdLst>
                    <a:gd name="T0" fmla="*/ 68 w 54"/>
                    <a:gd name="T1" fmla="*/ 61 h 287"/>
                    <a:gd name="T2" fmla="*/ 68 w 54"/>
                    <a:gd name="T3" fmla="*/ 0 h 287"/>
                    <a:gd name="T4" fmla="*/ 0 w 54"/>
                    <a:gd name="T5" fmla="*/ 0 h 287"/>
                    <a:gd name="T6" fmla="*/ 0 w 54"/>
                    <a:gd name="T7" fmla="*/ 62 h 287"/>
                    <a:gd name="T8" fmla="*/ 68 w 54"/>
                    <a:gd name="T9" fmla="*/ 62 h 287"/>
                    <a:gd name="T10" fmla="*/ 68 w 54"/>
                    <a:gd name="T11" fmla="*/ 62 h 287"/>
                    <a:gd name="T12" fmla="*/ 68 w 54"/>
                    <a:gd name="T13" fmla="*/ 61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4"/>
                    <a:gd name="T22" fmla="*/ 0 h 287"/>
                    <a:gd name="T23" fmla="*/ 54 w 54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4" h="287">
                      <a:moveTo>
                        <a:pt x="54" y="285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lnTo>
                        <a:pt x="54" y="285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45" name="Freeform 236"/>
                <p:cNvSpPr>
                  <a:spLocks/>
                </p:cNvSpPr>
                <p:nvPr/>
              </p:nvSpPr>
              <p:spPr bwMode="auto">
                <a:xfrm>
                  <a:off x="4779" y="2911"/>
                  <a:ext cx="55" cy="257"/>
                </a:xfrm>
                <a:custGeom>
                  <a:avLst/>
                  <a:gdLst>
                    <a:gd name="T0" fmla="*/ 68 w 54"/>
                    <a:gd name="T1" fmla="*/ 61 h 287"/>
                    <a:gd name="T2" fmla="*/ 68 w 54"/>
                    <a:gd name="T3" fmla="*/ 0 h 287"/>
                    <a:gd name="T4" fmla="*/ 0 w 54"/>
                    <a:gd name="T5" fmla="*/ 0 h 287"/>
                    <a:gd name="T6" fmla="*/ 0 w 54"/>
                    <a:gd name="T7" fmla="*/ 62 h 287"/>
                    <a:gd name="T8" fmla="*/ 68 w 54"/>
                    <a:gd name="T9" fmla="*/ 62 h 287"/>
                    <a:gd name="T10" fmla="*/ 68 w 54"/>
                    <a:gd name="T11" fmla="*/ 6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5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46" name="Freeform 237"/>
                <p:cNvSpPr>
                  <a:spLocks/>
                </p:cNvSpPr>
                <p:nvPr/>
              </p:nvSpPr>
              <p:spPr bwMode="auto">
                <a:xfrm>
                  <a:off x="5126" y="2911"/>
                  <a:ext cx="56" cy="257"/>
                </a:xfrm>
                <a:custGeom>
                  <a:avLst/>
                  <a:gdLst>
                    <a:gd name="T0" fmla="*/ 89 w 54"/>
                    <a:gd name="T1" fmla="*/ 61 h 287"/>
                    <a:gd name="T2" fmla="*/ 89 w 54"/>
                    <a:gd name="T3" fmla="*/ 0 h 287"/>
                    <a:gd name="T4" fmla="*/ 0 w 54"/>
                    <a:gd name="T5" fmla="*/ 0 h 287"/>
                    <a:gd name="T6" fmla="*/ 0 w 54"/>
                    <a:gd name="T7" fmla="*/ 62 h 287"/>
                    <a:gd name="T8" fmla="*/ 89 w 54"/>
                    <a:gd name="T9" fmla="*/ 62 h 287"/>
                    <a:gd name="T10" fmla="*/ 89 w 54"/>
                    <a:gd name="T11" fmla="*/ 62 h 287"/>
                    <a:gd name="T12" fmla="*/ 89 w 54"/>
                    <a:gd name="T13" fmla="*/ 61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4"/>
                    <a:gd name="T22" fmla="*/ 0 h 287"/>
                    <a:gd name="T23" fmla="*/ 54 w 54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4" h="287">
                      <a:moveTo>
                        <a:pt x="54" y="285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lnTo>
                        <a:pt x="54" y="285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47" name="Freeform 238"/>
                <p:cNvSpPr>
                  <a:spLocks/>
                </p:cNvSpPr>
                <p:nvPr/>
              </p:nvSpPr>
              <p:spPr bwMode="auto">
                <a:xfrm>
                  <a:off x="4909" y="2974"/>
                  <a:ext cx="145" cy="129"/>
                </a:xfrm>
                <a:custGeom>
                  <a:avLst/>
                  <a:gdLst>
                    <a:gd name="T0" fmla="*/ 169 w 143"/>
                    <a:gd name="T1" fmla="*/ 33 h 143"/>
                    <a:gd name="T2" fmla="*/ 171 w 143"/>
                    <a:gd name="T3" fmla="*/ 0 h 143"/>
                    <a:gd name="T4" fmla="*/ 0 w 143"/>
                    <a:gd name="T5" fmla="*/ 0 h 143"/>
                    <a:gd name="T6" fmla="*/ 0 w 143"/>
                    <a:gd name="T7" fmla="*/ 33 h 143"/>
                    <a:gd name="T8" fmla="*/ 171 w 143"/>
                    <a:gd name="T9" fmla="*/ 33 h 143"/>
                    <a:gd name="T10" fmla="*/ 171 w 143"/>
                    <a:gd name="T11" fmla="*/ 33 h 1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3"/>
                    <a:gd name="T19" fmla="*/ 0 h 143"/>
                    <a:gd name="T20" fmla="*/ 143 w 143"/>
                    <a:gd name="T21" fmla="*/ 143 h 1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3" h="143">
                      <a:moveTo>
                        <a:pt x="141" y="143"/>
                      </a:moveTo>
                      <a:lnTo>
                        <a:pt x="143" y="0"/>
                      </a:lnTo>
                      <a:lnTo>
                        <a:pt x="0" y="0"/>
                      </a:lnTo>
                      <a:lnTo>
                        <a:pt x="0" y="143"/>
                      </a:lnTo>
                      <a:lnTo>
                        <a:pt x="143" y="14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48" name="Rectangle 239"/>
                <p:cNvSpPr>
                  <a:spLocks noChangeArrowheads="1"/>
                </p:cNvSpPr>
                <p:nvPr/>
              </p:nvSpPr>
              <p:spPr bwMode="auto">
                <a:xfrm>
                  <a:off x="4932" y="3001"/>
                  <a:ext cx="46" cy="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D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349" name="Rectangle 240"/>
                <p:cNvSpPr>
                  <a:spLocks noChangeArrowheads="1"/>
                </p:cNvSpPr>
                <p:nvPr/>
              </p:nvSpPr>
              <p:spPr bwMode="auto">
                <a:xfrm>
                  <a:off x="4979" y="3001"/>
                  <a:ext cx="53" cy="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M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350" name="Line 241"/>
                <p:cNvSpPr>
                  <a:spLocks noChangeShapeType="1"/>
                </p:cNvSpPr>
                <p:nvPr/>
              </p:nvSpPr>
              <p:spPr bwMode="auto">
                <a:xfrm>
                  <a:off x="5052" y="3037"/>
                  <a:ext cx="74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51" name="Rectangle 242"/>
                <p:cNvSpPr>
                  <a:spLocks noChangeArrowheads="1"/>
                </p:cNvSpPr>
                <p:nvPr/>
              </p:nvSpPr>
              <p:spPr bwMode="auto">
                <a:xfrm>
                  <a:off x="5275" y="2978"/>
                  <a:ext cx="46" cy="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R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352" name="Rectangle 243"/>
                <p:cNvSpPr>
                  <a:spLocks noChangeArrowheads="1"/>
                </p:cNvSpPr>
                <p:nvPr/>
              </p:nvSpPr>
              <p:spPr bwMode="auto">
                <a:xfrm>
                  <a:off x="5321" y="2978"/>
                  <a:ext cx="36" cy="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e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353" name="Rectangle 244"/>
                <p:cNvSpPr>
                  <a:spLocks noChangeArrowheads="1"/>
                </p:cNvSpPr>
                <p:nvPr/>
              </p:nvSpPr>
              <p:spPr bwMode="auto">
                <a:xfrm>
                  <a:off x="5359" y="2978"/>
                  <a:ext cx="36" cy="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cs typeface="Arial" charset="0"/>
                    </a:defRPr>
                  </a:lvl9pPr>
                </a:lstStyle>
                <a:p>
                  <a:r>
                    <a:rPr lang="en-US" altLang="en-US" sz="800">
                      <a:latin typeface="Arial" charset="0"/>
                    </a:rPr>
                    <a:t>g</a:t>
                  </a:r>
                  <a:endParaRPr lang="en-US" altLang="en-US" sz="1200" b="1">
                    <a:latin typeface="Arial" charset="0"/>
                  </a:endParaRPr>
                </a:p>
              </p:txBody>
            </p:sp>
            <p:sp>
              <p:nvSpPr>
                <p:cNvPr id="55354" name="Freeform 245"/>
                <p:cNvSpPr>
                  <a:spLocks/>
                </p:cNvSpPr>
                <p:nvPr/>
              </p:nvSpPr>
              <p:spPr bwMode="auto">
                <a:xfrm>
                  <a:off x="4871" y="3037"/>
                  <a:ext cx="255" cy="99"/>
                </a:xfrm>
                <a:custGeom>
                  <a:avLst/>
                  <a:gdLst>
                    <a:gd name="T0" fmla="*/ 0 w 251"/>
                    <a:gd name="T1" fmla="*/ 0 h 110"/>
                    <a:gd name="T2" fmla="*/ 0 w 251"/>
                    <a:gd name="T3" fmla="*/ 26 h 110"/>
                    <a:gd name="T4" fmla="*/ 272 w 251"/>
                    <a:gd name="T5" fmla="*/ 26 h 110"/>
                    <a:gd name="T6" fmla="*/ 272 w 251"/>
                    <a:gd name="T7" fmla="*/ 9 h 110"/>
                    <a:gd name="T8" fmla="*/ 313 w 251"/>
                    <a:gd name="T9" fmla="*/ 9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"/>
                    <a:gd name="T16" fmla="*/ 0 h 110"/>
                    <a:gd name="T17" fmla="*/ 251 w 251"/>
                    <a:gd name="T18" fmla="*/ 110 h 11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" h="110">
                      <a:moveTo>
                        <a:pt x="0" y="0"/>
                      </a:moveTo>
                      <a:lnTo>
                        <a:pt x="0" y="110"/>
                      </a:lnTo>
                      <a:lnTo>
                        <a:pt x="217" y="110"/>
                      </a:lnTo>
                      <a:lnTo>
                        <a:pt x="217" y="37"/>
                      </a:lnTo>
                      <a:lnTo>
                        <a:pt x="251" y="3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55" name="Freeform 246"/>
                <p:cNvSpPr>
                  <a:spLocks/>
                </p:cNvSpPr>
                <p:nvPr/>
              </p:nvSpPr>
              <p:spPr bwMode="auto">
                <a:xfrm>
                  <a:off x="5124" y="2911"/>
                  <a:ext cx="58" cy="257"/>
                </a:xfrm>
                <a:custGeom>
                  <a:avLst/>
                  <a:gdLst>
                    <a:gd name="T0" fmla="*/ 88 w 56"/>
                    <a:gd name="T1" fmla="*/ 61 h 287"/>
                    <a:gd name="T2" fmla="*/ 91 w 56"/>
                    <a:gd name="T3" fmla="*/ 0 h 287"/>
                    <a:gd name="T4" fmla="*/ 0 w 56"/>
                    <a:gd name="T5" fmla="*/ 0 h 287"/>
                    <a:gd name="T6" fmla="*/ 0 w 56"/>
                    <a:gd name="T7" fmla="*/ 62 h 287"/>
                    <a:gd name="T8" fmla="*/ 91 w 56"/>
                    <a:gd name="T9" fmla="*/ 62 h 287"/>
                    <a:gd name="T10" fmla="*/ 91 w 56"/>
                    <a:gd name="T11" fmla="*/ 6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"/>
                    <a:gd name="T19" fmla="*/ 0 h 287"/>
                    <a:gd name="T20" fmla="*/ 56 w 56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" h="287">
                      <a:moveTo>
                        <a:pt x="54" y="285"/>
                      </a:move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6" y="287"/>
                      </a:lnTo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56" name="Freeform 247"/>
                <p:cNvSpPr>
                  <a:spLocks/>
                </p:cNvSpPr>
                <p:nvPr/>
              </p:nvSpPr>
              <p:spPr bwMode="auto">
                <a:xfrm>
                  <a:off x="3735" y="2911"/>
                  <a:ext cx="54" cy="257"/>
                </a:xfrm>
                <a:custGeom>
                  <a:avLst/>
                  <a:gdLst>
                    <a:gd name="T0" fmla="*/ 67 w 53"/>
                    <a:gd name="T1" fmla="*/ 61 h 287"/>
                    <a:gd name="T2" fmla="*/ 67 w 53"/>
                    <a:gd name="T3" fmla="*/ 0 h 287"/>
                    <a:gd name="T4" fmla="*/ 0 w 53"/>
                    <a:gd name="T5" fmla="*/ 0 h 287"/>
                    <a:gd name="T6" fmla="*/ 0 w 53"/>
                    <a:gd name="T7" fmla="*/ 62 h 287"/>
                    <a:gd name="T8" fmla="*/ 67 w 53"/>
                    <a:gd name="T9" fmla="*/ 62 h 287"/>
                    <a:gd name="T10" fmla="*/ 67 w 53"/>
                    <a:gd name="T11" fmla="*/ 62 h 287"/>
                    <a:gd name="T12" fmla="*/ 67 w 53"/>
                    <a:gd name="T13" fmla="*/ 61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3" y="285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3" y="285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57" name="Freeform 248"/>
                <p:cNvSpPr>
                  <a:spLocks/>
                </p:cNvSpPr>
                <p:nvPr/>
              </p:nvSpPr>
              <p:spPr bwMode="auto">
                <a:xfrm>
                  <a:off x="3735" y="2911"/>
                  <a:ext cx="54" cy="257"/>
                </a:xfrm>
                <a:custGeom>
                  <a:avLst/>
                  <a:gdLst>
                    <a:gd name="T0" fmla="*/ 67 w 53"/>
                    <a:gd name="T1" fmla="*/ 61 h 287"/>
                    <a:gd name="T2" fmla="*/ 67 w 53"/>
                    <a:gd name="T3" fmla="*/ 0 h 287"/>
                    <a:gd name="T4" fmla="*/ 0 w 53"/>
                    <a:gd name="T5" fmla="*/ 0 h 287"/>
                    <a:gd name="T6" fmla="*/ 0 w 53"/>
                    <a:gd name="T7" fmla="*/ 62 h 287"/>
                    <a:gd name="T8" fmla="*/ 67 w 53"/>
                    <a:gd name="T9" fmla="*/ 62 h 287"/>
                    <a:gd name="T10" fmla="*/ 67 w 53"/>
                    <a:gd name="T11" fmla="*/ 62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3" y="285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solidFill>
                  <a:srgbClr val="EC7600"/>
                </a:solidFill>
                <a:ln w="952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58" name="Line 249"/>
                <p:cNvSpPr>
                  <a:spLocks noChangeShapeType="1"/>
                </p:cNvSpPr>
                <p:nvPr/>
              </p:nvSpPr>
              <p:spPr bwMode="auto">
                <a:xfrm>
                  <a:off x="3786" y="3037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313" name="Rectangle 250"/>
              <p:cNvSpPr>
                <a:spLocks noChangeArrowheads="1"/>
              </p:cNvSpPr>
              <p:nvPr/>
            </p:nvSpPr>
            <p:spPr bwMode="auto">
              <a:xfrm>
                <a:off x="3714" y="2830"/>
                <a:ext cx="1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r>
                  <a:rPr lang="en-US" altLang="en-US" sz="900" b="1">
                    <a:latin typeface="Arial" charset="0"/>
                  </a:rPr>
                  <a:t>PC</a:t>
                </a:r>
              </a:p>
            </p:txBody>
          </p:sp>
        </p:grpSp>
      </p:grpSp>
      <p:sp>
        <p:nvSpPr>
          <p:cNvPr id="250" name="TextBox 249"/>
          <p:cNvSpPr txBox="1"/>
          <p:nvPr/>
        </p:nvSpPr>
        <p:spPr>
          <a:xfrm>
            <a:off x="304800" y="2667000"/>
            <a:ext cx="2271713" cy="2246769"/>
          </a:xfrm>
          <a:prstGeom prst="rect">
            <a:avLst/>
          </a:prstGeom>
          <a:solidFill>
            <a:srgbClr val="FFFF00">
              <a:alpha val="98000"/>
            </a:srgbClr>
          </a:solidFill>
          <a:ln w="38100">
            <a:solidFill>
              <a:srgbClr val="FF0000"/>
            </a:solidFill>
          </a:ln>
        </p:spPr>
        <p:txBody>
          <a:bodyPr rtlCol="1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latin typeface="+mn-lt"/>
                <a:cs typeface="+mn-cs"/>
              </a:rPr>
              <a:t>Outcome</a:t>
            </a:r>
            <a:r>
              <a:rPr lang="en-US" sz="2000" dirty="0">
                <a:latin typeface="+mn-lt"/>
                <a:cs typeface="+mn-cs"/>
              </a:rPr>
              <a:t>: </a:t>
            </a:r>
            <a:br>
              <a:rPr lang="en-US" sz="2000" dirty="0">
                <a:latin typeface="+mn-lt"/>
                <a:cs typeface="+mn-cs"/>
              </a:rPr>
            </a:br>
            <a:r>
              <a:rPr lang="en-US" sz="2000" dirty="0">
                <a:latin typeface="+mn-lt"/>
                <a:cs typeface="+mn-cs"/>
              </a:rPr>
              <a:t>The 3 instructions following the branch are in the pipeline even if</a:t>
            </a:r>
          </a:p>
          <a:p>
            <a:pPr eaLnBrk="0" hangingPunct="0">
              <a:defRPr/>
            </a:pPr>
            <a:r>
              <a:rPr lang="en-US" sz="2000" dirty="0">
                <a:latin typeface="+mn-lt"/>
                <a:cs typeface="+mn-cs"/>
              </a:rPr>
              <a:t>branch is taken!</a:t>
            </a:r>
          </a:p>
        </p:txBody>
      </p:sp>
    </p:spTree>
    <p:extLst>
      <p:ext uri="{BB962C8B-B14F-4D97-AF65-F5344CB8AC3E}">
        <p14:creationId xmlns:p14="http://schemas.microsoft.com/office/powerpoint/2010/main" val="71624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84175"/>
            <a:ext cx="7531100" cy="625475"/>
          </a:xfrm>
        </p:spPr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</a:rPr>
              <a:t>Stall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72500" cy="4953000"/>
          </a:xfrm>
        </p:spPr>
        <p:txBody>
          <a:bodyPr/>
          <a:lstStyle/>
          <a:p>
            <a:pPr>
              <a:defRPr/>
            </a:pPr>
            <a:r>
              <a:rPr lang="en-US" dirty="0"/>
              <a:t>Easiest solution:</a:t>
            </a:r>
          </a:p>
          <a:p>
            <a:pPr lvl="1">
              <a:defRPr/>
            </a:pPr>
            <a:r>
              <a:rPr lang="en-US" b="0" dirty="0"/>
              <a:t>Stall pipe when branch encountered until resolved</a:t>
            </a:r>
          </a:p>
          <a:p>
            <a:pPr>
              <a:defRPr/>
            </a:pPr>
            <a:r>
              <a:rPr lang="en-US" dirty="0"/>
              <a:t>But there’s a prices. Assume:</a:t>
            </a:r>
          </a:p>
          <a:p>
            <a:pPr lvl="1">
              <a:buSzPct val="80000"/>
              <a:defRPr/>
            </a:pPr>
            <a:r>
              <a:rPr lang="en-US" b="0" dirty="0"/>
              <a:t>CPI = 1 </a:t>
            </a:r>
          </a:p>
          <a:p>
            <a:pPr lvl="1">
              <a:buSzPct val="80000"/>
              <a:defRPr/>
            </a:pPr>
            <a:r>
              <a:rPr lang="en-US" b="0" dirty="0"/>
              <a:t>20% of instructions are branches (realistic)</a:t>
            </a:r>
          </a:p>
          <a:p>
            <a:pPr lvl="1">
              <a:buSzPct val="80000"/>
              <a:defRPr/>
            </a:pPr>
            <a:r>
              <a:rPr lang="en-US" b="0" dirty="0"/>
              <a:t>Stall 3 cycles on every branch (extra 3 cycles for each branch) </a:t>
            </a:r>
          </a:p>
          <a:p>
            <a:pPr>
              <a:defRPr/>
            </a:pPr>
            <a:r>
              <a:rPr lang="en-US" dirty="0"/>
              <a:t>Then the price is:</a:t>
            </a:r>
          </a:p>
          <a:p>
            <a:pPr lvl="1">
              <a:defRPr/>
            </a:pPr>
            <a:r>
              <a:rPr lang="en-US" b="0" dirty="0"/>
              <a:t>[ CPI </a:t>
            </a:r>
            <a:r>
              <a:rPr lang="en-US" b="0" baseline="-25000" dirty="0"/>
              <a:t>new </a:t>
            </a:r>
            <a:r>
              <a:rPr lang="en-US" b="0" dirty="0"/>
              <a:t>= CPI </a:t>
            </a:r>
            <a:r>
              <a:rPr lang="en-US" b="0" baseline="-25000" dirty="0"/>
              <a:t>Ideal </a:t>
            </a:r>
            <a:r>
              <a:rPr lang="en-US" b="0" dirty="0"/>
              <a:t>+ avg. stall cycles / instr. ]</a:t>
            </a:r>
          </a:p>
          <a:p>
            <a:pPr lvl="1">
              <a:defRPr/>
            </a:pPr>
            <a:r>
              <a:rPr lang="en-US" b="0" dirty="0"/>
              <a:t>CPI </a:t>
            </a:r>
            <a:r>
              <a:rPr lang="en-US" b="0" baseline="-25000" dirty="0"/>
              <a:t>new </a:t>
            </a:r>
            <a:r>
              <a:rPr lang="en-US" b="0" dirty="0"/>
              <a:t>= 1 + 0.2 </a:t>
            </a:r>
            <a:r>
              <a:rPr lang="en-US" b="0" dirty="0">
                <a:cs typeface="Arial" charset="0"/>
              </a:rPr>
              <a:t>× </a:t>
            </a:r>
            <a:r>
              <a:rPr lang="en-US" b="0" dirty="0"/>
              <a:t>3 = 1.6	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// 1 = all instr., including branch</a:t>
            </a:r>
          </a:p>
          <a:p>
            <a:pPr>
              <a:defRPr/>
            </a:pPr>
            <a:r>
              <a:rPr lang="en-US" dirty="0"/>
              <a:t>Namely:</a:t>
            </a:r>
          </a:p>
          <a:p>
            <a:pPr lvl="1">
              <a:defRPr/>
            </a:pPr>
            <a:r>
              <a:rPr lang="en-US" b="0" dirty="0"/>
              <a:t>IPC drops from 1 to 1/1.6</a:t>
            </a:r>
          </a:p>
          <a:p>
            <a:pPr lvl="1">
              <a:defRPr/>
            </a:pPr>
            <a:r>
              <a:rPr lang="en-US" b="0" dirty="0"/>
              <a:t>We lose ~37% of the performance!</a:t>
            </a:r>
          </a:p>
          <a:p>
            <a:pPr>
              <a:defRPr/>
            </a:pPr>
            <a:r>
              <a:rPr lang="en-US" dirty="0"/>
              <a:t>And modern pipelines are typically longer…</a:t>
            </a:r>
            <a:endParaRPr lang="en-US" b="0" dirty="0"/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696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ama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trl_hzrds.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stealth" w="med" len="lg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stealth" w="med" len="lg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trl_hzrds.pp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rl_hzrds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rl_hzrds.pp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rl_hzrds.pp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rl_hzrds.pp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rl_hzrds.pp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rl_hzrds.pp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59623689</TotalTime>
  <Pages>29</Pages>
  <Words>2952</Words>
  <Application>Microsoft Office PowerPoint</Application>
  <PresentationFormat>Letter Paper (8.5x11 in)</PresentationFormat>
  <Paragraphs>874</Paragraphs>
  <Slides>45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Courier New</vt:lpstr>
      <vt:lpstr>Symbol</vt:lpstr>
      <vt:lpstr>Times New Roman</vt:lpstr>
      <vt:lpstr>Trebuchet MS</vt:lpstr>
      <vt:lpstr>Wingdings</vt:lpstr>
      <vt:lpstr>mamas</vt:lpstr>
      <vt:lpstr>Visio.Drawing.6</vt:lpstr>
      <vt:lpstr>Computer Architecture   Branch Prediction</vt:lpstr>
      <vt:lpstr>Pipelined CPU with Control</vt:lpstr>
      <vt:lpstr>Pipeline Hazards:  1. Structural Hazards</vt:lpstr>
      <vt:lpstr>Pipeline Hazards:  2. Data Hazards</vt:lpstr>
      <vt:lpstr>Pipeline Hazards:  3. Control Hazards</vt:lpstr>
      <vt:lpstr>Branch, but where?</vt:lpstr>
      <vt:lpstr>PowerPoint Presentation</vt:lpstr>
      <vt:lpstr>Control Hazard on Branches</vt:lpstr>
      <vt:lpstr>Stall</vt:lpstr>
      <vt:lpstr>What do we do on branches?</vt:lpstr>
      <vt:lpstr>Traps, Exceptions and Interrupts</vt:lpstr>
      <vt:lpstr>What do we need to speculate on?</vt:lpstr>
      <vt:lpstr>At Fetch: Branch Target Buffer</vt:lpstr>
      <vt:lpstr>How it works in a nutshell</vt:lpstr>
      <vt:lpstr>Using The BTB</vt:lpstr>
      <vt:lpstr>Using The BTB (cont.)</vt:lpstr>
      <vt:lpstr>What/Who/When We Predict/Fix</vt:lpstr>
      <vt:lpstr>Branches and Performance</vt:lpstr>
      <vt:lpstr>Branches and Performance</vt:lpstr>
      <vt:lpstr>Predicting Direction of Conditional Branch:  “Taken” or “Not Taken”?</vt:lpstr>
      <vt:lpstr>One-Bit Predictor</vt:lpstr>
      <vt:lpstr>Bimodal (2-bit) Predictor</vt:lpstr>
      <vt:lpstr>Bimodal Predictor (cont.)</vt:lpstr>
      <vt:lpstr>Bimodal Predictor - example</vt:lpstr>
      <vt:lpstr>2-level predictors</vt:lpstr>
      <vt:lpstr>Local Predictor</vt:lpstr>
      <vt:lpstr>Local Predictor (2nd level)</vt:lpstr>
      <vt:lpstr>Local Predictor: private counter arrays</vt:lpstr>
      <vt:lpstr>Reducing size: shared counter arrays</vt:lpstr>
      <vt:lpstr>Local Predictor: lselect</vt:lpstr>
      <vt:lpstr>Local Predictor: lshare</vt:lpstr>
      <vt:lpstr>Global Predictor</vt:lpstr>
      <vt:lpstr>Global Predictor (cont.)</vt:lpstr>
      <vt:lpstr>Global Predictor: Gshare</vt:lpstr>
      <vt:lpstr>Hybrid (Tournament) Predictor</vt:lpstr>
      <vt:lpstr>Speculative History Updates</vt:lpstr>
      <vt:lpstr>“Return” Stack Buffer</vt:lpstr>
      <vt:lpstr>Branch Prediction in commercial  Processors</vt:lpstr>
      <vt:lpstr>Real World Predictors</vt:lpstr>
      <vt:lpstr>Intel Pentium III</vt:lpstr>
      <vt:lpstr>Alpha 21264 - LG Tournament</vt:lpstr>
      <vt:lpstr>Pentium® M</vt:lpstr>
      <vt:lpstr>Pentium® M – Indirect Branch Predictor</vt:lpstr>
      <vt:lpstr>Indirect branch target prediction (cont)</vt:lpstr>
      <vt:lpstr>Summary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MAMAS</dc:title>
  <dc:subject>Branch prediction</dc:subject>
  <dc:creator>Lihu Rappoport;Dan Tsafrir</dc:creator>
  <cp:lastModifiedBy>Yoav Etsion</cp:lastModifiedBy>
  <cp:revision>409</cp:revision>
  <cp:lastPrinted>2000-02-14T06:22:47Z</cp:lastPrinted>
  <dcterms:created xsi:type="dcterms:W3CDTF">1995-08-13T17:54:45Z</dcterms:created>
  <dcterms:modified xsi:type="dcterms:W3CDTF">2018-04-07T20:30:41Z</dcterms:modified>
</cp:coreProperties>
</file>