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18" r:id="rId2"/>
    <p:sldId id="257" r:id="rId3"/>
    <p:sldId id="264" r:id="rId4"/>
    <p:sldId id="322" r:id="rId5"/>
    <p:sldId id="258" r:id="rId6"/>
    <p:sldId id="259" r:id="rId7"/>
    <p:sldId id="260" r:id="rId8"/>
    <p:sldId id="315" r:id="rId9"/>
    <p:sldId id="317" r:id="rId10"/>
    <p:sldId id="262" r:id="rId11"/>
    <p:sldId id="263" r:id="rId12"/>
    <p:sldId id="280" r:id="rId13"/>
    <p:sldId id="277" r:id="rId14"/>
    <p:sldId id="268" r:id="rId15"/>
    <p:sldId id="267" r:id="rId16"/>
    <p:sldId id="27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299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2" r:id="rId46"/>
    <p:sldId id="313" r:id="rId47"/>
    <p:sldId id="314" r:id="rId48"/>
    <p:sldId id="275" r:id="rId49"/>
    <p:sldId id="319" r:id="rId50"/>
    <p:sldId id="320" r:id="rId51"/>
    <p:sldId id="321" r:id="rId52"/>
    <p:sldId id="310" r:id="rId53"/>
    <p:sldId id="311" r:id="rId54"/>
  </p:sldIdLst>
  <p:sldSz cx="9144000" cy="6858000" type="screen4x3"/>
  <p:notesSz cx="9906000" cy="674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33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6691" autoAdjust="0"/>
  </p:normalViewPr>
  <p:slideViewPr>
    <p:cSldViewPr>
      <p:cViewPr varScale="1">
        <p:scale>
          <a:sx n="96" d="100"/>
          <a:sy n="96" d="100"/>
        </p:scale>
        <p:origin x="7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1813" y="0"/>
            <a:ext cx="429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05563"/>
            <a:ext cx="429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1813" y="6405563"/>
            <a:ext cx="429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AB9DB1-0C87-4678-82B3-E0AAE1EFA42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78F611-5508-40CB-9F95-3A3EC345F289}" type="datetimeFigureOut">
              <a:rPr lang="en-US"/>
              <a:pPr>
                <a:defRPr/>
              </a:pPr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6413"/>
            <a:ext cx="3371850" cy="2528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03575"/>
            <a:ext cx="7924800" cy="303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05563"/>
            <a:ext cx="4292600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405563"/>
            <a:ext cx="4292600" cy="336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629BEC-1CF3-4F98-940B-4D5F045C2B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F64A56-4781-42EC-946F-E77E340ABE1F}" type="slidenum">
              <a:rPr lang="he-IL" altLang="he-IL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he-IL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he-IL" smtClean="0">
                <a:latin typeface="Arial" panose="020B0604020202020204" pitchFamily="34" charset="0"/>
              </a:rPr>
              <a:t>Last update: Nov 2012</a:t>
            </a:r>
          </a:p>
        </p:txBody>
      </p:sp>
    </p:spTree>
    <p:extLst>
      <p:ext uri="{BB962C8B-B14F-4D97-AF65-F5344CB8AC3E}">
        <p14:creationId xmlns:p14="http://schemas.microsoft.com/office/powerpoint/2010/main" val="192334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altLang="he-IL" smtClean="0"/>
              <a:t>להיעזר בציור</a:t>
            </a:r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245546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altLang="he-IL" smtClean="0"/>
              <a:t>להיעזר בציור</a:t>
            </a:r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334146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2336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Error is 3 cycles </a:t>
            </a:r>
          </a:p>
          <a:p>
            <a:pPr>
              <a:defRPr/>
            </a:pPr>
            <a:r>
              <a:rPr lang="en-US" dirty="0"/>
              <a:t>Branch every 5 instruction</a:t>
            </a:r>
          </a:p>
          <a:p>
            <a:pPr>
              <a:defRPr/>
            </a:pPr>
            <a:r>
              <a:rPr lang="en-US" dirty="0"/>
              <a:t>1 000 000 instructions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Perfect predictor: 1 000 005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Bimodal:	          1 000 005 + 1 000 000/5 * 3 * (1-0.7672) = 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353764-5159-437F-A4B3-621448B025B0}" type="slidenum">
              <a:rPr lang="he-IL" altLang="he-IL" smtClean="0"/>
              <a:pPr/>
              <a:t>47</a:t>
            </a:fld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20005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98D3C-9107-4ED2-BBB9-FB980CFA26B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6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065C4-D8FD-417E-86EC-A3AFDC5AA9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F17B-342B-470A-8B78-64FE84882C0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  <a:lvl3pPr>
              <a:defRPr>
                <a:solidFill>
                  <a:srgbClr val="00B0F0"/>
                </a:solidFill>
              </a:defRPr>
            </a:lvl3pPr>
            <a:lvl4pPr>
              <a:defRPr>
                <a:solidFill>
                  <a:srgbClr val="00B0F0"/>
                </a:solidFill>
              </a:defRPr>
            </a:lvl4pPr>
            <a:lvl5pPr>
              <a:defRPr>
                <a:solidFill>
                  <a:srgbClr val="00B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80C47-8565-46C9-9534-45A7DBF9ED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E424B-8325-45D1-BC81-B4B444C3978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A5643-6B5B-4DB3-AD51-01ECF6D548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F853D-6C34-4A38-8EEA-71168E2D6F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C6E3-A1F8-42B8-8977-D631BA502BE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53102-27CF-490D-AB42-0076896F034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A024-4F7B-4739-B541-B74BE53EDB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AB31-4A94-447F-B948-35031827A40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2F0AA0-3290-418C-B102-CDD52C07D0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5400" dirty="0">
                <a:solidFill>
                  <a:schemeClr val="tx1"/>
                </a:solidFill>
                <a:cs typeface="+mn-cs"/>
              </a:rPr>
              <a:t>מבנה מחשבים 046267</a:t>
            </a:r>
            <a:r>
              <a:rPr lang="en-US" sz="5400" dirty="0">
                <a:solidFill>
                  <a:schemeClr val="tx1"/>
                </a:solidFill>
                <a:cs typeface="+mn-cs"/>
              </a:rPr>
              <a:t/>
            </a:r>
            <a:br>
              <a:rPr lang="en-US" sz="5400" dirty="0">
                <a:solidFill>
                  <a:schemeClr val="tx1"/>
                </a:solidFill>
                <a:cs typeface="+mn-cs"/>
              </a:rPr>
            </a:br>
            <a:r>
              <a:rPr lang="en-US" sz="5400" dirty="0">
                <a:solidFill>
                  <a:schemeClr val="tx1"/>
                </a:solidFill>
                <a:cs typeface="+mn-cs"/>
              </a:rPr>
              <a:t/>
            </a:r>
            <a:br>
              <a:rPr lang="en-US" sz="5400" dirty="0">
                <a:solidFill>
                  <a:schemeClr val="tx1"/>
                </a:solidFill>
                <a:cs typeface="+mn-cs"/>
              </a:rPr>
            </a:br>
            <a:r>
              <a:rPr lang="he-IL" sz="5400" dirty="0">
                <a:solidFill>
                  <a:schemeClr val="tx1"/>
                </a:solidFill>
                <a:cs typeface="+mn-cs"/>
              </a:rPr>
              <a:t>תרגול מס' 4</a:t>
            </a:r>
            <a:br>
              <a:rPr lang="he-IL" sz="5400" dirty="0">
                <a:solidFill>
                  <a:schemeClr val="tx1"/>
                </a:solidFill>
                <a:cs typeface="+mn-cs"/>
              </a:rPr>
            </a:br>
            <a:r>
              <a:rPr lang="he-IL" sz="5400" dirty="0">
                <a:solidFill>
                  <a:schemeClr val="tx1"/>
                </a:solidFill>
                <a:cs typeface="+mn-cs"/>
              </a:rPr>
              <a:t/>
            </a:r>
            <a:br>
              <a:rPr lang="he-IL" sz="5400" dirty="0">
                <a:solidFill>
                  <a:schemeClr val="tx1"/>
                </a:solidFill>
                <a:cs typeface="+mn-cs"/>
              </a:rPr>
            </a:br>
            <a:r>
              <a:rPr lang="en-US" sz="5400" dirty="0" smtClean="0">
                <a:solidFill>
                  <a:schemeClr val="tx1"/>
                </a:solidFill>
                <a:cs typeface="+mn-cs"/>
              </a:rPr>
              <a:t>2-Level </a:t>
            </a:r>
            <a:r>
              <a:rPr lang="en-US" sz="5400" dirty="0">
                <a:solidFill>
                  <a:schemeClr val="tx1"/>
                </a:solidFill>
                <a:cs typeface="+mn-cs"/>
              </a:rPr>
              <a:t/>
            </a:r>
            <a:br>
              <a:rPr lang="en-US" sz="5400" dirty="0">
                <a:solidFill>
                  <a:schemeClr val="tx1"/>
                </a:solidFill>
                <a:cs typeface="+mn-cs"/>
              </a:rPr>
            </a:br>
            <a:r>
              <a:rPr lang="en-US" sz="5400" dirty="0">
                <a:solidFill>
                  <a:schemeClr val="tx1"/>
                </a:solidFill>
                <a:cs typeface="+mn-cs"/>
              </a:rPr>
              <a:t>Branch Prediction</a:t>
            </a:r>
            <a:endParaRPr lang="he-IL" sz="54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BCCB1-D853-4DBC-A723-F7A73BB22DE4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rtl="1" eaLnBrk="1" hangingPunct="1"/>
            <a:r>
              <a:rPr lang="he-IL" altLang="he-IL" sz="4400" dirty="0" smtClean="0">
                <a:solidFill>
                  <a:schemeClr val="tx1"/>
                </a:solidFill>
              </a:rPr>
              <a:t>סוגי </a:t>
            </a:r>
            <a:r>
              <a:rPr lang="en-US" altLang="he-IL" sz="4400" dirty="0" smtClean="0">
                <a:solidFill>
                  <a:schemeClr val="tx1"/>
                </a:solidFill>
              </a:rPr>
              <a:t>BHR</a:t>
            </a:r>
            <a:endParaRPr lang="en-US" altLang="he-IL" sz="4400" dirty="0" smtClean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algn="r" rtl="1" eaLnBrk="1" hangingPunct="1"/>
            <a:r>
              <a:rPr lang="en-US" altLang="he-IL" sz="2800" u="sng" dirty="0" smtClean="0">
                <a:solidFill>
                  <a:schemeClr val="tx1"/>
                </a:solidFill>
              </a:rPr>
              <a:t>Global BHR</a:t>
            </a:r>
          </a:p>
          <a:p>
            <a:pPr marL="0" indent="0" algn="r" rtl="1" eaLnBrk="1" hangingPunct="1">
              <a:buNone/>
            </a:pPr>
            <a:r>
              <a:rPr lang="he-IL" altLang="he-IL" sz="2800" dirty="0" smtClean="0">
                <a:solidFill>
                  <a:schemeClr val="tx1"/>
                </a:solidFill>
              </a:rPr>
              <a:t>ניתן להחזיק </a:t>
            </a:r>
            <a:r>
              <a:rPr lang="en-US" altLang="he-IL" sz="2800" dirty="0" smtClean="0">
                <a:solidFill>
                  <a:schemeClr val="tx1"/>
                </a:solidFill>
              </a:rPr>
              <a:t>BHR</a:t>
            </a:r>
            <a:r>
              <a:rPr lang="he-IL" altLang="he-IL" sz="2800" dirty="0" smtClean="0">
                <a:solidFill>
                  <a:schemeClr val="tx1"/>
                </a:solidFill>
              </a:rPr>
              <a:t> אחד </a:t>
            </a:r>
            <a:r>
              <a:rPr lang="he-IL" altLang="he-IL" sz="2800" dirty="0" smtClean="0">
                <a:solidFill>
                  <a:schemeClr val="tx1"/>
                </a:solidFill>
              </a:rPr>
              <a:t>גלובלי (עבור כל פקודות הסיעוף) </a:t>
            </a:r>
            <a:r>
              <a:rPr lang="he-IL" altLang="he-IL" sz="2800" dirty="0" smtClean="0">
                <a:solidFill>
                  <a:schemeClr val="tx1"/>
                </a:solidFill>
              </a:rPr>
              <a:t>ואז ההיסטוריה היא כללית </a:t>
            </a:r>
            <a:r>
              <a:rPr lang="en-US" altLang="he-IL" sz="2800" dirty="0" smtClean="0">
                <a:solidFill>
                  <a:schemeClr val="tx1"/>
                </a:solidFill>
              </a:rPr>
              <a:t/>
            </a:r>
            <a:br>
              <a:rPr lang="en-US" altLang="he-IL" sz="2800" dirty="0" smtClean="0">
                <a:solidFill>
                  <a:schemeClr val="tx1"/>
                </a:solidFill>
              </a:rPr>
            </a:br>
            <a:r>
              <a:rPr lang="he-IL" altLang="he-IL" sz="2800" dirty="0" smtClean="0">
                <a:solidFill>
                  <a:schemeClr val="tx1"/>
                </a:solidFill>
              </a:rPr>
              <a:t>(</a:t>
            </a:r>
            <a:r>
              <a:rPr lang="he-IL" altLang="he-IL" sz="2800" dirty="0" smtClean="0">
                <a:solidFill>
                  <a:schemeClr val="tx1"/>
                </a:solidFill>
              </a:rPr>
              <a:t>עשוי להיות יעיל בתפיסת תלויות בין הוראות </a:t>
            </a:r>
            <a:r>
              <a:rPr lang="en-US" altLang="he-IL" sz="2800" dirty="0" smtClean="0">
                <a:solidFill>
                  <a:schemeClr val="tx1"/>
                </a:solidFill>
              </a:rPr>
              <a:t>branch</a:t>
            </a:r>
            <a:r>
              <a:rPr lang="he-IL" altLang="he-IL" sz="2800" dirty="0" smtClean="0">
                <a:solidFill>
                  <a:schemeClr val="tx1"/>
                </a:solidFill>
              </a:rPr>
              <a:t>)</a:t>
            </a:r>
          </a:p>
          <a:p>
            <a:pPr algn="r" rtl="1" eaLnBrk="1" hangingPunct="1"/>
            <a:endParaRPr lang="en-US" altLang="he-IL" sz="2800" dirty="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en-US" altLang="he-IL" sz="2800" u="sng" dirty="0" smtClean="0">
                <a:solidFill>
                  <a:schemeClr val="tx1"/>
                </a:solidFill>
              </a:rPr>
              <a:t>Per Branch </a:t>
            </a:r>
            <a:r>
              <a:rPr lang="en-US" altLang="he-IL" sz="2800" u="sng" dirty="0" smtClean="0">
                <a:solidFill>
                  <a:schemeClr val="tx1"/>
                </a:solidFill>
              </a:rPr>
              <a:t>(Local) BHR</a:t>
            </a:r>
            <a:endParaRPr lang="en-US" altLang="he-IL" sz="2800" u="sng" dirty="0" smtClean="0">
              <a:solidFill>
                <a:schemeClr val="tx1"/>
              </a:solidFill>
            </a:endParaRPr>
          </a:p>
          <a:p>
            <a:pPr marL="0" indent="0" algn="r" rtl="1" eaLnBrk="1" hangingPunct="1">
              <a:buNone/>
            </a:pPr>
            <a:r>
              <a:rPr lang="he-IL" altLang="he-IL" sz="2800" dirty="0" smtClean="0">
                <a:solidFill>
                  <a:schemeClr val="tx1"/>
                </a:solidFill>
              </a:rPr>
              <a:t>לחילופין, </a:t>
            </a:r>
            <a:r>
              <a:rPr lang="en-US" altLang="he-IL" sz="2800" dirty="0" smtClean="0">
                <a:solidFill>
                  <a:schemeClr val="tx1"/>
                </a:solidFill>
              </a:rPr>
              <a:t>BHR</a:t>
            </a:r>
            <a:r>
              <a:rPr lang="he-IL" altLang="he-IL" sz="2800" dirty="0" smtClean="0">
                <a:solidFill>
                  <a:schemeClr val="tx1"/>
                </a:solidFill>
              </a:rPr>
              <a:t> לכל הוראת </a:t>
            </a:r>
            <a:r>
              <a:rPr lang="he-IL" altLang="he-IL" sz="2800" dirty="0" smtClean="0">
                <a:solidFill>
                  <a:schemeClr val="tx1"/>
                </a:solidFill>
              </a:rPr>
              <a:t>סיעוף </a:t>
            </a:r>
            <a:r>
              <a:rPr lang="he-IL" altLang="he-IL" sz="2800" dirty="0" smtClean="0">
                <a:solidFill>
                  <a:schemeClr val="tx1"/>
                </a:solidFill>
              </a:rPr>
              <a:t>ואז ה-</a:t>
            </a:r>
            <a:r>
              <a:rPr lang="en-US" altLang="he-IL" sz="2800" dirty="0" smtClean="0">
                <a:solidFill>
                  <a:schemeClr val="tx1"/>
                </a:solidFill>
              </a:rPr>
              <a:t>BHR</a:t>
            </a:r>
            <a:r>
              <a:rPr lang="he-IL" altLang="he-IL" sz="2800" dirty="0" smtClean="0">
                <a:solidFill>
                  <a:schemeClr val="tx1"/>
                </a:solidFill>
              </a:rPr>
              <a:t> לוקאלי </a:t>
            </a:r>
            <a:r>
              <a:rPr lang="en-US" altLang="he-IL" sz="2800" dirty="0" smtClean="0">
                <a:solidFill>
                  <a:schemeClr val="tx1"/>
                </a:solidFill>
              </a:rPr>
              <a:t/>
            </a:r>
            <a:br>
              <a:rPr lang="en-US" altLang="he-IL" sz="2800" dirty="0" smtClean="0">
                <a:solidFill>
                  <a:schemeClr val="tx1"/>
                </a:solidFill>
              </a:rPr>
            </a:br>
            <a:r>
              <a:rPr lang="he-IL" altLang="he-IL" sz="2800" dirty="0" smtClean="0">
                <a:solidFill>
                  <a:schemeClr val="tx1"/>
                </a:solidFill>
              </a:rPr>
              <a:t>(</a:t>
            </a:r>
            <a:r>
              <a:rPr lang="he-IL" altLang="he-IL" sz="2800" dirty="0" smtClean="0">
                <a:solidFill>
                  <a:schemeClr val="tx1"/>
                </a:solidFill>
              </a:rPr>
              <a:t>עשוי לעלות על תבנית חוזרת של הוראות </a:t>
            </a:r>
            <a:r>
              <a:rPr lang="en-US" altLang="he-IL" sz="2800" dirty="0" smtClean="0">
                <a:solidFill>
                  <a:schemeClr val="tx1"/>
                </a:solidFill>
              </a:rPr>
              <a:t>branch</a:t>
            </a:r>
            <a:r>
              <a:rPr lang="he-IL" altLang="he-IL" sz="2800" dirty="0" smtClean="0">
                <a:solidFill>
                  <a:schemeClr val="tx1"/>
                </a:solidFill>
              </a:rPr>
              <a:t> - </a:t>
            </a:r>
            <a:r>
              <a:rPr lang="he-IL" altLang="he-IL" sz="2800" dirty="0" smtClean="0">
                <a:solidFill>
                  <a:schemeClr val="tx1"/>
                </a:solidFill>
              </a:rPr>
              <a:t>למשל </a:t>
            </a:r>
            <a:r>
              <a:rPr lang="he-IL" altLang="he-IL" sz="2800" dirty="0" smtClean="0">
                <a:solidFill>
                  <a:schemeClr val="tx1"/>
                </a:solidFill>
              </a:rPr>
              <a:t>לולאות מקוננות)</a:t>
            </a:r>
          </a:p>
          <a:p>
            <a:pPr algn="r" rtl="1" eaLnBrk="1" hangingPunct="1"/>
            <a:endParaRPr lang="he-IL" altLang="he-IL" sz="2800" dirty="0" smtClean="0">
              <a:solidFill>
                <a:schemeClr val="tx1"/>
              </a:solidFill>
            </a:endParaRPr>
          </a:p>
          <a:p>
            <a:pPr algn="r" rtl="1" eaLnBrk="1" hangingPunct="1"/>
            <a:endParaRPr lang="en-US" altLang="he-IL" sz="2800" dirty="0" smtClean="0">
              <a:solidFill>
                <a:schemeClr val="tx1"/>
              </a:solidFill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88C94-F3F3-456E-9148-110477BD86A9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dirty="0" smtClean="0">
                <a:solidFill>
                  <a:schemeClr val="tx1"/>
                </a:solidFill>
              </a:rPr>
              <a:t>סוגי טבלת </a:t>
            </a:r>
            <a:r>
              <a:rPr lang="he-IL" altLang="he-IL" sz="4400" dirty="0" smtClean="0">
                <a:solidFill>
                  <a:schemeClr val="tx1"/>
                </a:solidFill>
              </a:rPr>
              <a:t>מכונות החיזוי</a:t>
            </a:r>
            <a:endParaRPr lang="en-US" altLang="he-IL" sz="4400" dirty="0" smtClean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r" rtl="1" eaLnBrk="1" hangingPunct="1"/>
            <a:r>
              <a:rPr lang="en-US" altLang="he-IL" u="sng" dirty="0" smtClean="0">
                <a:solidFill>
                  <a:schemeClr val="tx1"/>
                </a:solidFill>
              </a:rPr>
              <a:t>Global Table</a:t>
            </a:r>
          </a:p>
          <a:p>
            <a:pPr marL="0" indent="0" algn="r" rtl="1" eaLnBrk="1" hangingPunct="1">
              <a:buNone/>
            </a:pPr>
            <a:r>
              <a:rPr lang="he-IL" altLang="he-IL" dirty="0" smtClean="0">
                <a:solidFill>
                  <a:schemeClr val="tx1"/>
                </a:solidFill>
              </a:rPr>
              <a:t>ניתן להחזיק בטבלה </a:t>
            </a:r>
            <a:r>
              <a:rPr lang="he-IL" altLang="he-IL" dirty="0" smtClean="0">
                <a:solidFill>
                  <a:schemeClr val="tx1"/>
                </a:solidFill>
              </a:rPr>
              <a:t>אחת גלובלית ובכך </a:t>
            </a:r>
            <a:r>
              <a:rPr lang="he-IL" altLang="he-IL" dirty="0" smtClean="0">
                <a:solidFill>
                  <a:schemeClr val="tx1"/>
                </a:solidFill>
              </a:rPr>
              <a:t>לחסוך במקום ולאפשר אולי </a:t>
            </a:r>
            <a:r>
              <a:rPr lang="en-US" altLang="he-IL" dirty="0" smtClean="0">
                <a:solidFill>
                  <a:schemeClr val="tx1"/>
                </a:solidFill>
              </a:rPr>
              <a:t>BHR</a:t>
            </a:r>
            <a:r>
              <a:rPr lang="he-IL" altLang="he-IL" dirty="0" smtClean="0">
                <a:solidFill>
                  <a:schemeClr val="tx1"/>
                </a:solidFill>
              </a:rPr>
              <a:t>-ים ארוכים יותר </a:t>
            </a:r>
            <a:r>
              <a:rPr lang="en-US" altLang="he-IL" dirty="0" smtClean="0">
                <a:solidFill>
                  <a:schemeClr val="tx1"/>
                </a:solidFill>
              </a:rPr>
              <a:t/>
            </a:r>
            <a:br>
              <a:rPr lang="en-US" altLang="he-IL" dirty="0" smtClean="0">
                <a:solidFill>
                  <a:schemeClr val="tx1"/>
                </a:solidFill>
              </a:rPr>
            </a:br>
            <a:r>
              <a:rPr lang="he-IL" altLang="he-IL" dirty="0" smtClean="0">
                <a:solidFill>
                  <a:schemeClr val="tx1"/>
                </a:solidFill>
              </a:rPr>
              <a:t>(שימו </a:t>
            </a:r>
            <a:r>
              <a:rPr lang="he-IL" altLang="he-IL" dirty="0" smtClean="0">
                <a:solidFill>
                  <a:schemeClr val="tx1"/>
                </a:solidFill>
              </a:rPr>
              <a:t>לב שהטבלה גדלה </a:t>
            </a:r>
            <a:r>
              <a:rPr lang="he-IL" altLang="he-IL" dirty="0" err="1" smtClean="0">
                <a:solidFill>
                  <a:schemeClr val="tx1"/>
                </a:solidFill>
              </a:rPr>
              <a:t>אקספוננציאלית</a:t>
            </a:r>
            <a:r>
              <a:rPr lang="he-IL" altLang="he-IL" dirty="0" smtClean="0">
                <a:solidFill>
                  <a:schemeClr val="tx1"/>
                </a:solidFill>
              </a:rPr>
              <a:t>)</a:t>
            </a:r>
          </a:p>
          <a:p>
            <a:pPr algn="r" rtl="1" eaLnBrk="1" hangingPunct="1"/>
            <a:endParaRPr lang="en-US" altLang="he-IL" dirty="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en-US" altLang="he-IL" u="sng" dirty="0" smtClean="0">
                <a:solidFill>
                  <a:schemeClr val="tx1"/>
                </a:solidFill>
              </a:rPr>
              <a:t>Per Branch (Local) </a:t>
            </a:r>
            <a:r>
              <a:rPr lang="en-US" altLang="he-IL" u="sng" dirty="0" smtClean="0">
                <a:solidFill>
                  <a:schemeClr val="tx1"/>
                </a:solidFill>
              </a:rPr>
              <a:t>Table</a:t>
            </a:r>
          </a:p>
          <a:p>
            <a:pPr marL="0" indent="0" algn="r" rtl="1" eaLnBrk="1" hangingPunct="1">
              <a:buNone/>
            </a:pPr>
            <a:r>
              <a:rPr lang="he-IL" altLang="he-IL" dirty="0" smtClean="0">
                <a:solidFill>
                  <a:schemeClr val="tx1"/>
                </a:solidFill>
              </a:rPr>
              <a:t>להחזיק טבלה לוקאלית לכל הוראת </a:t>
            </a:r>
            <a:r>
              <a:rPr lang="en-US" altLang="he-IL" dirty="0" smtClean="0">
                <a:solidFill>
                  <a:schemeClr val="tx1"/>
                </a:solidFill>
              </a:rPr>
              <a:t>branch</a:t>
            </a:r>
            <a:endParaRPr lang="en-US" altLang="he-IL" dirty="0" smtClean="0">
              <a:solidFill>
                <a:schemeClr val="tx1"/>
              </a:solidFill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F3911-3FAF-44F6-AF69-A2439D42E277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he-IL" sz="4400" smtClean="0">
                <a:solidFill>
                  <a:schemeClr val="tx1"/>
                </a:solidFill>
              </a:rPr>
              <a:t>L2 Predictor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algn="r" rtl="1" eaLnBrk="1" hangingPunct="1"/>
            <a:r>
              <a:rPr lang="he-IL" altLang="he-IL" sz="2800" smtClean="0">
                <a:solidFill>
                  <a:schemeClr val="tx1"/>
                </a:solidFill>
              </a:rPr>
              <a:t>במקרה של היסטוריה ו/או טבלאות חיזוי לוקאליות, נחזיק טבלה עם הערכים המתאימים</a:t>
            </a:r>
          </a:p>
          <a:p>
            <a:pPr algn="r" rtl="1" eaLnBrk="1" hangingPunct="1"/>
            <a:endParaRPr lang="en-US" altLang="he-IL" sz="280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he-IL" sz="2800" smtClean="0">
                <a:solidFill>
                  <a:schemeClr val="tx1"/>
                </a:solidFill>
              </a:rPr>
              <a:t>הכניסה המתאימה תחזיק את הכתובת של הוראת ה-</a:t>
            </a:r>
            <a:r>
              <a:rPr lang="en-US" altLang="he-IL" sz="2800" smtClean="0">
                <a:solidFill>
                  <a:schemeClr val="tx1"/>
                </a:solidFill>
              </a:rPr>
              <a:t>branch</a:t>
            </a:r>
            <a:r>
              <a:rPr lang="he-IL" altLang="he-IL" sz="2800" smtClean="0">
                <a:solidFill>
                  <a:schemeClr val="tx1"/>
                </a:solidFill>
              </a:rPr>
              <a:t> (שדה ה-</a:t>
            </a:r>
            <a:r>
              <a:rPr lang="en-US" altLang="he-IL" sz="2800" smtClean="0">
                <a:solidFill>
                  <a:schemeClr val="tx1"/>
                </a:solidFill>
              </a:rPr>
              <a:t>tag</a:t>
            </a:r>
            <a:r>
              <a:rPr lang="he-IL" altLang="he-IL" sz="2800" smtClean="0">
                <a:solidFill>
                  <a:schemeClr val="tx1"/>
                </a:solidFill>
              </a:rPr>
              <a:t>)</a:t>
            </a:r>
            <a:endParaRPr lang="en-US" altLang="he-IL" sz="2800" smtClean="0">
              <a:solidFill>
                <a:schemeClr val="tx1"/>
              </a:solidFill>
            </a:endParaRPr>
          </a:p>
          <a:p>
            <a:pPr lvl="1"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אם ההיסטוריה לוקאלית אז את ההיסטוריה של אותה פקודה</a:t>
            </a:r>
            <a:endParaRPr lang="en-US" altLang="he-IL" sz="2400" smtClean="0">
              <a:solidFill>
                <a:schemeClr val="tx1"/>
              </a:solidFill>
            </a:endParaRPr>
          </a:p>
          <a:p>
            <a:pPr lvl="1"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אם טבלאות החיזוי לוקאליות אז את הטבלה המתאימה לפקודה</a:t>
            </a:r>
          </a:p>
          <a:p>
            <a:pPr algn="r" rtl="1" eaLnBrk="1" hangingPunct="1"/>
            <a:endParaRPr lang="he-IL" altLang="he-IL" sz="280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he-IL" sz="2800" smtClean="0">
                <a:solidFill>
                  <a:schemeClr val="tx1"/>
                </a:solidFill>
              </a:rPr>
              <a:t>הרחבת העיקרון של </a:t>
            </a:r>
            <a:r>
              <a:rPr lang="en-US" altLang="he-IL" sz="2800" smtClean="0">
                <a:solidFill>
                  <a:schemeClr val="tx1"/>
                </a:solidFill>
              </a:rPr>
              <a:t>BTB</a:t>
            </a:r>
            <a:r>
              <a:rPr lang="he-IL" altLang="he-IL" sz="2800" smtClean="0">
                <a:solidFill>
                  <a:schemeClr val="tx1"/>
                </a:solidFill>
              </a:rPr>
              <a:t> רגיל</a:t>
            </a:r>
            <a:endParaRPr lang="en-US" altLang="he-IL" sz="2800" smtClean="0">
              <a:solidFill>
                <a:schemeClr val="tx1"/>
              </a:solidFill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D4F91-86C8-464A-BAF0-FD9077CFCE79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he-IL" altLang="he-IL" sz="3600" smtClean="0">
                <a:solidFill>
                  <a:schemeClr val="tx1"/>
                </a:solidFill>
              </a:rPr>
              <a:t>ובמילים אחרות...</a:t>
            </a:r>
            <a:r>
              <a:rPr lang="en-US" altLang="he-IL" sz="3600" smtClean="0">
                <a:solidFill>
                  <a:schemeClr val="tx1"/>
                </a:solidFill>
              </a:rPr>
              <a:t/>
            </a:r>
            <a:br>
              <a:rPr lang="en-US" altLang="he-IL" sz="3600" smtClean="0">
                <a:solidFill>
                  <a:schemeClr val="tx1"/>
                </a:solidFill>
              </a:rPr>
            </a:br>
            <a:r>
              <a:rPr lang="en-US" altLang="he-IL" sz="3600" smtClean="0">
                <a:solidFill>
                  <a:schemeClr val="tx1"/>
                </a:solidFill>
              </a:rPr>
              <a:t>Local Predictor / Local Counter Array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5138" y="3368675"/>
            <a:ext cx="3292475" cy="2298700"/>
            <a:chOff x="465138" y="3368129"/>
            <a:chExt cx="3292475" cy="2298700"/>
          </a:xfrm>
        </p:grpSpPr>
        <p:sp>
          <p:nvSpPr>
            <p:cNvPr id="18469" name="Rectangle 53"/>
            <p:cNvSpPr>
              <a:spLocks noChangeArrowheads="1"/>
            </p:cNvSpPr>
            <p:nvPr/>
          </p:nvSpPr>
          <p:spPr bwMode="auto">
            <a:xfrm>
              <a:off x="465138" y="3741191"/>
              <a:ext cx="1131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18470" name="Rectangle 54"/>
            <p:cNvSpPr>
              <a:spLocks noChangeArrowheads="1"/>
            </p:cNvSpPr>
            <p:nvPr/>
          </p:nvSpPr>
          <p:spPr bwMode="auto">
            <a:xfrm>
              <a:off x="2106613" y="3380829"/>
              <a:ext cx="1651000" cy="2286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8471" name="Line 55"/>
            <p:cNvSpPr>
              <a:spLocks noChangeShapeType="1"/>
            </p:cNvSpPr>
            <p:nvPr/>
          </p:nvSpPr>
          <p:spPr bwMode="auto">
            <a:xfrm>
              <a:off x="2741613" y="3368129"/>
              <a:ext cx="0" cy="2298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56"/>
            <p:cNvSpPr>
              <a:spLocks noChangeShapeType="1"/>
            </p:cNvSpPr>
            <p:nvPr/>
          </p:nvSpPr>
          <p:spPr bwMode="auto">
            <a:xfrm>
              <a:off x="2093913" y="3774529"/>
              <a:ext cx="1663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Line 57"/>
            <p:cNvSpPr>
              <a:spLocks noChangeShapeType="1"/>
            </p:cNvSpPr>
            <p:nvPr/>
          </p:nvSpPr>
          <p:spPr bwMode="auto">
            <a:xfrm>
              <a:off x="2106613" y="4041229"/>
              <a:ext cx="165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Rectangle 58"/>
            <p:cNvSpPr>
              <a:spLocks noChangeArrowheads="1"/>
            </p:cNvSpPr>
            <p:nvPr/>
          </p:nvSpPr>
          <p:spPr bwMode="auto">
            <a:xfrm>
              <a:off x="2166938" y="3758654"/>
              <a:ext cx="44926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400" b="1">
                  <a:solidFill>
                    <a:srgbClr val="0066FF"/>
                  </a:solidFill>
                </a:rPr>
                <a:t>tag</a:t>
              </a:r>
            </a:p>
          </p:txBody>
        </p:sp>
        <p:sp>
          <p:nvSpPr>
            <p:cNvPr id="18475" name="Rectangle 59"/>
            <p:cNvSpPr>
              <a:spLocks noChangeArrowheads="1"/>
            </p:cNvSpPr>
            <p:nvPr/>
          </p:nvSpPr>
          <p:spPr bwMode="auto">
            <a:xfrm>
              <a:off x="2852738" y="3758654"/>
              <a:ext cx="7747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400" b="1">
                  <a:solidFill>
                    <a:srgbClr val="0066FF"/>
                  </a:solidFill>
                </a:rPr>
                <a:t>history</a:t>
              </a:r>
            </a:p>
          </p:txBody>
        </p:sp>
        <p:sp>
          <p:nvSpPr>
            <p:cNvPr id="18476" name="Line 60"/>
            <p:cNvSpPr>
              <a:spLocks noChangeShapeType="1"/>
            </p:cNvSpPr>
            <p:nvPr/>
          </p:nvSpPr>
          <p:spPr bwMode="auto">
            <a:xfrm flipH="1">
              <a:off x="1611313" y="3901529"/>
              <a:ext cx="49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35363" y="4067175"/>
            <a:ext cx="1336675" cy="2098675"/>
            <a:chOff x="3535363" y="4066629"/>
            <a:chExt cx="1336675" cy="2098675"/>
          </a:xfrm>
        </p:grpSpPr>
        <p:sp>
          <p:nvSpPr>
            <p:cNvPr id="18467" name="Freeform 66"/>
            <p:cNvSpPr>
              <a:spLocks/>
            </p:cNvSpPr>
            <p:nvPr/>
          </p:nvSpPr>
          <p:spPr bwMode="auto">
            <a:xfrm>
              <a:off x="3535363" y="4066629"/>
              <a:ext cx="449262" cy="715962"/>
            </a:xfrm>
            <a:custGeom>
              <a:avLst/>
              <a:gdLst>
                <a:gd name="T0" fmla="*/ 0 w 283"/>
                <a:gd name="T1" fmla="*/ 0 h 451"/>
                <a:gd name="T2" fmla="*/ 2147483646 w 283"/>
                <a:gd name="T3" fmla="*/ 2147483646 h 451"/>
                <a:gd name="T4" fmla="*/ 2147483646 w 283"/>
                <a:gd name="T5" fmla="*/ 2147483646 h 451"/>
                <a:gd name="T6" fmla="*/ 2147483646 w 283"/>
                <a:gd name="T7" fmla="*/ 2147483646 h 451"/>
                <a:gd name="T8" fmla="*/ 2147483646 w 283"/>
                <a:gd name="T9" fmla="*/ 2147483646 h 451"/>
                <a:gd name="T10" fmla="*/ 2147483646 w 283"/>
                <a:gd name="T11" fmla="*/ 2147483646 h 451"/>
                <a:gd name="T12" fmla="*/ 2147483646 w 283"/>
                <a:gd name="T13" fmla="*/ 2147483646 h 451"/>
                <a:gd name="T14" fmla="*/ 2147483646 w 283"/>
                <a:gd name="T15" fmla="*/ 2147483646 h 451"/>
                <a:gd name="T16" fmla="*/ 2147483646 w 283"/>
                <a:gd name="T17" fmla="*/ 2147483646 h 451"/>
                <a:gd name="T18" fmla="*/ 2147483646 w 283"/>
                <a:gd name="T19" fmla="*/ 2147483646 h 451"/>
                <a:gd name="T20" fmla="*/ 2147483646 w 283"/>
                <a:gd name="T21" fmla="*/ 2147483646 h 451"/>
                <a:gd name="T22" fmla="*/ 2147483646 w 283"/>
                <a:gd name="T23" fmla="*/ 2147483646 h 451"/>
                <a:gd name="T24" fmla="*/ 2147483646 w 283"/>
                <a:gd name="T25" fmla="*/ 2147483646 h 451"/>
                <a:gd name="T26" fmla="*/ 2147483646 w 283"/>
                <a:gd name="T27" fmla="*/ 2147483646 h 451"/>
                <a:gd name="T28" fmla="*/ 2147483646 w 283"/>
                <a:gd name="T29" fmla="*/ 2147483646 h 451"/>
                <a:gd name="T30" fmla="*/ 2147483646 w 283"/>
                <a:gd name="T31" fmla="*/ 2147483646 h 451"/>
                <a:gd name="T32" fmla="*/ 2147483646 w 283"/>
                <a:gd name="T33" fmla="*/ 2147483646 h 451"/>
                <a:gd name="T34" fmla="*/ 2147483646 w 283"/>
                <a:gd name="T35" fmla="*/ 2147483646 h 451"/>
                <a:gd name="T36" fmla="*/ 2147483646 w 283"/>
                <a:gd name="T37" fmla="*/ 2147483646 h 451"/>
                <a:gd name="T38" fmla="*/ 2147483646 w 283"/>
                <a:gd name="T39" fmla="*/ 2147483646 h 451"/>
                <a:gd name="T40" fmla="*/ 2147483646 w 283"/>
                <a:gd name="T41" fmla="*/ 2147483646 h 451"/>
                <a:gd name="T42" fmla="*/ 2147483646 w 283"/>
                <a:gd name="T43" fmla="*/ 2147483646 h 451"/>
                <a:gd name="T44" fmla="*/ 2147483646 w 283"/>
                <a:gd name="T45" fmla="*/ 2147483646 h 451"/>
                <a:gd name="T46" fmla="*/ 2147483646 w 283"/>
                <a:gd name="T47" fmla="*/ 2147483646 h 451"/>
                <a:gd name="T48" fmla="*/ 2147483646 w 283"/>
                <a:gd name="T49" fmla="*/ 2147483646 h 451"/>
                <a:gd name="T50" fmla="*/ 2147483646 w 283"/>
                <a:gd name="T51" fmla="*/ 2147483646 h 451"/>
                <a:gd name="T52" fmla="*/ 2147483646 w 283"/>
                <a:gd name="T53" fmla="*/ 2147483646 h 451"/>
                <a:gd name="T54" fmla="*/ 2147483646 w 283"/>
                <a:gd name="T55" fmla="*/ 2147483646 h 451"/>
                <a:gd name="T56" fmla="*/ 2147483646 w 283"/>
                <a:gd name="T57" fmla="*/ 2147483646 h 451"/>
                <a:gd name="T58" fmla="*/ 2147483646 w 283"/>
                <a:gd name="T59" fmla="*/ 2147483646 h 451"/>
                <a:gd name="T60" fmla="*/ 2147483646 w 283"/>
                <a:gd name="T61" fmla="*/ 2147483646 h 4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83"/>
                <a:gd name="T94" fmla="*/ 0 h 451"/>
                <a:gd name="T95" fmla="*/ 283 w 283"/>
                <a:gd name="T96" fmla="*/ 451 h 4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83" h="451">
                  <a:moveTo>
                    <a:pt x="0" y="0"/>
                  </a:moveTo>
                  <a:lnTo>
                    <a:pt x="20" y="5"/>
                  </a:lnTo>
                  <a:lnTo>
                    <a:pt x="36" y="16"/>
                  </a:lnTo>
                  <a:lnTo>
                    <a:pt x="52" y="32"/>
                  </a:lnTo>
                  <a:lnTo>
                    <a:pt x="62" y="48"/>
                  </a:lnTo>
                  <a:lnTo>
                    <a:pt x="78" y="58"/>
                  </a:lnTo>
                  <a:lnTo>
                    <a:pt x="94" y="75"/>
                  </a:lnTo>
                  <a:lnTo>
                    <a:pt x="109" y="91"/>
                  </a:lnTo>
                  <a:lnTo>
                    <a:pt x="120" y="107"/>
                  </a:lnTo>
                  <a:lnTo>
                    <a:pt x="125" y="123"/>
                  </a:lnTo>
                  <a:lnTo>
                    <a:pt x="135" y="139"/>
                  </a:lnTo>
                  <a:lnTo>
                    <a:pt x="146" y="155"/>
                  </a:lnTo>
                  <a:lnTo>
                    <a:pt x="156" y="171"/>
                  </a:lnTo>
                  <a:lnTo>
                    <a:pt x="167" y="192"/>
                  </a:lnTo>
                  <a:lnTo>
                    <a:pt x="172" y="208"/>
                  </a:lnTo>
                  <a:lnTo>
                    <a:pt x="177" y="225"/>
                  </a:lnTo>
                  <a:lnTo>
                    <a:pt x="182" y="241"/>
                  </a:lnTo>
                  <a:lnTo>
                    <a:pt x="188" y="257"/>
                  </a:lnTo>
                  <a:lnTo>
                    <a:pt x="193" y="273"/>
                  </a:lnTo>
                  <a:lnTo>
                    <a:pt x="198" y="289"/>
                  </a:lnTo>
                  <a:lnTo>
                    <a:pt x="203" y="310"/>
                  </a:lnTo>
                  <a:lnTo>
                    <a:pt x="208" y="326"/>
                  </a:lnTo>
                  <a:lnTo>
                    <a:pt x="214" y="342"/>
                  </a:lnTo>
                  <a:lnTo>
                    <a:pt x="224" y="358"/>
                  </a:lnTo>
                  <a:lnTo>
                    <a:pt x="229" y="375"/>
                  </a:lnTo>
                  <a:lnTo>
                    <a:pt x="240" y="391"/>
                  </a:lnTo>
                  <a:lnTo>
                    <a:pt x="245" y="407"/>
                  </a:lnTo>
                  <a:lnTo>
                    <a:pt x="255" y="423"/>
                  </a:lnTo>
                  <a:lnTo>
                    <a:pt x="266" y="439"/>
                  </a:lnTo>
                  <a:lnTo>
                    <a:pt x="282" y="450"/>
                  </a:lnTo>
                  <a:lnTo>
                    <a:pt x="276" y="4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Rectangle 67"/>
            <p:cNvSpPr>
              <a:spLocks noChangeArrowheads="1"/>
            </p:cNvSpPr>
            <p:nvPr/>
          </p:nvSpPr>
          <p:spPr bwMode="auto">
            <a:xfrm>
              <a:off x="3841750" y="4850854"/>
              <a:ext cx="1030288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0080"/>
                  </a:solidFill>
                </a:rPr>
                <a:t>Update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0080"/>
                  </a:solidFill>
                </a:rPr>
                <a:t>History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0080"/>
                  </a:solidFill>
                </a:rPr>
                <a:t>with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0080"/>
                  </a:solidFill>
                </a:rPr>
                <a:t>branch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0080"/>
                  </a:solidFill>
                </a:rPr>
                <a:t>outcome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63963" y="2805113"/>
            <a:ext cx="4765675" cy="2865437"/>
            <a:chOff x="3763963" y="2804418"/>
            <a:chExt cx="4765675" cy="2865586"/>
          </a:xfrm>
        </p:grpSpPr>
        <p:sp>
          <p:nvSpPr>
            <p:cNvPr id="18443" name="Rectangle 46"/>
            <p:cNvSpPr>
              <a:spLocks noChangeArrowheads="1"/>
            </p:cNvSpPr>
            <p:nvPr/>
          </p:nvSpPr>
          <p:spPr bwMode="auto">
            <a:xfrm>
              <a:off x="5099050" y="3384004"/>
              <a:ext cx="1536700" cy="2286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8444" name="Line 47"/>
            <p:cNvSpPr>
              <a:spLocks noChangeShapeType="1"/>
            </p:cNvSpPr>
            <p:nvPr/>
          </p:nvSpPr>
          <p:spPr bwMode="auto">
            <a:xfrm>
              <a:off x="5089525" y="3766591"/>
              <a:ext cx="1558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48"/>
            <p:cNvSpPr>
              <a:spLocks noChangeShapeType="1"/>
            </p:cNvSpPr>
            <p:nvPr/>
          </p:nvSpPr>
          <p:spPr bwMode="auto">
            <a:xfrm>
              <a:off x="5100638" y="4033291"/>
              <a:ext cx="1541462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49"/>
            <p:cNvSpPr>
              <a:spLocks noChangeShapeType="1"/>
            </p:cNvSpPr>
            <p:nvPr/>
          </p:nvSpPr>
          <p:spPr bwMode="auto">
            <a:xfrm>
              <a:off x="3763963" y="3888829"/>
              <a:ext cx="781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50"/>
            <p:cNvSpPr>
              <a:spLocks noChangeShapeType="1"/>
            </p:cNvSpPr>
            <p:nvPr/>
          </p:nvSpPr>
          <p:spPr bwMode="auto">
            <a:xfrm flipH="1">
              <a:off x="5539926" y="4066227"/>
              <a:ext cx="4762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rc 51"/>
            <p:cNvSpPr>
              <a:spLocks/>
            </p:cNvSpPr>
            <p:nvPr/>
          </p:nvSpPr>
          <p:spPr bwMode="auto">
            <a:xfrm>
              <a:off x="4521200" y="3888829"/>
              <a:ext cx="127000" cy="112712"/>
            </a:xfrm>
            <a:custGeom>
              <a:avLst/>
              <a:gdLst>
                <a:gd name="T0" fmla="*/ 650782854 w 21600"/>
                <a:gd name="T1" fmla="*/ 0 h 21433"/>
                <a:gd name="T2" fmla="*/ 2147483646 w 21600"/>
                <a:gd name="T3" fmla="*/ 2147483646 h 21433"/>
                <a:gd name="T4" fmla="*/ 0 w 21600"/>
                <a:gd name="T5" fmla="*/ 2147483646 h 214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3"/>
                <a:gd name="T11" fmla="*/ 21600 w 21600"/>
                <a:gd name="T12" fmla="*/ 21433 h 21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3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</a:path>
                <a:path w="21600" h="21433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lnTo>
                    <a:pt x="0" y="21433"/>
                  </a:lnTo>
                  <a:lnTo>
                    <a:pt x="267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rc 52"/>
            <p:cNvSpPr>
              <a:spLocks/>
            </p:cNvSpPr>
            <p:nvPr/>
          </p:nvSpPr>
          <p:spPr bwMode="auto">
            <a:xfrm rot="10800000">
              <a:off x="4645364" y="4405052"/>
              <a:ext cx="152400" cy="1524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61"/>
            <p:cNvSpPr>
              <a:spLocks noChangeShapeType="1"/>
            </p:cNvSpPr>
            <p:nvPr/>
          </p:nvSpPr>
          <p:spPr bwMode="auto">
            <a:xfrm>
              <a:off x="5651500" y="354275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Rectangle 62"/>
            <p:cNvSpPr>
              <a:spLocks noChangeArrowheads="1"/>
            </p:cNvSpPr>
            <p:nvPr/>
          </p:nvSpPr>
          <p:spPr bwMode="auto">
            <a:xfrm>
              <a:off x="6877050" y="3236366"/>
              <a:ext cx="1652588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66FF"/>
                  </a:solidFill>
                </a:rPr>
                <a:t>prediction =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66FF"/>
                  </a:solidFill>
                </a:rPr>
                <a:t>msb of counter</a:t>
              </a:r>
            </a:p>
          </p:txBody>
        </p:sp>
        <p:sp>
          <p:nvSpPr>
            <p:cNvPr id="18452" name="Rectangle 63"/>
            <p:cNvSpPr>
              <a:spLocks noChangeArrowheads="1"/>
            </p:cNvSpPr>
            <p:nvPr/>
          </p:nvSpPr>
          <p:spPr bwMode="auto">
            <a:xfrm>
              <a:off x="4633913" y="2804418"/>
              <a:ext cx="23320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FF00FF"/>
                  </a:solidFill>
                </a:rPr>
                <a:t>2-bit-sat counter array</a:t>
              </a:r>
            </a:p>
          </p:txBody>
        </p:sp>
        <p:sp>
          <p:nvSpPr>
            <p:cNvPr id="18453" name="Arc 68"/>
            <p:cNvSpPr>
              <a:spLocks/>
            </p:cNvSpPr>
            <p:nvPr/>
          </p:nvSpPr>
          <p:spPr bwMode="auto">
            <a:xfrm rot="10800000">
              <a:off x="5385425" y="4413726"/>
              <a:ext cx="152400" cy="152400"/>
            </a:xfrm>
            <a:custGeom>
              <a:avLst/>
              <a:gdLst>
                <a:gd name="T0" fmla="*/ 0 w 21600"/>
                <a:gd name="T1" fmla="*/ 2147483646 h 21599"/>
                <a:gd name="T2" fmla="*/ 2147483646 w 21600"/>
                <a:gd name="T3" fmla="*/ 0 h 21599"/>
                <a:gd name="T4" fmla="*/ 2147483646 w 21600"/>
                <a:gd name="T5" fmla="*/ 2147483646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69"/>
            <p:cNvSpPr>
              <a:spLocks noChangeShapeType="1"/>
            </p:cNvSpPr>
            <p:nvPr/>
          </p:nvSpPr>
          <p:spPr bwMode="auto">
            <a:xfrm>
              <a:off x="4783138" y="4564877"/>
              <a:ext cx="601662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70"/>
            <p:cNvSpPr>
              <a:spLocks noChangeShapeType="1"/>
            </p:cNvSpPr>
            <p:nvPr/>
          </p:nvSpPr>
          <p:spPr bwMode="auto">
            <a:xfrm>
              <a:off x="4645024" y="4001541"/>
              <a:ext cx="3175" cy="423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71"/>
            <p:cNvSpPr>
              <a:spLocks noChangeShapeType="1"/>
            </p:cNvSpPr>
            <p:nvPr/>
          </p:nvSpPr>
          <p:spPr bwMode="auto">
            <a:xfrm>
              <a:off x="5546725" y="3642428"/>
              <a:ext cx="4763" cy="125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Arc 72"/>
            <p:cNvSpPr>
              <a:spLocks/>
            </p:cNvSpPr>
            <p:nvPr/>
          </p:nvSpPr>
          <p:spPr bwMode="auto">
            <a:xfrm>
              <a:off x="5548313" y="3541791"/>
              <a:ext cx="127000" cy="112712"/>
            </a:xfrm>
            <a:custGeom>
              <a:avLst/>
              <a:gdLst>
                <a:gd name="T0" fmla="*/ 0 w 21600"/>
                <a:gd name="T1" fmla="*/ 2147483646 h 21399"/>
                <a:gd name="T2" fmla="*/ 2147483646 w 21600"/>
                <a:gd name="T3" fmla="*/ 0 h 21399"/>
                <a:gd name="T4" fmla="*/ 2147483646 w 21600"/>
                <a:gd name="T5" fmla="*/ 2147483646 h 213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99"/>
                <a:gd name="T11" fmla="*/ 21600 w 21600"/>
                <a:gd name="T12" fmla="*/ 21399 h 21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99" fill="none" extrusionOk="0">
                  <a:moveTo>
                    <a:pt x="0" y="21399"/>
                  </a:moveTo>
                  <a:cubicBezTo>
                    <a:pt x="0" y="10606"/>
                    <a:pt x="7966" y="1470"/>
                    <a:pt x="18658" y="0"/>
                  </a:cubicBezTo>
                </a:path>
                <a:path w="21600" h="21399" stroke="0" extrusionOk="0">
                  <a:moveTo>
                    <a:pt x="0" y="21399"/>
                  </a:moveTo>
                  <a:cubicBezTo>
                    <a:pt x="0" y="10606"/>
                    <a:pt x="7966" y="1470"/>
                    <a:pt x="18658" y="0"/>
                  </a:cubicBezTo>
                  <a:lnTo>
                    <a:pt x="21600" y="21399"/>
                  </a:lnTo>
                  <a:lnTo>
                    <a:pt x="0" y="213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73"/>
            <p:cNvSpPr>
              <a:spLocks noChangeShapeType="1"/>
            </p:cNvSpPr>
            <p:nvPr/>
          </p:nvSpPr>
          <p:spPr bwMode="auto">
            <a:xfrm>
              <a:off x="5278438" y="3779291"/>
              <a:ext cx="0" cy="258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74"/>
            <p:cNvSpPr>
              <a:spLocks noChangeShapeType="1"/>
            </p:cNvSpPr>
            <p:nvPr/>
          </p:nvSpPr>
          <p:spPr bwMode="auto">
            <a:xfrm>
              <a:off x="5451475" y="3772941"/>
              <a:ext cx="0" cy="258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75"/>
            <p:cNvSpPr>
              <a:spLocks noChangeShapeType="1"/>
            </p:cNvSpPr>
            <p:nvPr/>
          </p:nvSpPr>
          <p:spPr bwMode="auto">
            <a:xfrm>
              <a:off x="5619750" y="3772941"/>
              <a:ext cx="0" cy="258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76"/>
            <p:cNvSpPr>
              <a:spLocks noChangeShapeType="1"/>
            </p:cNvSpPr>
            <p:nvPr/>
          </p:nvSpPr>
          <p:spPr bwMode="auto">
            <a:xfrm>
              <a:off x="6467475" y="3790404"/>
              <a:ext cx="0" cy="258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77"/>
            <p:cNvSpPr>
              <a:spLocks noChangeShapeType="1"/>
            </p:cNvSpPr>
            <p:nvPr/>
          </p:nvSpPr>
          <p:spPr bwMode="auto">
            <a:xfrm>
              <a:off x="5783263" y="3779291"/>
              <a:ext cx="0" cy="258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78"/>
            <p:cNvSpPr>
              <a:spLocks noChangeShapeType="1"/>
            </p:cNvSpPr>
            <p:nvPr/>
          </p:nvSpPr>
          <p:spPr bwMode="auto">
            <a:xfrm>
              <a:off x="6311900" y="3784054"/>
              <a:ext cx="0" cy="258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Oval 80"/>
            <p:cNvSpPr>
              <a:spLocks noChangeArrowheads="1"/>
            </p:cNvSpPr>
            <p:nvPr/>
          </p:nvSpPr>
          <p:spPr bwMode="auto">
            <a:xfrm>
              <a:off x="5918200" y="3871366"/>
              <a:ext cx="42863" cy="476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8465" name="Oval 81"/>
            <p:cNvSpPr>
              <a:spLocks noChangeArrowheads="1"/>
            </p:cNvSpPr>
            <p:nvPr/>
          </p:nvSpPr>
          <p:spPr bwMode="auto">
            <a:xfrm>
              <a:off x="6027738" y="3871366"/>
              <a:ext cx="42862" cy="476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8466" name="Oval 82"/>
            <p:cNvSpPr>
              <a:spLocks noChangeArrowheads="1"/>
            </p:cNvSpPr>
            <p:nvPr/>
          </p:nvSpPr>
          <p:spPr bwMode="auto">
            <a:xfrm>
              <a:off x="6142038" y="3871366"/>
              <a:ext cx="42862" cy="476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</p:grpSp>
      <p:sp>
        <p:nvSpPr>
          <p:cNvPr id="14375" name="Rectangle 83"/>
          <p:cNvSpPr>
            <a:spLocks noChangeArrowheads="1"/>
          </p:cNvSpPr>
          <p:nvPr/>
        </p:nvSpPr>
        <p:spPr bwMode="auto">
          <a:xfrm>
            <a:off x="2124075" y="2636838"/>
            <a:ext cx="15636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History Cache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(BHRs)</a:t>
            </a:r>
          </a:p>
        </p:txBody>
      </p:sp>
      <p:sp>
        <p:nvSpPr>
          <p:cNvPr id="18439" name="Slide Number Placeholder 4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26D42-1C79-4925-9AAB-FC7B833A3F5D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e-IL" sz="140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86413" y="4057650"/>
            <a:ext cx="3314700" cy="1579563"/>
            <a:chOff x="5586413" y="4057104"/>
            <a:chExt cx="3314700" cy="1579562"/>
          </a:xfrm>
        </p:grpSpPr>
        <p:sp>
          <p:nvSpPr>
            <p:cNvPr id="18441" name="Rectangle 65"/>
            <p:cNvSpPr>
              <a:spLocks noChangeArrowheads="1"/>
            </p:cNvSpPr>
            <p:nvPr/>
          </p:nvSpPr>
          <p:spPr bwMode="auto">
            <a:xfrm>
              <a:off x="6762750" y="5055641"/>
              <a:ext cx="2138363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0080"/>
                  </a:solidFill>
                </a:rPr>
                <a:t>Update counter with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600" b="1">
                  <a:solidFill>
                    <a:srgbClr val="000080"/>
                  </a:solidFill>
                </a:rPr>
                <a:t>branch outcome</a:t>
              </a:r>
            </a:p>
          </p:txBody>
        </p:sp>
        <p:sp>
          <p:nvSpPr>
            <p:cNvPr id="18442" name="Freeform 64"/>
            <p:cNvSpPr>
              <a:spLocks/>
            </p:cNvSpPr>
            <p:nvPr/>
          </p:nvSpPr>
          <p:spPr bwMode="auto">
            <a:xfrm>
              <a:off x="5586413" y="4057104"/>
              <a:ext cx="1262062" cy="1033462"/>
            </a:xfrm>
            <a:custGeom>
              <a:avLst/>
              <a:gdLst>
                <a:gd name="T0" fmla="*/ 0 w 795"/>
                <a:gd name="T1" fmla="*/ 0 h 651"/>
                <a:gd name="T2" fmla="*/ 2147483646 w 795"/>
                <a:gd name="T3" fmla="*/ 2147483646 h 651"/>
                <a:gd name="T4" fmla="*/ 2147483646 w 795"/>
                <a:gd name="T5" fmla="*/ 2147483646 h 651"/>
                <a:gd name="T6" fmla="*/ 2147483646 w 795"/>
                <a:gd name="T7" fmla="*/ 2147483646 h 651"/>
                <a:gd name="T8" fmla="*/ 2147483646 w 795"/>
                <a:gd name="T9" fmla="*/ 2147483646 h 651"/>
                <a:gd name="T10" fmla="*/ 2147483646 w 795"/>
                <a:gd name="T11" fmla="*/ 2147483646 h 651"/>
                <a:gd name="T12" fmla="*/ 2147483646 w 795"/>
                <a:gd name="T13" fmla="*/ 2147483646 h 651"/>
                <a:gd name="T14" fmla="*/ 2147483646 w 795"/>
                <a:gd name="T15" fmla="*/ 2147483646 h 651"/>
                <a:gd name="T16" fmla="*/ 2147483646 w 795"/>
                <a:gd name="T17" fmla="*/ 2147483646 h 651"/>
                <a:gd name="T18" fmla="*/ 2147483646 w 795"/>
                <a:gd name="T19" fmla="*/ 2147483646 h 651"/>
                <a:gd name="T20" fmla="*/ 2147483646 w 795"/>
                <a:gd name="T21" fmla="*/ 2147483646 h 651"/>
                <a:gd name="T22" fmla="*/ 2147483646 w 795"/>
                <a:gd name="T23" fmla="*/ 2147483646 h 651"/>
                <a:gd name="T24" fmla="*/ 2147483646 w 795"/>
                <a:gd name="T25" fmla="*/ 2147483646 h 651"/>
                <a:gd name="T26" fmla="*/ 2147483646 w 795"/>
                <a:gd name="T27" fmla="*/ 2147483646 h 651"/>
                <a:gd name="T28" fmla="*/ 2147483646 w 795"/>
                <a:gd name="T29" fmla="*/ 2147483646 h 651"/>
                <a:gd name="T30" fmla="*/ 2147483646 w 795"/>
                <a:gd name="T31" fmla="*/ 2147483646 h 651"/>
                <a:gd name="T32" fmla="*/ 2147483646 w 795"/>
                <a:gd name="T33" fmla="*/ 2147483646 h 651"/>
                <a:gd name="T34" fmla="*/ 2147483646 w 795"/>
                <a:gd name="T35" fmla="*/ 2147483646 h 651"/>
                <a:gd name="T36" fmla="*/ 2147483646 w 795"/>
                <a:gd name="T37" fmla="*/ 2147483646 h 651"/>
                <a:gd name="T38" fmla="*/ 2147483646 w 795"/>
                <a:gd name="T39" fmla="*/ 2147483646 h 651"/>
                <a:gd name="T40" fmla="*/ 2147483646 w 795"/>
                <a:gd name="T41" fmla="*/ 2147483646 h 651"/>
                <a:gd name="T42" fmla="*/ 2147483646 w 795"/>
                <a:gd name="T43" fmla="*/ 2147483646 h 651"/>
                <a:gd name="T44" fmla="*/ 2147483646 w 795"/>
                <a:gd name="T45" fmla="*/ 2147483646 h 651"/>
                <a:gd name="T46" fmla="*/ 2147483646 w 795"/>
                <a:gd name="T47" fmla="*/ 2147483646 h 651"/>
                <a:gd name="T48" fmla="*/ 2147483646 w 795"/>
                <a:gd name="T49" fmla="*/ 2147483646 h 651"/>
                <a:gd name="T50" fmla="*/ 2147483646 w 795"/>
                <a:gd name="T51" fmla="*/ 2147483646 h 651"/>
                <a:gd name="T52" fmla="*/ 2147483646 w 795"/>
                <a:gd name="T53" fmla="*/ 2147483646 h 651"/>
                <a:gd name="T54" fmla="*/ 2147483646 w 795"/>
                <a:gd name="T55" fmla="*/ 2147483646 h 651"/>
                <a:gd name="T56" fmla="*/ 2147483646 w 795"/>
                <a:gd name="T57" fmla="*/ 2147483646 h 651"/>
                <a:gd name="T58" fmla="*/ 2147483646 w 795"/>
                <a:gd name="T59" fmla="*/ 2147483646 h 651"/>
                <a:gd name="T60" fmla="*/ 2147483646 w 795"/>
                <a:gd name="T61" fmla="*/ 2147483646 h 651"/>
                <a:gd name="T62" fmla="*/ 2147483646 w 795"/>
                <a:gd name="T63" fmla="*/ 2147483646 h 651"/>
                <a:gd name="T64" fmla="*/ 2147483646 w 795"/>
                <a:gd name="T65" fmla="*/ 2147483646 h 651"/>
                <a:gd name="T66" fmla="*/ 2147483646 w 795"/>
                <a:gd name="T67" fmla="*/ 2147483646 h 651"/>
                <a:gd name="T68" fmla="*/ 2147483646 w 795"/>
                <a:gd name="T69" fmla="*/ 2147483646 h 651"/>
                <a:gd name="T70" fmla="*/ 2147483646 w 795"/>
                <a:gd name="T71" fmla="*/ 2147483646 h 651"/>
                <a:gd name="T72" fmla="*/ 2147483646 w 795"/>
                <a:gd name="T73" fmla="*/ 2147483646 h 651"/>
                <a:gd name="T74" fmla="*/ 2147483646 w 795"/>
                <a:gd name="T75" fmla="*/ 2147483646 h 651"/>
                <a:gd name="T76" fmla="*/ 2147483646 w 795"/>
                <a:gd name="T77" fmla="*/ 2147483646 h 651"/>
                <a:gd name="T78" fmla="*/ 2147483646 w 795"/>
                <a:gd name="T79" fmla="*/ 2147483646 h 65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95"/>
                <a:gd name="T121" fmla="*/ 0 h 651"/>
                <a:gd name="T122" fmla="*/ 795 w 795"/>
                <a:gd name="T123" fmla="*/ 651 h 65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95" h="651">
                  <a:moveTo>
                    <a:pt x="0" y="0"/>
                  </a:moveTo>
                  <a:lnTo>
                    <a:pt x="36" y="18"/>
                  </a:lnTo>
                  <a:lnTo>
                    <a:pt x="63" y="25"/>
                  </a:lnTo>
                  <a:lnTo>
                    <a:pt x="91" y="37"/>
                  </a:lnTo>
                  <a:lnTo>
                    <a:pt x="118" y="50"/>
                  </a:lnTo>
                  <a:lnTo>
                    <a:pt x="146" y="62"/>
                  </a:lnTo>
                  <a:lnTo>
                    <a:pt x="164" y="81"/>
                  </a:lnTo>
                  <a:lnTo>
                    <a:pt x="182" y="100"/>
                  </a:lnTo>
                  <a:lnTo>
                    <a:pt x="200" y="118"/>
                  </a:lnTo>
                  <a:lnTo>
                    <a:pt x="219" y="137"/>
                  </a:lnTo>
                  <a:lnTo>
                    <a:pt x="237" y="156"/>
                  </a:lnTo>
                  <a:lnTo>
                    <a:pt x="255" y="175"/>
                  </a:lnTo>
                  <a:lnTo>
                    <a:pt x="273" y="193"/>
                  </a:lnTo>
                  <a:lnTo>
                    <a:pt x="282" y="212"/>
                  </a:lnTo>
                  <a:lnTo>
                    <a:pt x="292" y="231"/>
                  </a:lnTo>
                  <a:lnTo>
                    <a:pt x="310" y="250"/>
                  </a:lnTo>
                  <a:lnTo>
                    <a:pt x="328" y="275"/>
                  </a:lnTo>
                  <a:lnTo>
                    <a:pt x="337" y="300"/>
                  </a:lnTo>
                  <a:lnTo>
                    <a:pt x="355" y="318"/>
                  </a:lnTo>
                  <a:lnTo>
                    <a:pt x="365" y="337"/>
                  </a:lnTo>
                  <a:lnTo>
                    <a:pt x="383" y="356"/>
                  </a:lnTo>
                  <a:lnTo>
                    <a:pt x="401" y="375"/>
                  </a:lnTo>
                  <a:lnTo>
                    <a:pt x="401" y="393"/>
                  </a:lnTo>
                  <a:lnTo>
                    <a:pt x="419" y="412"/>
                  </a:lnTo>
                  <a:lnTo>
                    <a:pt x="428" y="431"/>
                  </a:lnTo>
                  <a:lnTo>
                    <a:pt x="447" y="450"/>
                  </a:lnTo>
                  <a:lnTo>
                    <a:pt x="456" y="468"/>
                  </a:lnTo>
                  <a:lnTo>
                    <a:pt x="474" y="487"/>
                  </a:lnTo>
                  <a:lnTo>
                    <a:pt x="492" y="506"/>
                  </a:lnTo>
                  <a:lnTo>
                    <a:pt x="511" y="525"/>
                  </a:lnTo>
                  <a:lnTo>
                    <a:pt x="538" y="543"/>
                  </a:lnTo>
                  <a:lnTo>
                    <a:pt x="565" y="562"/>
                  </a:lnTo>
                  <a:lnTo>
                    <a:pt x="593" y="575"/>
                  </a:lnTo>
                  <a:lnTo>
                    <a:pt x="620" y="587"/>
                  </a:lnTo>
                  <a:lnTo>
                    <a:pt x="647" y="600"/>
                  </a:lnTo>
                  <a:lnTo>
                    <a:pt x="675" y="612"/>
                  </a:lnTo>
                  <a:lnTo>
                    <a:pt x="702" y="625"/>
                  </a:lnTo>
                  <a:lnTo>
                    <a:pt x="739" y="637"/>
                  </a:lnTo>
                  <a:lnTo>
                    <a:pt x="766" y="643"/>
                  </a:lnTo>
                  <a:lnTo>
                    <a:pt x="794" y="6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02113" y="203200"/>
            <a:ext cx="4762500" cy="488950"/>
          </a:xfrm>
        </p:spPr>
        <p:txBody>
          <a:bodyPr/>
          <a:lstStyle/>
          <a:p>
            <a:pPr rtl="1" eaLnBrk="1" hangingPunct="1"/>
            <a:r>
              <a:rPr lang="he-IL" altLang="he-IL" sz="4000" smtClean="0">
                <a:solidFill>
                  <a:schemeClr val="tx1"/>
                </a:solidFill>
              </a:rPr>
              <a:t>טבלה ו-</a:t>
            </a:r>
            <a:r>
              <a:rPr lang="en-US" altLang="he-IL" sz="4000" smtClean="0">
                <a:solidFill>
                  <a:schemeClr val="tx1"/>
                </a:solidFill>
              </a:rPr>
              <a:t>BHR</a:t>
            </a:r>
            <a:r>
              <a:rPr lang="he-IL" altLang="he-IL" sz="4000" smtClean="0">
                <a:solidFill>
                  <a:schemeClr val="tx1"/>
                </a:solidFill>
              </a:rPr>
              <a:t> </a:t>
            </a:r>
            <a:r>
              <a:rPr lang="he-IL" altLang="he-IL" sz="4000" b="1" smtClean="0">
                <a:solidFill>
                  <a:schemeClr val="tx1"/>
                </a:solidFill>
              </a:rPr>
              <a:t>לוקלים</a:t>
            </a:r>
            <a:endParaRPr lang="en-US" altLang="he-IL" sz="4000" b="1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2060575"/>
            <a:ext cx="8229600" cy="2520950"/>
          </a:xfrm>
        </p:spPr>
        <p:txBody>
          <a:bodyPr/>
          <a:lstStyle/>
          <a:p>
            <a:pPr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נניח שברשותנו טבלת היסטוריות בת 1024 כניסות, ואנו לוקחים היסטוריה של 4 הוראות.</a:t>
            </a:r>
          </a:p>
          <a:p>
            <a:pPr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כמו כן נניח שכתובת היא בת 32 סיביות וכל ההוראות הן </a:t>
            </a:r>
            <a:r>
              <a:rPr lang="en-US" altLang="he-IL" sz="2400" smtClean="0">
                <a:solidFill>
                  <a:schemeClr val="tx1"/>
                </a:solidFill>
              </a:rPr>
              <a:t>aligned</a:t>
            </a:r>
            <a:r>
              <a:rPr lang="he-IL" altLang="he-IL" sz="2400" smtClean="0">
                <a:solidFill>
                  <a:schemeClr val="tx1"/>
                </a:solidFill>
              </a:rPr>
              <a:t> כך שניתן להשמיט את שתי הסיביות ה-</a:t>
            </a:r>
            <a:r>
              <a:rPr lang="en-US" altLang="he-IL" sz="2400" smtClean="0">
                <a:solidFill>
                  <a:schemeClr val="tx1"/>
                </a:solidFill>
              </a:rPr>
              <a:t>lsb</a:t>
            </a:r>
            <a:r>
              <a:rPr lang="he-IL" altLang="he-IL" sz="2400" smtClean="0">
                <a:solidFill>
                  <a:schemeClr val="tx1"/>
                </a:solidFill>
              </a:rPr>
              <a:t>.</a:t>
            </a:r>
          </a:p>
          <a:p>
            <a:pPr algn="r" rtl="1" eaLnBrk="1" hangingPunct="1"/>
            <a:r>
              <a:rPr lang="he-IL" altLang="he-IL" sz="2400" b="1" smtClean="0">
                <a:solidFill>
                  <a:schemeClr val="tx1"/>
                </a:solidFill>
              </a:rPr>
              <a:t>מהו גודל החזאי?</a:t>
            </a:r>
            <a:endParaRPr lang="en-US" altLang="he-IL" sz="2400" b="1" smtClean="0">
              <a:solidFill>
                <a:schemeClr val="tx1"/>
              </a:solidFill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2D1337-676F-4524-B589-2664785033FE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e-IL" sz="140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138" y="3789363"/>
            <a:ext cx="86264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he-IL" sz="2400" b="1"/>
              <a:t>The predictor size: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he-IL" sz="2000" b="1"/>
              <a:t>#entries * (tag_size + target_size + history_size + 2*2 </a:t>
            </a:r>
            <a:r>
              <a:rPr lang="en-US" altLang="he-IL" sz="2000" b="1" baseline="30000"/>
              <a:t>history_size</a:t>
            </a:r>
            <a:r>
              <a:rPr lang="en-US" altLang="he-IL" sz="2000" b="1"/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he-IL" sz="2400"/>
              <a:t>#entries = 1024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he-IL" sz="2400"/>
              <a:t>tag_size </a:t>
            </a:r>
            <a:r>
              <a:rPr lang="en-US" altLang="he-IL" sz="2400" i="1"/>
              <a:t>or</a:t>
            </a:r>
            <a:r>
              <a:rPr lang="en-US" altLang="he-IL" sz="2400"/>
              <a:t> target_size = 32 – 2  = 30 bit   ,   history_size = 4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he-IL" sz="2400"/>
              <a:t>=&gt; size= 1024 * (30 + 30 + 4 + 2*2</a:t>
            </a:r>
            <a:r>
              <a:rPr lang="en-US" altLang="he-IL" sz="2400" baseline="30000"/>
              <a:t>4</a:t>
            </a:r>
            <a:r>
              <a:rPr lang="en-US" altLang="he-IL" sz="2400"/>
              <a:t>) = 96 K bits</a:t>
            </a:r>
          </a:p>
        </p:txBody>
      </p:sp>
      <p:grpSp>
        <p:nvGrpSpPr>
          <p:cNvPr id="19462" name="Group 5"/>
          <p:cNvGrpSpPr>
            <a:grpSpLocks/>
          </p:cNvGrpSpPr>
          <p:nvPr/>
        </p:nvGrpSpPr>
        <p:grpSpPr bwMode="auto">
          <a:xfrm>
            <a:off x="107950" y="115888"/>
            <a:ext cx="4306888" cy="1873250"/>
            <a:chOff x="22664" y="2636912"/>
            <a:chExt cx="8231711" cy="2480624"/>
          </a:xfrm>
        </p:grpSpPr>
        <p:sp>
          <p:nvSpPr>
            <p:cNvPr id="19463" name="Rectangle 53"/>
            <p:cNvSpPr>
              <a:spLocks noChangeArrowheads="1"/>
            </p:cNvSpPr>
            <p:nvPr/>
          </p:nvSpPr>
          <p:spPr bwMode="auto">
            <a:xfrm>
              <a:off x="22664" y="3563985"/>
              <a:ext cx="1954530" cy="40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400" b="1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19464" name="Rectangle 54"/>
            <p:cNvSpPr>
              <a:spLocks noChangeArrowheads="1"/>
            </p:cNvSpPr>
            <p:nvPr/>
          </p:nvSpPr>
          <p:spPr bwMode="auto">
            <a:xfrm>
              <a:off x="2106613" y="3380829"/>
              <a:ext cx="1651001" cy="173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600"/>
            </a:p>
          </p:txBody>
        </p:sp>
        <p:sp>
          <p:nvSpPr>
            <p:cNvPr id="19465" name="Line 55"/>
            <p:cNvSpPr>
              <a:spLocks noChangeShapeType="1"/>
            </p:cNvSpPr>
            <p:nvPr/>
          </p:nvSpPr>
          <p:spPr bwMode="auto">
            <a:xfrm>
              <a:off x="2741612" y="3368131"/>
              <a:ext cx="0" cy="17494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56"/>
            <p:cNvSpPr>
              <a:spLocks noChangeShapeType="1"/>
            </p:cNvSpPr>
            <p:nvPr/>
          </p:nvSpPr>
          <p:spPr bwMode="auto">
            <a:xfrm>
              <a:off x="2093913" y="3774529"/>
              <a:ext cx="1663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57"/>
            <p:cNvSpPr>
              <a:spLocks noChangeShapeType="1"/>
            </p:cNvSpPr>
            <p:nvPr/>
          </p:nvSpPr>
          <p:spPr bwMode="auto">
            <a:xfrm>
              <a:off x="2106613" y="4041229"/>
              <a:ext cx="165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Rectangle 58"/>
            <p:cNvSpPr>
              <a:spLocks noChangeArrowheads="1"/>
            </p:cNvSpPr>
            <p:nvPr/>
          </p:nvSpPr>
          <p:spPr bwMode="auto">
            <a:xfrm>
              <a:off x="2024966" y="3715189"/>
              <a:ext cx="796517" cy="36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200" b="1">
                  <a:solidFill>
                    <a:srgbClr val="0066FF"/>
                  </a:solidFill>
                </a:rPr>
                <a:t>tag</a:t>
              </a:r>
            </a:p>
          </p:txBody>
        </p:sp>
        <p:sp>
          <p:nvSpPr>
            <p:cNvPr id="19469" name="Rectangle 59"/>
            <p:cNvSpPr>
              <a:spLocks noChangeArrowheads="1"/>
            </p:cNvSpPr>
            <p:nvPr/>
          </p:nvSpPr>
          <p:spPr bwMode="auto">
            <a:xfrm>
              <a:off x="2587688" y="3724200"/>
              <a:ext cx="1335697" cy="36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200" b="1">
                  <a:solidFill>
                    <a:srgbClr val="0066FF"/>
                  </a:solidFill>
                </a:rPr>
                <a:t>history</a:t>
              </a:r>
            </a:p>
          </p:txBody>
        </p:sp>
        <p:sp>
          <p:nvSpPr>
            <p:cNvPr id="19470" name="Line 60"/>
            <p:cNvSpPr>
              <a:spLocks noChangeShapeType="1"/>
            </p:cNvSpPr>
            <p:nvPr/>
          </p:nvSpPr>
          <p:spPr bwMode="auto">
            <a:xfrm flipH="1">
              <a:off x="1611313" y="3901529"/>
              <a:ext cx="49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46"/>
            <p:cNvSpPr>
              <a:spLocks noChangeArrowheads="1"/>
            </p:cNvSpPr>
            <p:nvPr/>
          </p:nvSpPr>
          <p:spPr bwMode="auto">
            <a:xfrm>
              <a:off x="4573787" y="3384004"/>
              <a:ext cx="1536701" cy="1733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600"/>
            </a:p>
          </p:txBody>
        </p:sp>
        <p:sp>
          <p:nvSpPr>
            <p:cNvPr id="19472" name="Line 47"/>
            <p:cNvSpPr>
              <a:spLocks noChangeShapeType="1"/>
            </p:cNvSpPr>
            <p:nvPr/>
          </p:nvSpPr>
          <p:spPr bwMode="auto">
            <a:xfrm>
              <a:off x="4564261" y="3766591"/>
              <a:ext cx="1558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48"/>
            <p:cNvSpPr>
              <a:spLocks noChangeShapeType="1"/>
            </p:cNvSpPr>
            <p:nvPr/>
          </p:nvSpPr>
          <p:spPr bwMode="auto">
            <a:xfrm>
              <a:off x="4575374" y="4033291"/>
              <a:ext cx="1541462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49"/>
            <p:cNvSpPr>
              <a:spLocks noChangeShapeType="1"/>
            </p:cNvSpPr>
            <p:nvPr/>
          </p:nvSpPr>
          <p:spPr bwMode="auto">
            <a:xfrm>
              <a:off x="3763963" y="3888829"/>
              <a:ext cx="2319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50"/>
            <p:cNvSpPr>
              <a:spLocks noChangeShapeType="1"/>
            </p:cNvSpPr>
            <p:nvPr/>
          </p:nvSpPr>
          <p:spPr bwMode="auto">
            <a:xfrm flipH="1">
              <a:off x="5014662" y="4066227"/>
              <a:ext cx="4762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Arc 51"/>
            <p:cNvSpPr>
              <a:spLocks/>
            </p:cNvSpPr>
            <p:nvPr/>
          </p:nvSpPr>
          <p:spPr bwMode="auto">
            <a:xfrm>
              <a:off x="3995936" y="3888829"/>
              <a:ext cx="127000" cy="112712"/>
            </a:xfrm>
            <a:custGeom>
              <a:avLst/>
              <a:gdLst>
                <a:gd name="T0" fmla="*/ 650782854 w 21600"/>
                <a:gd name="T1" fmla="*/ 0 h 21433"/>
                <a:gd name="T2" fmla="*/ 2147483646 w 21600"/>
                <a:gd name="T3" fmla="*/ 2147483646 h 21433"/>
                <a:gd name="T4" fmla="*/ 0 w 21600"/>
                <a:gd name="T5" fmla="*/ 2147483646 h 214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3"/>
                <a:gd name="T11" fmla="*/ 21600 w 21600"/>
                <a:gd name="T12" fmla="*/ 21433 h 21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3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</a:path>
                <a:path w="21600" h="21433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lnTo>
                    <a:pt x="0" y="21433"/>
                  </a:lnTo>
                  <a:lnTo>
                    <a:pt x="267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Arc 52"/>
            <p:cNvSpPr>
              <a:spLocks/>
            </p:cNvSpPr>
            <p:nvPr/>
          </p:nvSpPr>
          <p:spPr bwMode="auto">
            <a:xfrm rot="10800000">
              <a:off x="4120100" y="4405052"/>
              <a:ext cx="152400" cy="1524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61"/>
            <p:cNvSpPr>
              <a:spLocks noChangeShapeType="1"/>
            </p:cNvSpPr>
            <p:nvPr/>
          </p:nvSpPr>
          <p:spPr bwMode="auto">
            <a:xfrm>
              <a:off x="5126236" y="354275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62"/>
            <p:cNvSpPr>
              <a:spLocks noChangeArrowheads="1"/>
            </p:cNvSpPr>
            <p:nvPr/>
          </p:nvSpPr>
          <p:spPr bwMode="auto">
            <a:xfrm>
              <a:off x="6247765" y="3236366"/>
              <a:ext cx="2006610" cy="40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400" b="1">
                  <a:solidFill>
                    <a:srgbClr val="0066FF"/>
                  </a:solidFill>
                </a:rPr>
                <a:t>prediction</a:t>
              </a:r>
            </a:p>
          </p:txBody>
        </p:sp>
        <p:sp>
          <p:nvSpPr>
            <p:cNvPr id="19480" name="Rectangle 63"/>
            <p:cNvSpPr>
              <a:spLocks noChangeArrowheads="1"/>
            </p:cNvSpPr>
            <p:nvPr/>
          </p:nvSpPr>
          <p:spPr bwMode="auto">
            <a:xfrm>
              <a:off x="4108649" y="2804418"/>
              <a:ext cx="3964202" cy="40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400" b="1">
                  <a:solidFill>
                    <a:srgbClr val="FF00FF"/>
                  </a:solidFill>
                </a:rPr>
                <a:t>2-bit-sat counter array</a:t>
              </a:r>
            </a:p>
          </p:txBody>
        </p:sp>
        <p:sp>
          <p:nvSpPr>
            <p:cNvPr id="19481" name="Arc 68"/>
            <p:cNvSpPr>
              <a:spLocks/>
            </p:cNvSpPr>
            <p:nvPr/>
          </p:nvSpPr>
          <p:spPr bwMode="auto">
            <a:xfrm rot="10800000">
              <a:off x="4860161" y="4413726"/>
              <a:ext cx="152400" cy="152400"/>
            </a:xfrm>
            <a:custGeom>
              <a:avLst/>
              <a:gdLst>
                <a:gd name="T0" fmla="*/ 0 w 21600"/>
                <a:gd name="T1" fmla="*/ 2147483646 h 21599"/>
                <a:gd name="T2" fmla="*/ 2147483646 w 21600"/>
                <a:gd name="T3" fmla="*/ 0 h 21599"/>
                <a:gd name="T4" fmla="*/ 2147483646 w 21600"/>
                <a:gd name="T5" fmla="*/ 2147483646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69"/>
            <p:cNvSpPr>
              <a:spLocks noChangeShapeType="1"/>
            </p:cNvSpPr>
            <p:nvPr/>
          </p:nvSpPr>
          <p:spPr bwMode="auto">
            <a:xfrm>
              <a:off x="4257874" y="4564877"/>
              <a:ext cx="601662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70"/>
            <p:cNvSpPr>
              <a:spLocks noChangeShapeType="1"/>
            </p:cNvSpPr>
            <p:nvPr/>
          </p:nvSpPr>
          <p:spPr bwMode="auto">
            <a:xfrm>
              <a:off x="4119760" y="4001541"/>
              <a:ext cx="3175" cy="423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71"/>
            <p:cNvSpPr>
              <a:spLocks noChangeShapeType="1"/>
            </p:cNvSpPr>
            <p:nvPr/>
          </p:nvSpPr>
          <p:spPr bwMode="auto">
            <a:xfrm>
              <a:off x="5021461" y="3642428"/>
              <a:ext cx="4763" cy="125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Arc 72"/>
            <p:cNvSpPr>
              <a:spLocks/>
            </p:cNvSpPr>
            <p:nvPr/>
          </p:nvSpPr>
          <p:spPr bwMode="auto">
            <a:xfrm>
              <a:off x="5023049" y="3541791"/>
              <a:ext cx="127000" cy="112712"/>
            </a:xfrm>
            <a:custGeom>
              <a:avLst/>
              <a:gdLst>
                <a:gd name="T0" fmla="*/ 0 w 21600"/>
                <a:gd name="T1" fmla="*/ 2147483646 h 21399"/>
                <a:gd name="T2" fmla="*/ 2147483646 w 21600"/>
                <a:gd name="T3" fmla="*/ 0 h 21399"/>
                <a:gd name="T4" fmla="*/ 2147483646 w 21600"/>
                <a:gd name="T5" fmla="*/ 2147483646 h 213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99"/>
                <a:gd name="T11" fmla="*/ 21600 w 21600"/>
                <a:gd name="T12" fmla="*/ 21399 h 21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99" fill="none" extrusionOk="0">
                  <a:moveTo>
                    <a:pt x="0" y="21399"/>
                  </a:moveTo>
                  <a:cubicBezTo>
                    <a:pt x="0" y="10606"/>
                    <a:pt x="7966" y="1470"/>
                    <a:pt x="18658" y="0"/>
                  </a:cubicBezTo>
                </a:path>
                <a:path w="21600" h="21399" stroke="0" extrusionOk="0">
                  <a:moveTo>
                    <a:pt x="0" y="21399"/>
                  </a:moveTo>
                  <a:cubicBezTo>
                    <a:pt x="0" y="10606"/>
                    <a:pt x="7966" y="1470"/>
                    <a:pt x="18658" y="0"/>
                  </a:cubicBezTo>
                  <a:lnTo>
                    <a:pt x="21600" y="21399"/>
                  </a:lnTo>
                  <a:lnTo>
                    <a:pt x="0" y="213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73"/>
            <p:cNvSpPr>
              <a:spLocks noChangeShapeType="1"/>
            </p:cNvSpPr>
            <p:nvPr/>
          </p:nvSpPr>
          <p:spPr bwMode="auto">
            <a:xfrm>
              <a:off x="4753174" y="3779291"/>
              <a:ext cx="0" cy="258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74"/>
            <p:cNvSpPr>
              <a:spLocks noChangeShapeType="1"/>
            </p:cNvSpPr>
            <p:nvPr/>
          </p:nvSpPr>
          <p:spPr bwMode="auto">
            <a:xfrm>
              <a:off x="4926211" y="3772941"/>
              <a:ext cx="0" cy="258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75"/>
            <p:cNvSpPr>
              <a:spLocks noChangeShapeType="1"/>
            </p:cNvSpPr>
            <p:nvPr/>
          </p:nvSpPr>
          <p:spPr bwMode="auto">
            <a:xfrm>
              <a:off x="5094486" y="3772941"/>
              <a:ext cx="0" cy="258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76"/>
            <p:cNvSpPr>
              <a:spLocks noChangeShapeType="1"/>
            </p:cNvSpPr>
            <p:nvPr/>
          </p:nvSpPr>
          <p:spPr bwMode="auto">
            <a:xfrm>
              <a:off x="5942211" y="3790404"/>
              <a:ext cx="0" cy="258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77"/>
            <p:cNvSpPr>
              <a:spLocks noChangeShapeType="1"/>
            </p:cNvSpPr>
            <p:nvPr/>
          </p:nvSpPr>
          <p:spPr bwMode="auto">
            <a:xfrm>
              <a:off x="5257999" y="3779291"/>
              <a:ext cx="0" cy="258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78"/>
            <p:cNvSpPr>
              <a:spLocks noChangeShapeType="1"/>
            </p:cNvSpPr>
            <p:nvPr/>
          </p:nvSpPr>
          <p:spPr bwMode="auto">
            <a:xfrm>
              <a:off x="5786636" y="3784054"/>
              <a:ext cx="0" cy="258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Oval 80"/>
            <p:cNvSpPr>
              <a:spLocks noChangeArrowheads="1"/>
            </p:cNvSpPr>
            <p:nvPr/>
          </p:nvSpPr>
          <p:spPr bwMode="auto">
            <a:xfrm>
              <a:off x="5392936" y="3871366"/>
              <a:ext cx="42863" cy="476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600"/>
            </a:p>
          </p:txBody>
        </p:sp>
        <p:sp>
          <p:nvSpPr>
            <p:cNvPr id="19493" name="Oval 81"/>
            <p:cNvSpPr>
              <a:spLocks noChangeArrowheads="1"/>
            </p:cNvSpPr>
            <p:nvPr/>
          </p:nvSpPr>
          <p:spPr bwMode="auto">
            <a:xfrm>
              <a:off x="5502474" y="3871366"/>
              <a:ext cx="42862" cy="476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600"/>
            </a:p>
          </p:txBody>
        </p:sp>
        <p:sp>
          <p:nvSpPr>
            <p:cNvPr id="19494" name="Oval 82"/>
            <p:cNvSpPr>
              <a:spLocks noChangeArrowheads="1"/>
            </p:cNvSpPr>
            <p:nvPr/>
          </p:nvSpPr>
          <p:spPr bwMode="auto">
            <a:xfrm>
              <a:off x="5616774" y="3871366"/>
              <a:ext cx="42862" cy="476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600"/>
            </a:p>
          </p:txBody>
        </p:sp>
        <p:sp>
          <p:nvSpPr>
            <p:cNvPr id="19495" name="Rectangle 83"/>
            <p:cNvSpPr>
              <a:spLocks noChangeArrowheads="1"/>
            </p:cNvSpPr>
            <p:nvPr/>
          </p:nvSpPr>
          <p:spPr bwMode="auto">
            <a:xfrm>
              <a:off x="1577956" y="2636912"/>
              <a:ext cx="2656077" cy="69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e-IL" sz="1400" b="1">
                  <a:solidFill>
                    <a:srgbClr val="FF00FF"/>
                  </a:solidFill>
                </a:rPr>
                <a:t>History Cache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e-IL" sz="1400" b="1">
                  <a:solidFill>
                    <a:srgbClr val="FF00FF"/>
                  </a:solidFill>
                </a:rPr>
                <a:t>(BHRs)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קטע קוד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68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=100;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&gt;0;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 (j=2; j&lt;5;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i%j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altLang="he-IL" sz="2400" dirty="0" smtClean="0">
                <a:solidFill>
                  <a:schemeClr val="tx1"/>
                </a:solidFill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ddi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r5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r0,  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ddi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r1,r0,100</a:t>
            </a: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L1: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r2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r0,  2     </a:t>
            </a: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L2: </a:t>
            </a:r>
            <a:r>
              <a:rPr lang="en-US" altLang="he-I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      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r3, r1, r2</a:t>
            </a:r>
          </a:p>
          <a:p>
            <a:pPr eaLnBrk="1" hangingPunct="1">
              <a:buFontTx/>
              <a:buNone/>
            </a:pPr>
            <a:r>
              <a:rPr lang="en-US" altLang="he-I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r3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r0, 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altLang="he-IL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en-US" altLang="he-IL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he-IL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ENDIF: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ddi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r2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r2,  1</a:t>
            </a:r>
          </a:p>
          <a:p>
            <a:pPr eaLnBrk="1" hangingPunct="1">
              <a:buFontTx/>
              <a:buNone/>
            </a:pPr>
            <a:r>
              <a:rPr lang="en-US" altLang="he-IL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r2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r5, L2</a:t>
            </a: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ubi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r1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r1,  1</a:t>
            </a:r>
          </a:p>
          <a:p>
            <a:pPr eaLnBrk="1" hangingPunct="1">
              <a:buFontTx/>
              <a:buNone/>
            </a:pP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he-IL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r1</a:t>
            </a:r>
            <a:r>
              <a:rPr lang="en-US" altLang="he-IL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r0, L1</a:t>
            </a:r>
          </a:p>
          <a:p>
            <a:pPr algn="r" eaLnBrk="1" hangingPunct="1">
              <a:buFontTx/>
              <a:buNone/>
            </a:pPr>
            <a:endParaRPr lang="en-US" altLang="he-IL" sz="2400" dirty="0" smtClean="0">
              <a:solidFill>
                <a:schemeClr val="tx1"/>
              </a:solidFill>
            </a:endParaRP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4ED516-F807-4176-9A17-14B5D71D4F90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e-IL" sz="140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8313" y="2204864"/>
            <a:ext cx="6839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דוגמת הרצה: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21507" name="Rectangle 45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1508" name="Rectangle 46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1509" name="Group 57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1606" name="Text Box 51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07" name="Text Box 52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08" name="Text Box 53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09" name="Text Box 54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10" name="Text Box 5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1510" name="Group 58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1601" name="Text Box 59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02" name="Text Box 60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03" name="Text Box 61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04" name="Text Box 62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05" name="Text Box 63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1511" name="Group 64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1596" name="Text Box 65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597" name="Text Box 66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598" name="Text Box 67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599" name="Text Box 68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1600" name="Text Box 69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1512" name="Rectangle 70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1513" name="Rectangle 71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1514" name="Rectangle 72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1515" name="Line 73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6" name="Group 80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1590" name="Text Box 74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1591" name="Text Box 75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1592" name="Text Box 76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1593" name="Text Box 77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1594" name="Text Box 78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2</a:t>
              </a:r>
            </a:p>
          </p:txBody>
        </p:sp>
        <p:sp>
          <p:nvSpPr>
            <p:cNvPr id="21595" name="Text Box 79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21517" name="Text Box 81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1529" name="Rectangle 89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1530" name="Group 90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1588" name="Line 9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9" name="Text Box 9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21531" name="Group 93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1586" name="Line 9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7" name="Text Box 9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1532" name="Group 96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1584" name="Line 9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5" name="Text Box 9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1533" name="Group 99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1582" name="Line 10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3" name="Text Box 10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1534" name="Group 102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1580" name="Line 10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1" name="Text Box 10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1535" name="Group 105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1578" name="Line 10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9" name="Text Box 10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1536" name="Group 108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1576" name="Line 10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7" name="Text Box 11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1537" name="Group 111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1574" name="Line 11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Text Box 11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1538" name="Group 114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1572" name="Line 11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Text Box 11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1539" name="Group 117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1570" name="Line 11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Text Box 11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1540" name="Group 120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1568" name="Line 12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Text Box 12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1541" name="Group 123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1566" name="Line 12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Text Box 12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1542" name="Group 126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1564" name="Line 12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Text Box 12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1543" name="Group 129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1562" name="Line 13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3" name="Text Box 13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1544" name="Group 132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1560" name="Line 13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1" name="Text Box 13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1545" name="Group 135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1558" name="Line 13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9" name="Text Box 13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1546" name="Group 138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1556" name="Rectangle 13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1557" name="Text Box 14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1547" name="Group 141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1554" name="Rectangle 14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1555" name="Text Box 14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1548" name="Group 144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1552" name="Rectangle 14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1553" name="Text Box 14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1549" name="Group 147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1550" name="Rectangle 148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1551" name="Text Box 149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16534" name="AutoShape 150"/>
          <p:cNvCxnSpPr>
            <a:cxnSpLocks noChangeShapeType="1"/>
            <a:stCxn id="21610" idx="1"/>
            <a:endCxn id="21529" idx="0"/>
          </p:cNvCxnSpPr>
          <p:nvPr/>
        </p:nvCxnSpPr>
        <p:spPr bwMode="auto">
          <a:xfrm rot="10800000" flipH="1">
            <a:off x="539750" y="1557338"/>
            <a:ext cx="3044825" cy="1524000"/>
          </a:xfrm>
          <a:prstGeom prst="curvedConnector4">
            <a:avLst>
              <a:gd name="adj1" fmla="val -7509"/>
              <a:gd name="adj2" fmla="val 11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AutoShape 152"/>
          <p:cNvSpPr>
            <a:spLocks noChangeArrowheads="1"/>
          </p:cNvSpPr>
          <p:nvPr/>
        </p:nvSpPr>
        <p:spPr bwMode="auto">
          <a:xfrm>
            <a:off x="5003800" y="4005263"/>
            <a:ext cx="792163" cy="6477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IP1</a:t>
            </a:r>
          </a:p>
        </p:txBody>
      </p:sp>
      <p:sp>
        <p:nvSpPr>
          <p:cNvPr id="21521" name="AutoShape 153"/>
          <p:cNvSpPr>
            <a:spLocks noChangeArrowheads="1"/>
          </p:cNvSpPr>
          <p:nvPr/>
        </p:nvSpPr>
        <p:spPr bwMode="auto">
          <a:xfrm>
            <a:off x="5148263" y="4868863"/>
            <a:ext cx="792162" cy="6477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IP2</a:t>
            </a:r>
          </a:p>
        </p:txBody>
      </p:sp>
      <p:sp>
        <p:nvSpPr>
          <p:cNvPr id="21522" name="AutoShape 154"/>
          <p:cNvSpPr>
            <a:spLocks noChangeArrowheads="1"/>
          </p:cNvSpPr>
          <p:nvPr/>
        </p:nvSpPr>
        <p:spPr bwMode="auto">
          <a:xfrm>
            <a:off x="5076825" y="5661025"/>
            <a:ext cx="792163" cy="6477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IP3</a:t>
            </a:r>
          </a:p>
        </p:txBody>
      </p:sp>
      <p:sp>
        <p:nvSpPr>
          <p:cNvPr id="21523" name="Line 157"/>
          <p:cNvSpPr>
            <a:spLocks noChangeShapeType="1"/>
          </p:cNvSpPr>
          <p:nvPr/>
        </p:nvSpPr>
        <p:spPr bwMode="auto">
          <a:xfrm flipV="1">
            <a:off x="5795963" y="400526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158"/>
          <p:cNvSpPr>
            <a:spLocks noChangeShapeType="1"/>
          </p:cNvSpPr>
          <p:nvPr/>
        </p:nvSpPr>
        <p:spPr bwMode="auto">
          <a:xfrm flipV="1">
            <a:off x="6011863" y="5084763"/>
            <a:ext cx="5048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159"/>
          <p:cNvSpPr>
            <a:spLocks noChangeShapeType="1"/>
          </p:cNvSpPr>
          <p:nvPr/>
        </p:nvSpPr>
        <p:spPr bwMode="auto">
          <a:xfrm>
            <a:off x="5940425" y="59499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545" name="AutoShape 161"/>
          <p:cNvCxnSpPr>
            <a:cxnSpLocks noChangeShapeType="1"/>
            <a:stCxn id="21607" idx="3"/>
            <a:endCxn id="21589" idx="1"/>
          </p:cNvCxnSpPr>
          <p:nvPr/>
        </p:nvCxnSpPr>
        <p:spPr bwMode="auto">
          <a:xfrm flipV="1">
            <a:off x="2555875" y="1709738"/>
            <a:ext cx="7239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Slide Number Placeholder 10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49FEF5-F1AD-4C95-87F8-8F4D828CD83C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e-IL" sz="1400" smtClean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טעות בחיזוי (לא 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2624" name="Text Box 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25" name="Text Box 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626" name="Text Box 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27" name="Text Box 1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28" name="Text Box 11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2535" name="Group 12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2619" name="Text Box 13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20" name="Text Box 14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21" name="Text Box 15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22" name="Text Box 16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23" name="Text Box 17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2536" name="Group 18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2614" name="Text Box 19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15" name="Text Box 20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16" name="Text Box 21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17" name="Text Box 22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2618" name="Text Box 23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2537" name="Rectangle 24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2538" name="Rectangle 25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2539" name="Rectangle 26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2540" name="Line 27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41" name="Group 28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2608" name="Text Box 29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2609" name="Text Box 30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2610" name="Text Box 31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2611" name="Text Box 32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2612" name="Text Box 33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2</a:t>
              </a:r>
            </a:p>
          </p:txBody>
        </p:sp>
        <p:sp>
          <p:nvSpPr>
            <p:cNvPr id="22613" name="Text Box 34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22542" name="Text Box 35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2543" name="Group 36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2547" name="Rectangle 37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2548" name="Group 38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2606" name="Line 3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7" name="Text Box 4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WNT </a:t>
                </a:r>
                <a:r>
                  <a:rPr lang="en-US" altLang="he-IL" sz="1400"/>
                  <a:t>      0</a:t>
                </a:r>
              </a:p>
            </p:txBody>
          </p:sp>
        </p:grpSp>
        <p:grpSp>
          <p:nvGrpSpPr>
            <p:cNvPr id="22549" name="Group 41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2604" name="Line 4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5" name="Text Box 4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2550" name="Group 44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2602" name="Line 4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3" name="Text Box 4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2551" name="Group 47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2600" name="Line 4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01" name="Text Box 4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2552" name="Group 50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2598" name="Line 5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9" name="Text Box 5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2553" name="Group 53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2596" name="Line 5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7" name="Text Box 5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2554" name="Group 56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2594" name="Line 5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5" name="Text Box 5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2555" name="Group 59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2592" name="Line 6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3" name="Text Box 6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2556" name="Group 62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2590" name="Line 6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1" name="Text Box 6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2557" name="Group 65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2588" name="Line 6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9" name="Text Box 6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2558" name="Group 68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2586" name="Line 6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Text Box 7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2559" name="Group 71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2584" name="Line 7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Text Box 7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2560" name="Group 74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2582" name="Line 7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Text Box 7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2561" name="Group 77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2580" name="Line 7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1" name="Text Box 7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2562" name="Group 80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2578" name="Line 8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9" name="Text Box 8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2563" name="Group 83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2576" name="Line 8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7" name="Text Box 8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2564" name="Group 86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2574" name="Rectangle 8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2575" name="Text Box 8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2565" name="Group 89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2572" name="Rectangle 9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2573" name="Text Box 9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2566" name="Group 92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2570" name="Rectangle 9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2571" name="Text Box 9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2567" name="Group 95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2568" name="Rectangle 9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2569" name="Text Box 9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22544" name="AutoShape 98"/>
          <p:cNvCxnSpPr>
            <a:cxnSpLocks noChangeShapeType="1"/>
            <a:stCxn id="22628" idx="1"/>
            <a:endCxn id="22547" idx="0"/>
          </p:cNvCxnSpPr>
          <p:nvPr/>
        </p:nvCxnSpPr>
        <p:spPr bwMode="auto">
          <a:xfrm rot="10800000" flipH="1">
            <a:off x="539750" y="1557338"/>
            <a:ext cx="3044825" cy="1524000"/>
          </a:xfrm>
          <a:prstGeom prst="curvedConnector4">
            <a:avLst>
              <a:gd name="adj1" fmla="val -7509"/>
              <a:gd name="adj2" fmla="val 11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05"/>
          <p:cNvCxnSpPr>
            <a:cxnSpLocks noChangeShapeType="1"/>
          </p:cNvCxnSpPr>
          <p:nvPr/>
        </p:nvCxnSpPr>
        <p:spPr bwMode="auto">
          <a:xfrm flipV="1">
            <a:off x="2555875" y="1709738"/>
            <a:ext cx="7239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Slide Number Placeholder 10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E7C70-B9C4-49CA-A0AF-9BA770A75553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3647" name="Text Box 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48" name="Text Box 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49" name="Text Box 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50" name="Text Box 1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51" name="Text Box 11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3557" name="Group 12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3642" name="Text Box 13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43" name="Text Box 14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44" name="Text Box 15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45" name="Text Box 16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46" name="Text Box 17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3558" name="Group 18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3637" name="Text Box 19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38" name="Text Box 20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39" name="Text Box 21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40" name="Text Box 22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3641" name="Text Box 23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3559" name="Rectangle 24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3560" name="Rectangle 25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3561" name="Rectangle 26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3562" name="Line 27"/>
          <p:cNvSpPr>
            <a:spLocks noChangeShapeType="1"/>
          </p:cNvSpPr>
          <p:nvPr/>
        </p:nvSpPr>
        <p:spPr bwMode="auto">
          <a:xfrm>
            <a:off x="5435600" y="5084763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3" name="Group 28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3631" name="Text Box 29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3632" name="Text Box 30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3633" name="Text Box 31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3634" name="Text Box 32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3635" name="Text Box 33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3</a:t>
              </a:r>
            </a:p>
          </p:txBody>
        </p:sp>
        <p:sp>
          <p:nvSpPr>
            <p:cNvPr id="23636" name="Text Box 34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23564" name="Text Box 35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3570" name="Rectangle 37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3571" name="Group 38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3629" name="Line 3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0" name="Text Box 4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23572" name="Group 41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3627" name="Line 4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3573" name="Group 44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3625" name="Line 4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6" name="Text Box 4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3574" name="Group 47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3623" name="Line 4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4" name="Text Box 4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3575" name="Group 50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3621" name="Line 5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2" name="Text Box 5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3576" name="Group 53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3619" name="Line 5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Text Box 5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3577" name="Group 56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3617" name="Line 5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Text Box 5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3578" name="Group 59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3615" name="Line 6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Text Box 6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3579" name="Group 62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3613" name="Line 6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Text Box 6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3580" name="Group 65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3611" name="Line 6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Text Box 6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3581" name="Group 68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3609" name="Line 6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0" name="Text Box 7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3582" name="Group 71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3607" name="Line 7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Text Box 7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3583" name="Group 74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3605" name="Line 7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Text Box 7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3584" name="Group 77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3603" name="Line 7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Text Box 7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3585" name="Group 80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3601" name="Line 8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Text Box 8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3586" name="Group 83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3599" name="Line 8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Text Box 8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3587" name="Group 86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3597" name="Rectangle 8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3598" name="Text Box 8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3588" name="Group 89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3595" name="Rectangle 9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3596" name="Text Box 9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3589" name="Group 92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3593" name="Rectangle 9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3594" name="Text Box 9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3590" name="Group 95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3591" name="Rectangle 9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3592" name="Text Box 9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28770" name="AutoShape 98"/>
          <p:cNvCxnSpPr>
            <a:cxnSpLocks noChangeShapeType="1"/>
            <a:stCxn id="23646" idx="1"/>
            <a:endCxn id="23570" idx="0"/>
          </p:cNvCxnSpPr>
          <p:nvPr/>
        </p:nvCxnSpPr>
        <p:spPr bwMode="auto">
          <a:xfrm rot="10800000" flipH="1">
            <a:off x="539750" y="1557338"/>
            <a:ext cx="3044825" cy="2460625"/>
          </a:xfrm>
          <a:prstGeom prst="curvedConnector4">
            <a:avLst>
              <a:gd name="adj1" fmla="val -7509"/>
              <a:gd name="adj2" fmla="val 109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77" name="AutoShape 105"/>
          <p:cNvCxnSpPr>
            <a:cxnSpLocks noChangeShapeType="1"/>
            <a:stCxn id="23555" idx="3"/>
            <a:endCxn id="23630" idx="1"/>
          </p:cNvCxnSpPr>
          <p:nvPr/>
        </p:nvCxnSpPr>
        <p:spPr bwMode="auto">
          <a:xfrm flipV="1">
            <a:off x="2555875" y="1709738"/>
            <a:ext cx="723900" cy="24034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Slide Number Placeholder 10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E68CBE-88E5-4DF2-972B-E2D20B802821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e-IL" sz="1400" smtClean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  <a:cs typeface="+mn-cs"/>
              </a:rPr>
              <a:t>Addi</a:t>
            </a:r>
            <a:r>
              <a:rPr lang="en-US" sz="2400" kern="0" dirty="0">
                <a:latin typeface="+mn-lt"/>
                <a:cs typeface="+mn-cs"/>
              </a:rPr>
              <a:t>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  <a:cs typeface="+mn-cs"/>
              </a:rPr>
              <a:t>Addi</a:t>
            </a:r>
            <a:r>
              <a:rPr lang="en-US" sz="2400" kern="0" dirty="0">
                <a:latin typeface="+mn-lt"/>
                <a:cs typeface="+mn-cs"/>
              </a:rPr>
              <a:t>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+mn-cs"/>
              </a:rPr>
              <a:t>L1: </a:t>
            </a:r>
            <a:r>
              <a:rPr lang="en-US" sz="2400" kern="0" dirty="0" err="1">
                <a:latin typeface="+mn-lt"/>
                <a:cs typeface="+mn-cs"/>
              </a:rPr>
              <a:t>Addi</a:t>
            </a:r>
            <a:r>
              <a:rPr lang="en-US" sz="2400" kern="0" dirty="0">
                <a:latin typeface="+mn-lt"/>
                <a:cs typeface="+mn-cs"/>
              </a:rPr>
              <a:t>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  <a:cs typeface="+mn-cs"/>
              </a:rPr>
              <a:t>Bne</a:t>
            </a:r>
            <a:r>
              <a:rPr lang="en-US" sz="2400" kern="0" dirty="0">
                <a:latin typeface="+mn-lt"/>
                <a:cs typeface="+mn-cs"/>
              </a:rPr>
              <a:t>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+mn-cs"/>
              </a:rPr>
              <a:t>IF: </a:t>
            </a:r>
            <a:r>
              <a:rPr lang="en-US" sz="2400" kern="0" dirty="0" err="1">
                <a:latin typeface="+mn-lt"/>
                <a:cs typeface="+mn-cs"/>
              </a:rPr>
              <a:t>Addi</a:t>
            </a:r>
            <a:r>
              <a:rPr lang="en-US" sz="2400" kern="0" dirty="0">
                <a:latin typeface="+mn-lt"/>
                <a:cs typeface="+mn-cs"/>
              </a:rPr>
              <a:t>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  <a:cs typeface="+mn-cs"/>
              </a:rPr>
              <a:t>Bne</a:t>
            </a:r>
            <a:r>
              <a:rPr lang="en-US" sz="2400" kern="0" dirty="0">
                <a:latin typeface="+mn-lt"/>
                <a:cs typeface="+mn-cs"/>
              </a:rPr>
              <a:t>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  <a:cs typeface="+mn-cs"/>
              </a:rPr>
              <a:t>Subi</a:t>
            </a:r>
            <a:r>
              <a:rPr lang="en-US" sz="2400" kern="0" dirty="0">
                <a:latin typeface="+mn-lt"/>
                <a:cs typeface="+mn-cs"/>
              </a:rPr>
              <a:t>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 dirty="0" err="1">
                <a:latin typeface="+mn-lt"/>
                <a:cs typeface="+mn-cs"/>
              </a:rPr>
              <a:t>Bne</a:t>
            </a:r>
            <a:r>
              <a:rPr lang="en-US" sz="2400" kern="0" dirty="0">
                <a:latin typeface="+mn-lt"/>
                <a:cs typeface="+mn-cs"/>
              </a:rPr>
              <a:t>     r1, r0,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4672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73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74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75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76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4581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4667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68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669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70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71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4582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4662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63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64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65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4666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4583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4584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4585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4586" name="Line 26"/>
          <p:cNvSpPr>
            <a:spLocks noChangeShapeType="1"/>
          </p:cNvSpPr>
          <p:nvPr/>
        </p:nvSpPr>
        <p:spPr bwMode="auto">
          <a:xfrm>
            <a:off x="5435600" y="5084763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7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4656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4657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4658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4659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4660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3</a:t>
              </a:r>
            </a:p>
          </p:txBody>
        </p:sp>
        <p:sp>
          <p:nvSpPr>
            <p:cNvPr id="24661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4589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4595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4596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4654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5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ST</a:t>
                </a:r>
                <a:r>
                  <a:rPr lang="en-US" altLang="he-IL" sz="1400"/>
                  <a:t>           0</a:t>
                </a:r>
              </a:p>
            </p:txBody>
          </p:sp>
        </p:grpSp>
        <p:grpSp>
          <p:nvGrpSpPr>
            <p:cNvPr id="24597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4652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4598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4650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1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4599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4648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9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4600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4646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4601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4644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4602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4642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4603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4640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4604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4605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4636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4606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4634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5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4607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4632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3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4608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4630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4609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4628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4610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4626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4611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4624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4612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4622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4623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4613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4620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4621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4614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4618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4619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4615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4616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4617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24590" name="AutoShape 97"/>
          <p:cNvCxnSpPr>
            <a:cxnSpLocks noChangeShapeType="1"/>
            <a:stCxn id="24671" idx="1"/>
            <a:endCxn id="24595" idx="0"/>
          </p:cNvCxnSpPr>
          <p:nvPr/>
        </p:nvCxnSpPr>
        <p:spPr bwMode="auto">
          <a:xfrm rot="10800000" flipH="1">
            <a:off x="539750" y="1557338"/>
            <a:ext cx="3044825" cy="2460625"/>
          </a:xfrm>
          <a:prstGeom prst="curvedConnector4">
            <a:avLst>
              <a:gd name="adj1" fmla="val -7509"/>
              <a:gd name="adj2" fmla="val 109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98"/>
          <p:cNvCxnSpPr>
            <a:cxnSpLocks noChangeShapeType="1"/>
            <a:stCxn id="24579" idx="3"/>
            <a:endCxn id="24655" idx="1"/>
          </p:cNvCxnSpPr>
          <p:nvPr/>
        </p:nvCxnSpPr>
        <p:spPr bwMode="auto">
          <a:xfrm flipV="1">
            <a:off x="2555875" y="1709738"/>
            <a:ext cx="723900" cy="24034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Rectangle 9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חיזוי נכון (הייתה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24593" name="Slide Number Placeholder 10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5B9282-B72E-430D-BF1D-9DD9AF37E58F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e-IL" sz="1400" smtClean="0"/>
          </a:p>
        </p:txBody>
      </p: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dirty="0" smtClean="0">
                <a:solidFill>
                  <a:schemeClr val="tx1"/>
                </a:solidFill>
              </a:rPr>
              <a:t>מוטיבציה</a:t>
            </a:r>
            <a:endParaRPr lang="en-US" altLang="he-IL" sz="4400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חזאי הסיעוף שנלמד עד כה לא מבחין ב"הקשר" של פקודת קפיצה מסוימת – איך הגענו אליה</a:t>
            </a:r>
            <a:endParaRPr lang="he-IL" altLang="he-IL" dirty="0" smtClean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לעיתים הרצף של הקפיצות משפיע: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אם </a:t>
            </a:r>
            <a:r>
              <a:rPr lang="he-IL" altLang="he-IL" dirty="0" smtClean="0">
                <a:solidFill>
                  <a:schemeClr val="tx1"/>
                </a:solidFill>
              </a:rPr>
              <a:t>יש לולאה קצרה בתוך לולאה ארוכה, התחקות אחרי ההיסטוריה עשויה לעלות על התבנית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סדרה </a:t>
            </a:r>
            <a:r>
              <a:rPr lang="he-IL" altLang="he-IL" dirty="0" smtClean="0">
                <a:solidFill>
                  <a:schemeClr val="tx1"/>
                </a:solidFill>
              </a:rPr>
              <a:t>של הוראות סיעוף התלויות אחת בשנייה (למשל </a:t>
            </a:r>
            <a:r>
              <a:rPr lang="en-US" altLang="he-IL" dirty="0" smtClean="0">
                <a:solidFill>
                  <a:schemeClr val="tx1"/>
                </a:solidFill>
              </a:rPr>
              <a:t>switch-case</a:t>
            </a:r>
            <a:r>
              <a:rPr lang="he-IL" altLang="he-IL" dirty="0" smtClean="0">
                <a:solidFill>
                  <a:schemeClr val="tx1"/>
                </a:solidFill>
              </a:rPr>
              <a:t>) - </a:t>
            </a:r>
            <a:r>
              <a:rPr lang="he-IL" altLang="he-IL" dirty="0" smtClean="0">
                <a:solidFill>
                  <a:schemeClr val="tx1"/>
                </a:solidFill>
              </a:rPr>
              <a:t>ניתן אולי ללמוד על </a:t>
            </a:r>
            <a:r>
              <a:rPr lang="he-IL" altLang="he-IL" dirty="0" smtClean="0">
                <a:solidFill>
                  <a:schemeClr val="tx1"/>
                </a:solidFill>
              </a:rPr>
              <a:t>התלות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הגעה לתנאי מנתיבים שונים בתוכנית</a:t>
            </a:r>
            <a:endParaRPr lang="he-IL" altLang="he-IL" dirty="0" smtClean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התאמה בין רצף הקפיצות לחיזוי עובד </a:t>
            </a:r>
            <a:r>
              <a:rPr lang="he-IL" altLang="he-IL" dirty="0" smtClean="0">
                <a:solidFill>
                  <a:schemeClr val="tx1"/>
                </a:solidFill>
              </a:rPr>
              <a:t>סטטיסטית...</a:t>
            </a:r>
            <a:endParaRPr lang="en-US" altLang="he-IL" dirty="0" smtClean="0">
              <a:solidFill>
                <a:schemeClr val="tx1"/>
              </a:solidFill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92F810-48E9-4960-9F9C-D51235D814C6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5695" name="Text Box 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96" name="Text Box 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97" name="Text Box 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98" name="Text Box 1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99" name="Text Box 11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5605" name="Group 12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5690" name="Text Box 13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91" name="Text Box 14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5692" name="Text Box 15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93" name="Text Box 16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94" name="Text Box 17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5685" name="Text Box 19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86" name="Text Box 20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87" name="Text Box 21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88" name="Text Box 22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5689" name="Text Box 23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5607" name="Rectangle 24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5608" name="Rectangle 25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5609" name="Rectangle 26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5610" name="Line 27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1" name="Group 28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5679" name="Text Box 29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5680" name="Text Box 30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5681" name="Text Box 31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5682" name="Text Box 32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5683" name="Text Box 33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3</a:t>
              </a:r>
            </a:p>
          </p:txBody>
        </p:sp>
        <p:sp>
          <p:nvSpPr>
            <p:cNvPr id="25684" name="Text Box 34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</a:t>
              </a:r>
            </a:p>
          </p:txBody>
        </p:sp>
      </p:grpSp>
      <p:sp>
        <p:nvSpPr>
          <p:cNvPr id="25612" name="Text Box 35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5618" name="Rectangle 37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5619" name="Group 38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5677" name="Line 3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8" name="Text Box 4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WNT       0</a:t>
                </a:r>
              </a:p>
            </p:txBody>
          </p:sp>
        </p:grpSp>
        <p:grpSp>
          <p:nvGrpSpPr>
            <p:cNvPr id="25620" name="Group 41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5675" name="Line 4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6" name="Text Box 4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5621" name="Group 44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5673" name="Line 4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Text Box 4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5622" name="Group 47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5671" name="Line 4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2" name="Text Box 4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5623" name="Group 50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5669" name="Line 5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0" name="Text Box 5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5624" name="Group 53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5667" name="Line 5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Text Box 5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5625" name="Group 56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5665" name="Line 5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Text Box 5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5626" name="Group 59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5663" name="Line 6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Text Box 6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5627" name="Group 62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5661" name="Line 6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Text Box 6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5628" name="Group 65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5659" name="Line 6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Text Box 6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5629" name="Group 68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5657" name="Line 6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Text Box 7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5630" name="Group 71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5655" name="Line 7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Text Box 7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5631" name="Group 74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5653" name="Line 7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Text Box 7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5632" name="Group 77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5651" name="Line 7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Text Box 7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5633" name="Group 80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5649" name="Line 8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Text Box 8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5634" name="Group 83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5647" name="Line 8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Text Box 8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5635" name="Group 86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5645" name="Rectangle 8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5646" name="Text Box 8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5636" name="Group 89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5643" name="Rectangle 9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5644" name="Text Box 9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5637" name="Group 92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5641" name="Rectangle 9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5642" name="Text Box 9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5638" name="Group 95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5639" name="Rectangle 9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5640" name="Text Box 9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0818" name="AutoShape 98"/>
          <p:cNvCxnSpPr>
            <a:cxnSpLocks noChangeShapeType="1"/>
            <a:stCxn id="25699" idx="1"/>
            <a:endCxn id="25618" idx="0"/>
          </p:cNvCxnSpPr>
          <p:nvPr/>
        </p:nvCxnSpPr>
        <p:spPr bwMode="auto">
          <a:xfrm rot="10800000" flipH="1">
            <a:off x="539750" y="1557338"/>
            <a:ext cx="3044825" cy="1524000"/>
          </a:xfrm>
          <a:prstGeom prst="curvedConnector4">
            <a:avLst>
              <a:gd name="adj1" fmla="val -7509"/>
              <a:gd name="adj2" fmla="val 11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5" name="AutoShape 105"/>
          <p:cNvCxnSpPr>
            <a:cxnSpLocks noChangeShapeType="1"/>
            <a:stCxn id="25696" idx="3"/>
            <a:endCxn id="25678" idx="1"/>
          </p:cNvCxnSpPr>
          <p:nvPr/>
        </p:nvCxnSpPr>
        <p:spPr bwMode="auto">
          <a:xfrm flipV="1">
            <a:off x="2555875" y="1709738"/>
            <a:ext cx="7239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Slide Number Placeholder 10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E6E79-9C06-4397-BAAE-F03E244A766B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 smtClean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טעות בחיזוי (הייתה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6629" name="Group 6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6720" name="Text Box 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21" name="Text Box 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722" name="Text Box 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23" name="Text Box 1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24" name="Text Box 11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6630" name="Group 12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6715" name="Text Box 13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16" name="Text Box 14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6717" name="Text Box 15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18" name="Text Box 16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19" name="Text Box 17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6710" name="Text Box 19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11" name="Text Box 20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12" name="Text Box 21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13" name="Text Box 22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6714" name="Text Box 23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6632" name="Rectangle 24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6633" name="Rectangle 25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6634" name="Rectangle 26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6635" name="Line 27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6" name="Group 28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6704" name="Text Box 29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6705" name="Text Box 30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6706" name="Text Box 31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6707" name="Text Box 32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6708" name="Text Box 33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3</a:t>
              </a:r>
            </a:p>
          </p:txBody>
        </p:sp>
        <p:sp>
          <p:nvSpPr>
            <p:cNvPr id="26709" name="Text Box 34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</a:t>
              </a:r>
            </a:p>
          </p:txBody>
        </p:sp>
      </p:grpSp>
      <p:sp>
        <p:nvSpPr>
          <p:cNvPr id="26637" name="Text Box 35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6638" name="Group 36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6643" name="Rectangle 37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6644" name="Group 38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6702" name="Line 3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Text Box 4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WT </a:t>
                </a:r>
                <a:r>
                  <a:rPr lang="en-US" altLang="he-IL" sz="1400"/>
                  <a:t>         0</a:t>
                </a:r>
              </a:p>
            </p:txBody>
          </p:sp>
        </p:grpSp>
        <p:grpSp>
          <p:nvGrpSpPr>
            <p:cNvPr id="26645" name="Group 41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6700" name="Line 4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Text Box 4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6646" name="Group 44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6698" name="Line 4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Text Box 4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6647" name="Group 47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6696" name="Line 4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Text Box 4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6648" name="Group 50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6694" name="Line 5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Text Box 5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6649" name="Group 53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6692" name="Line 5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Text Box 5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6650" name="Group 56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6690" name="Line 5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Text Box 5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6651" name="Group 59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6688" name="Line 6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Text Box 6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6652" name="Group 62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6686" name="Line 6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Text Box 6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6653" name="Group 65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6684" name="Line 6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Text Box 6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6654" name="Group 68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6682" name="Line 6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Text Box 7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6655" name="Group 71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6680" name="Line 7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Text Box 7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6656" name="Group 74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6678" name="Line 7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Text Box 7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6657" name="Group 77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6676" name="Line 7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Text Box 7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6658" name="Group 80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6674" name="Line 8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Text Box 8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6659" name="Group 83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6672" name="Line 8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Text Box 8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6660" name="Group 86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6670" name="Rectangle 8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6671" name="Text Box 8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6661" name="Group 89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6668" name="Rectangle 9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6669" name="Text Box 9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6662" name="Group 92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6666" name="Rectangle 9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6667" name="Text Box 9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6663" name="Group 95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6664" name="Rectangle 9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6665" name="Text Box 9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26639" name="AutoShape 98"/>
          <p:cNvCxnSpPr>
            <a:cxnSpLocks noChangeShapeType="1"/>
            <a:stCxn id="26724" idx="1"/>
            <a:endCxn id="26643" idx="0"/>
          </p:cNvCxnSpPr>
          <p:nvPr/>
        </p:nvCxnSpPr>
        <p:spPr bwMode="auto">
          <a:xfrm rot="10800000" flipH="1">
            <a:off x="539750" y="1557338"/>
            <a:ext cx="3044825" cy="1524000"/>
          </a:xfrm>
          <a:prstGeom prst="curvedConnector4">
            <a:avLst>
              <a:gd name="adj1" fmla="val -7509"/>
              <a:gd name="adj2" fmla="val 11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99"/>
          <p:cNvCxnSpPr>
            <a:cxnSpLocks noChangeShapeType="1"/>
          </p:cNvCxnSpPr>
          <p:nvPr/>
        </p:nvCxnSpPr>
        <p:spPr bwMode="auto">
          <a:xfrm flipV="1">
            <a:off x="2555875" y="1709738"/>
            <a:ext cx="7239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Slide Number Placeholder 10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583DCD-1649-4B2D-8E43-D4CBCC812228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 smtClean="0"/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7652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7743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44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7745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46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47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7738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39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7740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41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42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7654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7733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34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35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36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7737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7657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7658" name="Line 26"/>
          <p:cNvSpPr>
            <a:spLocks noChangeShapeType="1"/>
          </p:cNvSpPr>
          <p:nvPr/>
        </p:nvSpPr>
        <p:spPr bwMode="auto">
          <a:xfrm>
            <a:off x="5435600" y="5084763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59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7727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7728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7729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7730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7731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4</a:t>
              </a:r>
            </a:p>
          </p:txBody>
        </p:sp>
        <p:sp>
          <p:nvSpPr>
            <p:cNvPr id="27732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</a:t>
              </a:r>
            </a:p>
          </p:txBody>
        </p:sp>
      </p:grpSp>
      <p:sp>
        <p:nvSpPr>
          <p:cNvPr id="27660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7666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7667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7725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6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 0</a:t>
                </a:r>
              </a:p>
            </p:txBody>
          </p:sp>
        </p:grpSp>
        <p:grpSp>
          <p:nvGrpSpPr>
            <p:cNvPr id="27668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7723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7669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7721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7670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7719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7671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7717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7672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7715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7673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7713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7674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7711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7675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7709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7676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7707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7677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7705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7678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7703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7679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7701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7680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7699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7681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7697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7682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7695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7683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7693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7694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7684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7691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7692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7685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7689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7690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7686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7687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7688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2865" name="AutoShape 97"/>
          <p:cNvCxnSpPr>
            <a:cxnSpLocks noChangeShapeType="1"/>
            <a:stCxn id="27742" idx="1"/>
            <a:endCxn id="27666" idx="0"/>
          </p:cNvCxnSpPr>
          <p:nvPr/>
        </p:nvCxnSpPr>
        <p:spPr bwMode="auto">
          <a:xfrm rot="10800000" flipH="1">
            <a:off x="539750" y="1557338"/>
            <a:ext cx="3044825" cy="2460625"/>
          </a:xfrm>
          <a:prstGeom prst="curvedConnector4">
            <a:avLst>
              <a:gd name="adj1" fmla="val -7509"/>
              <a:gd name="adj2" fmla="val 109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66" name="AutoShape 98"/>
          <p:cNvCxnSpPr>
            <a:cxnSpLocks noChangeShapeType="1"/>
            <a:stCxn id="27651" idx="3"/>
            <a:endCxn id="27694" idx="1"/>
          </p:cNvCxnSpPr>
          <p:nvPr/>
        </p:nvCxnSpPr>
        <p:spPr bwMode="auto">
          <a:xfrm flipV="1">
            <a:off x="2555875" y="2014538"/>
            <a:ext cx="723900" cy="2098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Slide Number Placeholder 10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A7556E-1BA7-4BB2-987B-B9EEA77AE6D3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e-IL" sz="1400" smtClean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8676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8768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69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8770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71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72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8763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64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8765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66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8767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8678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8758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59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60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61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8762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8679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8680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8681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8682" name="Line 26"/>
          <p:cNvSpPr>
            <a:spLocks noChangeShapeType="1"/>
          </p:cNvSpPr>
          <p:nvPr/>
        </p:nvSpPr>
        <p:spPr bwMode="auto">
          <a:xfrm>
            <a:off x="5435600" y="5084763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3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8752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8753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8754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8755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8756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4</a:t>
              </a:r>
            </a:p>
          </p:txBody>
        </p:sp>
        <p:sp>
          <p:nvSpPr>
            <p:cNvPr id="28757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</a:t>
              </a:r>
            </a:p>
          </p:txBody>
        </p:sp>
      </p:grpSp>
      <p:sp>
        <p:nvSpPr>
          <p:cNvPr id="28684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8685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8691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8692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8750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 0</a:t>
                </a:r>
              </a:p>
            </p:txBody>
          </p:sp>
        </p:grpSp>
        <p:grpSp>
          <p:nvGrpSpPr>
            <p:cNvPr id="28693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8748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9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8694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8746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7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8695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8744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8696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8742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8697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8740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8698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8738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9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8699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8736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8700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8734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5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8701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8732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8702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8730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8703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8728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9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8704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8726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7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8705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8724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5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8706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8722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8707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8720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8708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8718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8719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ST</a:t>
                </a:r>
              </a:p>
            </p:txBody>
          </p:sp>
        </p:grpSp>
        <p:grpSp>
          <p:nvGrpSpPr>
            <p:cNvPr id="28709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8716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8717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8710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8714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8715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8711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8712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8713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28686" name="AutoShape 97"/>
          <p:cNvCxnSpPr>
            <a:cxnSpLocks noChangeShapeType="1"/>
            <a:stCxn id="28767" idx="1"/>
            <a:endCxn id="28691" idx="0"/>
          </p:cNvCxnSpPr>
          <p:nvPr/>
        </p:nvCxnSpPr>
        <p:spPr bwMode="auto">
          <a:xfrm rot="10800000" flipH="1">
            <a:off x="539750" y="1557338"/>
            <a:ext cx="3044825" cy="2460625"/>
          </a:xfrm>
          <a:prstGeom prst="curvedConnector4">
            <a:avLst>
              <a:gd name="adj1" fmla="val -7509"/>
              <a:gd name="adj2" fmla="val 109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98"/>
          <p:cNvCxnSpPr>
            <a:cxnSpLocks noChangeShapeType="1"/>
            <a:stCxn id="28675" idx="3"/>
            <a:endCxn id="28719" idx="1"/>
          </p:cNvCxnSpPr>
          <p:nvPr/>
        </p:nvCxnSpPr>
        <p:spPr bwMode="auto">
          <a:xfrm flipV="1">
            <a:off x="2555875" y="2014538"/>
            <a:ext cx="723900" cy="2098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Rectangle 9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חיזוי נכון (הייתה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28689" name="Slide Number Placeholder 10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F01C6E-7686-4811-A69C-DCCF3A838404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e-IL" sz="1400" smtClean="0"/>
          </a:p>
        </p:txBody>
      </p: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29700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29791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92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9793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94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95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29786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87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9788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89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29790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29702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29781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82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83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84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29785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29703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29704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29705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29706" name="Line 26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7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29775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29776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29777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29778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29779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4</a:t>
              </a:r>
            </a:p>
          </p:txBody>
        </p:sp>
        <p:sp>
          <p:nvSpPr>
            <p:cNvPr id="29780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29708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29714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29715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29773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29716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29771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2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29717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29769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0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29718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29767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8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29719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29765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6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29720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29763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4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29721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29761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2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29722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29759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0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29723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29757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8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29724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29755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6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29725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29753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4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29726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29751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2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29727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29749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0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29728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29747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8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29729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29745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29730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29743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29731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29741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9742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9732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29739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9740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9733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29737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9738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29734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29735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29736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6961" name="AutoShape 97"/>
          <p:cNvCxnSpPr>
            <a:cxnSpLocks noChangeShapeType="1"/>
            <a:stCxn id="29795" idx="1"/>
            <a:endCxn id="29714" idx="0"/>
          </p:cNvCxnSpPr>
          <p:nvPr/>
        </p:nvCxnSpPr>
        <p:spPr bwMode="auto">
          <a:xfrm rot="10800000" flipH="1">
            <a:off x="539750" y="1557338"/>
            <a:ext cx="3044825" cy="1524000"/>
          </a:xfrm>
          <a:prstGeom prst="curvedConnector4">
            <a:avLst>
              <a:gd name="adj1" fmla="val -7509"/>
              <a:gd name="adj2" fmla="val 11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62" name="AutoShape 98"/>
          <p:cNvCxnSpPr>
            <a:cxnSpLocks noChangeShapeType="1"/>
            <a:stCxn id="29792" idx="3"/>
            <a:endCxn id="29741" idx="1"/>
          </p:cNvCxnSpPr>
          <p:nvPr/>
        </p:nvCxnSpPr>
        <p:spPr bwMode="auto">
          <a:xfrm flipV="1">
            <a:off x="2555875" y="2014538"/>
            <a:ext cx="647700" cy="1066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2" name="Slide Number Placeholder 10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018C8-B367-4277-A55B-3462E6AA2CA7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e-IL" sz="1400" smtClean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30816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0817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0818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0819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0820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30725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30811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0812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0813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0814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0815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30726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30806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0807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0808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0809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0810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30727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30728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30729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30730" name="Line 26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31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30800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30801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30802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30803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30804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4</a:t>
              </a:r>
            </a:p>
          </p:txBody>
        </p:sp>
        <p:sp>
          <p:nvSpPr>
            <p:cNvPr id="30805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0732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0733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0739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0740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30798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30741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30796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0742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30794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0743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30792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0744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30790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30745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30788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0746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30786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0747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0784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0748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0782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0749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0780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0750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0778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0751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0776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0752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0774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0753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0772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0754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0770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0755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0768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0756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0766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0767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WNT</a:t>
                </a:r>
              </a:p>
            </p:txBody>
          </p:sp>
        </p:grpSp>
        <p:grpSp>
          <p:nvGrpSpPr>
            <p:cNvPr id="30757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0764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0765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0758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0762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0763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0759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0760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0761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0734" name="AutoShape 97"/>
          <p:cNvCxnSpPr>
            <a:cxnSpLocks noChangeShapeType="1"/>
            <a:stCxn id="30820" idx="1"/>
            <a:endCxn id="30739" idx="0"/>
          </p:cNvCxnSpPr>
          <p:nvPr/>
        </p:nvCxnSpPr>
        <p:spPr bwMode="auto">
          <a:xfrm rot="10800000" flipH="1">
            <a:off x="539750" y="1557338"/>
            <a:ext cx="3044825" cy="1524000"/>
          </a:xfrm>
          <a:prstGeom prst="curvedConnector4">
            <a:avLst>
              <a:gd name="adj1" fmla="val -7509"/>
              <a:gd name="adj2" fmla="val 11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AutoShape 98"/>
          <p:cNvCxnSpPr>
            <a:cxnSpLocks noChangeShapeType="1"/>
            <a:stCxn id="30817" idx="3"/>
            <a:endCxn id="30766" idx="1"/>
          </p:cNvCxnSpPr>
          <p:nvPr/>
        </p:nvCxnSpPr>
        <p:spPr bwMode="auto">
          <a:xfrm flipV="1">
            <a:off x="2555875" y="2014538"/>
            <a:ext cx="647700" cy="1066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Rectangle 9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טעות בחיזוי (לא 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30737" name="Slide Number Placeholder 10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D09804-00E7-4AD9-B9E6-30193F929B9D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e-IL" sz="1400" smtClean="0"/>
          </a:p>
        </p:txBody>
      </p: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1748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31839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40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41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42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1843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31834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35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1836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37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1838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31750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31829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30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31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32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1833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31751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31752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31753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31754" name="Line 26"/>
          <p:cNvSpPr>
            <a:spLocks noChangeShapeType="1"/>
          </p:cNvSpPr>
          <p:nvPr/>
        </p:nvSpPr>
        <p:spPr bwMode="auto">
          <a:xfrm>
            <a:off x="5435600" y="5084763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5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31823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31824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31825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31826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31827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5</a:t>
              </a:r>
            </a:p>
          </p:txBody>
        </p:sp>
        <p:sp>
          <p:nvSpPr>
            <p:cNvPr id="31828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1756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1762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1763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31821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2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 0</a:t>
                </a:r>
              </a:p>
            </p:txBody>
          </p:sp>
        </p:grpSp>
        <p:grpSp>
          <p:nvGrpSpPr>
            <p:cNvPr id="31764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31819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0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1765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31817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8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1766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31815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6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1767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31813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4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31768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31811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2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1769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31809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0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1770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1807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1771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1805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6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1772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1803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4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1773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1801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2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1774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1799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1775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1797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8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1776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1795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1777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1793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4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1778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1791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2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1779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1789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1790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31780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1787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1788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1781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1785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1786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1782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1783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1784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9009" name="AutoShape 97"/>
          <p:cNvCxnSpPr>
            <a:cxnSpLocks noChangeShapeType="1"/>
            <a:stCxn id="31838" idx="1"/>
            <a:endCxn id="31762" idx="0"/>
          </p:cNvCxnSpPr>
          <p:nvPr/>
        </p:nvCxnSpPr>
        <p:spPr bwMode="auto">
          <a:xfrm rot="10800000" flipH="1">
            <a:off x="539750" y="1557338"/>
            <a:ext cx="3044825" cy="2460625"/>
          </a:xfrm>
          <a:prstGeom prst="curvedConnector4">
            <a:avLst>
              <a:gd name="adj1" fmla="val -7509"/>
              <a:gd name="adj2" fmla="val 109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10" name="AutoShape 98"/>
          <p:cNvCxnSpPr>
            <a:cxnSpLocks noChangeShapeType="1"/>
            <a:stCxn id="31747" idx="3"/>
            <a:endCxn id="31814" idx="1"/>
          </p:cNvCxnSpPr>
          <p:nvPr/>
        </p:nvCxnSpPr>
        <p:spPr bwMode="auto">
          <a:xfrm flipV="1">
            <a:off x="2555875" y="2624138"/>
            <a:ext cx="723900" cy="1489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Slide Number Placeholder 10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12C9B9-1E87-4695-B0F4-4FA252402E50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e-IL" sz="1400" smtClean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32864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2865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2866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2867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2868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32773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32859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2860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2861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2862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2863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32774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32854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2855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2856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2857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2858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32775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32776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32777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32778" name="Line 26"/>
          <p:cNvSpPr>
            <a:spLocks noChangeShapeType="1"/>
          </p:cNvSpPr>
          <p:nvPr/>
        </p:nvSpPr>
        <p:spPr bwMode="auto">
          <a:xfrm>
            <a:off x="5435600" y="5084763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9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32848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32849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32850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32851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32852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5</a:t>
              </a:r>
            </a:p>
          </p:txBody>
        </p:sp>
        <p:sp>
          <p:nvSpPr>
            <p:cNvPr id="32853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2780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2781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2787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2788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32846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7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 0</a:t>
                </a:r>
              </a:p>
            </p:txBody>
          </p:sp>
        </p:grpSp>
        <p:grpSp>
          <p:nvGrpSpPr>
            <p:cNvPr id="32789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32844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5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2790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32842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3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2791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32840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1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2792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32838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9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WNT</a:t>
                </a:r>
                <a:r>
                  <a:rPr lang="en-US" altLang="he-IL" sz="1400"/>
                  <a:t>       3</a:t>
                </a:r>
              </a:p>
            </p:txBody>
          </p:sp>
        </p:grpSp>
        <p:grpSp>
          <p:nvGrpSpPr>
            <p:cNvPr id="32793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32836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7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2794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32834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5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2795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2832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3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2796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2830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1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2797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2828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2798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2826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7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2799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2824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5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2800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2822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3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2801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2820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1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2802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2818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9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2803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2816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7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2804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2814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2815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32805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2812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2813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2806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2810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2811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2807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2808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2809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2782" name="AutoShape 97"/>
          <p:cNvCxnSpPr>
            <a:cxnSpLocks noChangeShapeType="1"/>
            <a:stCxn id="32863" idx="1"/>
            <a:endCxn id="32787" idx="0"/>
          </p:cNvCxnSpPr>
          <p:nvPr/>
        </p:nvCxnSpPr>
        <p:spPr bwMode="auto">
          <a:xfrm rot="10800000" flipH="1">
            <a:off x="539750" y="1557338"/>
            <a:ext cx="3044825" cy="2460625"/>
          </a:xfrm>
          <a:prstGeom prst="curvedConnector4">
            <a:avLst>
              <a:gd name="adj1" fmla="val -7509"/>
              <a:gd name="adj2" fmla="val 1092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98"/>
          <p:cNvCxnSpPr>
            <a:cxnSpLocks noChangeShapeType="1"/>
            <a:stCxn id="32771" idx="3"/>
            <a:endCxn id="32839" idx="1"/>
          </p:cNvCxnSpPr>
          <p:nvPr/>
        </p:nvCxnSpPr>
        <p:spPr bwMode="auto">
          <a:xfrm flipV="1">
            <a:off x="2555875" y="2624138"/>
            <a:ext cx="723900" cy="1489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Rectangle 9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טעות בחיזוי (לא 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32785" name="Slide Number Placeholder 10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747EA-533A-47D2-9307-22B7B1FA6D47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e-IL" sz="1400" smtClean="0"/>
          </a:p>
        </p:txBody>
      </p: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33887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88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89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90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3891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33797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33882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83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84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3885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3886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33798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33877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78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79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80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3881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33799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33800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33801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33802" name="Line 26"/>
          <p:cNvSpPr>
            <a:spLocks noChangeShapeType="1"/>
          </p:cNvSpPr>
          <p:nvPr/>
        </p:nvSpPr>
        <p:spPr bwMode="auto">
          <a:xfrm>
            <a:off x="5724525" y="5949950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3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33871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33872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33873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33874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99</a:t>
              </a:r>
            </a:p>
          </p:txBody>
        </p:sp>
        <p:sp>
          <p:nvSpPr>
            <p:cNvPr id="33875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5</a:t>
              </a:r>
            </a:p>
          </p:txBody>
        </p:sp>
        <p:sp>
          <p:nvSpPr>
            <p:cNvPr id="33876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3804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3811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33869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0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33812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33867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8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3813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33865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6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3814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33863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4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3815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33861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2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33816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33859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60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3817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33857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8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3818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3855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6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3819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3853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4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3820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3851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2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3821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3849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0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3822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3847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8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3823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3845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6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3824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3843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4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3825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3841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2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3826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3839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0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3827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3837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3838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3828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3835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3836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3829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3833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3834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3830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3831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3832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41057" name="AutoShape 97"/>
          <p:cNvCxnSpPr>
            <a:cxnSpLocks noChangeShapeType="1"/>
            <a:stCxn id="33881" idx="1"/>
            <a:endCxn id="33810" idx="0"/>
          </p:cNvCxnSpPr>
          <p:nvPr/>
        </p:nvCxnSpPr>
        <p:spPr bwMode="auto">
          <a:xfrm rot="10800000" flipH="1">
            <a:off x="539750" y="1557338"/>
            <a:ext cx="3044825" cy="3181350"/>
          </a:xfrm>
          <a:prstGeom prst="curvedConnector4">
            <a:avLst>
              <a:gd name="adj1" fmla="val -7509"/>
              <a:gd name="adj2" fmla="val 10718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58" name="AutoShape 98"/>
          <p:cNvCxnSpPr>
            <a:cxnSpLocks noChangeShapeType="1"/>
            <a:stCxn id="33878" idx="3"/>
            <a:endCxn id="33870" idx="1"/>
          </p:cNvCxnSpPr>
          <p:nvPr/>
        </p:nvCxnSpPr>
        <p:spPr bwMode="auto">
          <a:xfrm flipV="1">
            <a:off x="2555875" y="1709738"/>
            <a:ext cx="723900" cy="3028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8" name="Slide Number Placeholder 10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734F50-7504-489A-B44B-E8ECF0A589C8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e-IL" sz="1400" smtClean="0"/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539750" y="2492375"/>
            <a:ext cx="863600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403350" y="2492375"/>
            <a:ext cx="1152525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539750" y="2924175"/>
            <a:ext cx="2016125" cy="314325"/>
            <a:chOff x="340" y="1842"/>
            <a:chExt cx="1270" cy="198"/>
          </a:xfrm>
        </p:grpSpPr>
        <p:sp>
          <p:nvSpPr>
            <p:cNvPr id="34912" name="Text Box 6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4913" name="Text Box 7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4914" name="Text Box 8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4915" name="Text Box 9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4916" name="Text Box 10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IP1</a:t>
              </a:r>
            </a:p>
          </p:txBody>
        </p:sp>
      </p:grpSp>
      <p:grpSp>
        <p:nvGrpSpPr>
          <p:cNvPr id="34821" name="Group 11"/>
          <p:cNvGrpSpPr>
            <a:grpSpLocks/>
          </p:cNvGrpSpPr>
          <p:nvPr/>
        </p:nvGrpSpPr>
        <p:grpSpPr bwMode="auto">
          <a:xfrm>
            <a:off x="539750" y="3860800"/>
            <a:ext cx="2016125" cy="314325"/>
            <a:chOff x="340" y="1842"/>
            <a:chExt cx="1270" cy="198"/>
          </a:xfrm>
        </p:grpSpPr>
        <p:sp>
          <p:nvSpPr>
            <p:cNvPr id="34907" name="Text Box 12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4908" name="Text Box 13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4909" name="Text Box 14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4910" name="Text Box 15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34911" name="Text Box 16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IP2</a:t>
              </a:r>
            </a:p>
          </p:txBody>
        </p:sp>
      </p:grpSp>
      <p:grpSp>
        <p:nvGrpSpPr>
          <p:cNvPr id="34822" name="Group 17"/>
          <p:cNvGrpSpPr>
            <a:grpSpLocks/>
          </p:cNvGrpSpPr>
          <p:nvPr/>
        </p:nvGrpSpPr>
        <p:grpSpPr bwMode="auto">
          <a:xfrm>
            <a:off x="539750" y="4581525"/>
            <a:ext cx="2016125" cy="314325"/>
            <a:chOff x="340" y="1842"/>
            <a:chExt cx="1270" cy="198"/>
          </a:xfrm>
        </p:grpSpPr>
        <p:sp>
          <p:nvSpPr>
            <p:cNvPr id="34902" name="Text Box 18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4903" name="Text Box 19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904" name="Text Box 20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4905" name="Text Box 21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4906" name="Text Box 22"/>
            <p:cNvSpPr txBox="1">
              <a:spLocks noChangeArrowheads="1"/>
            </p:cNvSpPr>
            <p:nvPr/>
          </p:nvSpPr>
          <p:spPr bwMode="auto">
            <a:xfrm>
              <a:off x="340" y="1842"/>
              <a:ext cx="54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IP3</a:t>
              </a:r>
            </a:p>
          </p:txBody>
        </p:sp>
      </p:grpSp>
      <p:sp>
        <p:nvSpPr>
          <p:cNvPr id="34823" name="Rectangle 23"/>
          <p:cNvSpPr>
            <a:spLocks noChangeArrowheads="1"/>
          </p:cNvSpPr>
          <p:nvPr/>
        </p:nvSpPr>
        <p:spPr bwMode="auto">
          <a:xfrm>
            <a:off x="1187450" y="17732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BHRs</a:t>
            </a:r>
          </a:p>
        </p:txBody>
      </p:sp>
      <p:sp>
        <p:nvSpPr>
          <p:cNvPr id="34824" name="Rectangle 24"/>
          <p:cNvSpPr>
            <a:spLocks noChangeArrowheads="1"/>
          </p:cNvSpPr>
          <p:nvPr/>
        </p:nvSpPr>
        <p:spPr bwMode="auto">
          <a:xfrm>
            <a:off x="755650" y="2205038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34825" name="Rectangle 25"/>
          <p:cNvSpPr>
            <a:spLocks noChangeArrowheads="1"/>
          </p:cNvSpPr>
          <p:nvPr/>
        </p:nvSpPr>
        <p:spPr bwMode="auto">
          <a:xfrm>
            <a:off x="1619250" y="2205038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history</a:t>
            </a:r>
          </a:p>
        </p:txBody>
      </p:sp>
      <p:sp>
        <p:nvSpPr>
          <p:cNvPr id="34826" name="Line 26"/>
          <p:cNvSpPr>
            <a:spLocks noChangeShapeType="1"/>
          </p:cNvSpPr>
          <p:nvPr/>
        </p:nvSpPr>
        <p:spPr bwMode="auto">
          <a:xfrm>
            <a:off x="5724525" y="5949950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7" name="Group 27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34896" name="Text Box 28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34897" name="Text Box 29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34898" name="Text Box 30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34899" name="Text Box 31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99</a:t>
              </a:r>
            </a:p>
          </p:txBody>
        </p:sp>
        <p:sp>
          <p:nvSpPr>
            <p:cNvPr id="34900" name="Text Box 32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5</a:t>
              </a:r>
            </a:p>
          </p:txBody>
        </p:sp>
        <p:sp>
          <p:nvSpPr>
            <p:cNvPr id="34901" name="Text Box 33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4828" name="Text Box 34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4829" name="Group 35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4835" name="Rectangle 36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4836" name="Group 37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34894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5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ST</a:t>
                </a:r>
                <a:r>
                  <a:rPr lang="en-US" altLang="he-IL" sz="1400"/>
                  <a:t>           0</a:t>
                </a:r>
              </a:p>
            </p:txBody>
          </p:sp>
        </p:grpSp>
        <p:grpSp>
          <p:nvGrpSpPr>
            <p:cNvPr id="34837" name="Group 40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34892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3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4838" name="Group 43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34890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1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4839" name="Group 46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34888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9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4840" name="Group 49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34886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7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34841" name="Group 52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34884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5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4842" name="Group 55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34882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3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4843" name="Group 58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4880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4844" name="Group 61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4878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9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4845" name="Group 64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4876" name="Line 6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Text Box 6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4846" name="Group 67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4874" name="Line 6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5" name="Text Box 6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4847" name="Group 70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4872" name="Line 7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Text Box 7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4848" name="Group 73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4870" name="Line 7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1" name="Text Box 7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4849" name="Group 76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4868" name="Line 7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9" name="Text Box 7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4850" name="Group 79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4866" name="Line 8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7" name="Text Box 8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4851" name="Group 82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4864" name="Line 8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65" name="Text Box 8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4852" name="Group 85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4862" name="Rectangle 8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4863" name="Text Box 8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4853" name="Group 88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4860" name="Rectangle 8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4861" name="Text Box 90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4854" name="Group 91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4858" name="Rectangle 92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4859" name="Text Box 93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4855" name="Group 94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4856" name="Rectangle 9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4857" name="Text Box 9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4830" name="AutoShape 97"/>
          <p:cNvCxnSpPr>
            <a:cxnSpLocks noChangeShapeType="1"/>
            <a:stCxn id="34906" idx="1"/>
            <a:endCxn id="34835" idx="0"/>
          </p:cNvCxnSpPr>
          <p:nvPr/>
        </p:nvCxnSpPr>
        <p:spPr bwMode="auto">
          <a:xfrm rot="10800000" flipH="1">
            <a:off x="539750" y="1557338"/>
            <a:ext cx="3044825" cy="3181350"/>
          </a:xfrm>
          <a:prstGeom prst="curvedConnector4">
            <a:avLst>
              <a:gd name="adj1" fmla="val -7509"/>
              <a:gd name="adj2" fmla="val 10718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AutoShape 98"/>
          <p:cNvCxnSpPr>
            <a:cxnSpLocks noChangeShapeType="1"/>
            <a:stCxn id="34903" idx="3"/>
            <a:endCxn id="34895" idx="1"/>
          </p:cNvCxnSpPr>
          <p:nvPr/>
        </p:nvCxnSpPr>
        <p:spPr bwMode="auto">
          <a:xfrm flipV="1">
            <a:off x="2555875" y="1709738"/>
            <a:ext cx="723900" cy="3028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Rectangle 9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חיזוי נכון (הייתה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34833" name="Slide Number Placeholder 10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55D631-A9F3-48A9-A57B-6666F7C62DFE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e-IL" sz="1400" smtClean="0"/>
          </a:p>
        </p:txBody>
      </p: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580063" y="1773238"/>
            <a:ext cx="32512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 r5, r0,  5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Addi     r1,r0,100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L1: Addi      r2, r0,  2    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L2: Mod      r3, r1, r2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  r3, r0, IF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.  .  . 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IF: Addi      r2, r2,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r2, r5, L2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Subi      r1, r1,  1</a:t>
            </a:r>
          </a:p>
          <a:p>
            <a:pPr marL="342900" indent="-342900" algn="r" eaLnBrk="1" hangingPunct="1">
              <a:spcBef>
                <a:spcPct val="20000"/>
              </a:spcBef>
              <a:defRPr/>
            </a:pPr>
            <a:r>
              <a:rPr lang="en-US" sz="2400" kern="0">
                <a:latin typeface="+mn-lt"/>
                <a:cs typeface="+mn-cs"/>
              </a:rPr>
              <a:t>Bne     r1, r0, L1</a:t>
            </a:r>
            <a:endParaRPr lang="en-US" sz="2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dirty="0" smtClean="0">
                <a:solidFill>
                  <a:schemeClr val="tx1"/>
                </a:solidFill>
              </a:rPr>
              <a:t>קישור בין רצף לחיזוי</a:t>
            </a:r>
            <a:endParaRPr lang="en-US" altLang="he-IL" sz="4400" dirty="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algn="r" rtl="1" eaLnBrk="1" hangingPunct="1"/>
            <a:r>
              <a:rPr lang="he-IL" altLang="he-IL" dirty="0" smtClean="0">
                <a:solidFill>
                  <a:schemeClr val="tx1"/>
                </a:solidFill>
              </a:rPr>
              <a:t>ישנם שני </a:t>
            </a:r>
            <a:r>
              <a:rPr lang="he-IL" altLang="he-IL" dirty="0" smtClean="0">
                <a:solidFill>
                  <a:schemeClr val="tx1"/>
                </a:solidFill>
              </a:rPr>
              <a:t>סטים – טבלאות:</a:t>
            </a:r>
          </a:p>
          <a:p>
            <a:pPr lvl="1" algn="r" rtl="1" eaLnBrk="1" hangingPunct="1"/>
            <a:r>
              <a:rPr lang="he-IL" altLang="he-IL" dirty="0" smtClean="0">
                <a:solidFill>
                  <a:schemeClr val="tx1"/>
                </a:solidFill>
              </a:rPr>
              <a:t>סט </a:t>
            </a:r>
            <a:r>
              <a:rPr lang="he-IL" altLang="he-IL" dirty="0" smtClean="0">
                <a:solidFill>
                  <a:schemeClr val="tx1"/>
                </a:solidFill>
              </a:rPr>
              <a:t>של היסטוריות </a:t>
            </a:r>
            <a:r>
              <a:rPr lang="he-IL" altLang="he-IL" dirty="0" smtClean="0">
                <a:solidFill>
                  <a:schemeClr val="tx1"/>
                </a:solidFill>
              </a:rPr>
              <a:t>הכרעות סיעוף – </a:t>
            </a:r>
            <a:r>
              <a:rPr lang="en-US" altLang="he-IL" dirty="0" smtClean="0">
                <a:solidFill>
                  <a:schemeClr val="tx1"/>
                </a:solidFill>
              </a:rPr>
              <a:t>History</a:t>
            </a:r>
            <a:br>
              <a:rPr lang="en-US" altLang="he-IL" dirty="0" smtClean="0">
                <a:solidFill>
                  <a:schemeClr val="tx1"/>
                </a:solidFill>
              </a:rPr>
            </a:br>
            <a:r>
              <a:rPr lang="he-IL" altLang="he-IL" dirty="0" smtClean="0">
                <a:solidFill>
                  <a:schemeClr val="tx1"/>
                </a:solidFill>
              </a:rPr>
              <a:t>(מסיכה של </a:t>
            </a:r>
            <a:r>
              <a:rPr lang="en-US" altLang="he-IL" dirty="0" smtClean="0">
                <a:solidFill>
                  <a:schemeClr val="tx1"/>
                </a:solidFill>
              </a:rPr>
              <a:t>n</a:t>
            </a:r>
            <a:r>
              <a:rPr lang="he-IL" altLang="he-IL" dirty="0" smtClean="0">
                <a:solidFill>
                  <a:schemeClr val="tx1"/>
                </a:solidFill>
              </a:rPr>
              <a:t> ביטים – 0/1 עבור </a:t>
            </a:r>
            <a:r>
              <a:rPr lang="en-US" altLang="he-IL" dirty="0" smtClean="0">
                <a:solidFill>
                  <a:schemeClr val="tx1"/>
                </a:solidFill>
              </a:rPr>
              <a:t> n</a:t>
            </a:r>
            <a:r>
              <a:rPr lang="he-IL" altLang="he-IL" dirty="0" smtClean="0">
                <a:solidFill>
                  <a:schemeClr val="tx1"/>
                </a:solidFill>
              </a:rPr>
              <a:t>הכרעות </a:t>
            </a:r>
            <a:r>
              <a:rPr lang="he-IL" altLang="he-IL" dirty="0" smtClean="0">
                <a:solidFill>
                  <a:schemeClr val="tx1"/>
                </a:solidFill>
              </a:rPr>
              <a:t>סיעוף)</a:t>
            </a:r>
            <a:endParaRPr lang="he-IL" altLang="he-IL" dirty="0" smtClean="0">
              <a:solidFill>
                <a:schemeClr val="tx1"/>
              </a:solidFill>
            </a:endParaRPr>
          </a:p>
          <a:p>
            <a:pPr lvl="1" algn="r" rtl="1" eaLnBrk="1" hangingPunct="1"/>
            <a:r>
              <a:rPr lang="he-IL" altLang="he-IL" dirty="0" smtClean="0">
                <a:solidFill>
                  <a:schemeClr val="tx1"/>
                </a:solidFill>
              </a:rPr>
              <a:t>סט </a:t>
            </a:r>
            <a:r>
              <a:rPr lang="he-IL" altLang="he-IL" dirty="0" smtClean="0">
                <a:solidFill>
                  <a:schemeClr val="tx1"/>
                </a:solidFill>
              </a:rPr>
              <a:t>של מצבים (מכונת </a:t>
            </a:r>
            <a:r>
              <a:rPr lang="he-IL" altLang="he-IL" dirty="0" smtClean="0">
                <a:solidFill>
                  <a:schemeClr val="tx1"/>
                </a:solidFill>
              </a:rPr>
              <a:t>מצבים)</a:t>
            </a:r>
            <a:r>
              <a:rPr lang="en-US" altLang="he-IL" dirty="0" smtClean="0">
                <a:solidFill>
                  <a:schemeClr val="tx1"/>
                </a:solidFill>
              </a:rPr>
              <a:t> </a:t>
            </a:r>
            <a:r>
              <a:rPr lang="he-IL" altLang="he-IL" dirty="0" smtClean="0">
                <a:solidFill>
                  <a:schemeClr val="tx1"/>
                </a:solidFill>
              </a:rPr>
              <a:t> - </a:t>
            </a:r>
            <a:r>
              <a:rPr lang="en-US" altLang="he-IL" dirty="0" smtClean="0">
                <a:solidFill>
                  <a:schemeClr val="tx1"/>
                </a:solidFill>
              </a:rPr>
              <a:t>State</a:t>
            </a:r>
            <a:endParaRPr lang="he-IL" altLang="he-IL" dirty="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he-IL" dirty="0" smtClean="0">
                <a:solidFill>
                  <a:schemeClr val="tx1"/>
                </a:solidFill>
              </a:rPr>
              <a:t>ישנו </a:t>
            </a:r>
            <a:r>
              <a:rPr lang="he-IL" altLang="he-IL" dirty="0" smtClean="0">
                <a:solidFill>
                  <a:schemeClr val="tx1"/>
                </a:solidFill>
              </a:rPr>
              <a:t>מיפוי בין שני הסטים – על כן נקרא </a:t>
            </a:r>
            <a:r>
              <a:rPr lang="en-US" altLang="he-IL" b="1" dirty="0" smtClean="0">
                <a:solidFill>
                  <a:schemeClr val="tx1"/>
                </a:solidFill>
              </a:rPr>
              <a:t>2-level</a:t>
            </a:r>
            <a:endParaRPr lang="en-US" altLang="he-IL" dirty="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he-IL" u="sng" dirty="0" smtClean="0">
                <a:solidFill>
                  <a:schemeClr val="tx1"/>
                </a:solidFill>
              </a:rPr>
              <a:t>במקרה הפשוט</a:t>
            </a:r>
            <a:r>
              <a:rPr lang="he-IL" altLang="he-IL" dirty="0" smtClean="0">
                <a:solidFill>
                  <a:schemeClr val="tx1"/>
                </a:solidFill>
              </a:rPr>
              <a:t>: </a:t>
            </a:r>
            <a:endParaRPr lang="en-US" altLang="he-IL" dirty="0" smtClean="0">
              <a:solidFill>
                <a:schemeClr val="tx1"/>
              </a:solidFill>
            </a:endParaRPr>
          </a:p>
          <a:p>
            <a:pPr lvl="1" algn="r" rtl="1" eaLnBrk="1" hangingPunct="1"/>
            <a:r>
              <a:rPr lang="he-IL" altLang="he-IL" dirty="0" smtClean="0">
                <a:solidFill>
                  <a:schemeClr val="tx1"/>
                </a:solidFill>
              </a:rPr>
              <a:t>במקום </a:t>
            </a:r>
            <a:r>
              <a:rPr lang="he-IL" altLang="he-IL" dirty="0" smtClean="0">
                <a:solidFill>
                  <a:schemeClr val="tx1"/>
                </a:solidFill>
              </a:rPr>
              <a:t>להחזיק במכונת מצבים אחת לכל הוראת </a:t>
            </a:r>
            <a:r>
              <a:rPr lang="he-IL" altLang="he-IL" dirty="0" smtClean="0">
                <a:solidFill>
                  <a:schemeClr val="tx1"/>
                </a:solidFill>
              </a:rPr>
              <a:t>סיעוף,</a:t>
            </a:r>
            <a:r>
              <a:rPr lang="he-IL" altLang="he-IL" dirty="0" smtClean="0">
                <a:solidFill>
                  <a:schemeClr val="tx1"/>
                </a:solidFill>
              </a:rPr>
              <a:t> </a:t>
            </a:r>
            <a:r>
              <a:rPr lang="he-IL" altLang="he-IL" dirty="0" smtClean="0">
                <a:solidFill>
                  <a:schemeClr val="tx1"/>
                </a:solidFill>
              </a:rPr>
              <a:t>מחזיקים </a:t>
            </a:r>
            <a:r>
              <a:rPr lang="en-US" altLang="he-IL" dirty="0" smtClean="0">
                <a:solidFill>
                  <a:schemeClr val="tx1"/>
                </a:solidFill>
              </a:rPr>
              <a:t>2</a:t>
            </a:r>
            <a:r>
              <a:rPr lang="en-US" altLang="he-IL" baseline="30000" dirty="0" smtClean="0">
                <a:solidFill>
                  <a:schemeClr val="tx1"/>
                </a:solidFill>
              </a:rPr>
              <a:t>n</a:t>
            </a:r>
            <a:r>
              <a:rPr lang="he-IL" altLang="he-IL" dirty="0" smtClean="0">
                <a:solidFill>
                  <a:schemeClr val="tx1"/>
                </a:solidFill>
              </a:rPr>
              <a:t> מכונות </a:t>
            </a:r>
            <a:r>
              <a:rPr lang="he-IL" altLang="he-IL" dirty="0" smtClean="0">
                <a:solidFill>
                  <a:schemeClr val="tx1"/>
                </a:solidFill>
              </a:rPr>
              <a:t>מצבים</a:t>
            </a:r>
          </a:p>
          <a:p>
            <a:pPr lvl="1" algn="r" rtl="1" eaLnBrk="1" hangingPunct="1"/>
            <a:r>
              <a:rPr lang="he-IL" altLang="he-IL" dirty="0" smtClean="0">
                <a:solidFill>
                  <a:schemeClr val="tx1"/>
                </a:solidFill>
              </a:rPr>
              <a:t>בוחרים במכונת חיזוי מבין </a:t>
            </a:r>
            <a:r>
              <a:rPr lang="en-US" altLang="he-IL" dirty="0">
                <a:solidFill>
                  <a:schemeClr val="tx1"/>
                </a:solidFill>
              </a:rPr>
              <a:t>2</a:t>
            </a:r>
            <a:r>
              <a:rPr lang="en-US" altLang="he-IL" baseline="30000" dirty="0">
                <a:solidFill>
                  <a:schemeClr val="tx1"/>
                </a:solidFill>
              </a:rPr>
              <a:t>n</a:t>
            </a:r>
            <a:r>
              <a:rPr lang="he-IL" altLang="he-IL" dirty="0" smtClean="0">
                <a:solidFill>
                  <a:schemeClr val="tx1"/>
                </a:solidFill>
              </a:rPr>
              <a:t> בהתאם לערך מסיכת ההיסטוריה</a:t>
            </a:r>
            <a:r>
              <a:rPr lang="he-IL" altLang="he-IL" dirty="0">
                <a:solidFill>
                  <a:schemeClr val="tx1"/>
                </a:solidFill>
              </a:rPr>
              <a:t> </a:t>
            </a:r>
            <a:r>
              <a:rPr lang="he-IL" altLang="he-IL" dirty="0" smtClean="0">
                <a:solidFill>
                  <a:schemeClr val="tx1"/>
                </a:solidFill>
              </a:rPr>
              <a:t>באורך </a:t>
            </a:r>
            <a:r>
              <a:rPr lang="en-US" altLang="he-IL" dirty="0" smtClean="0">
                <a:solidFill>
                  <a:schemeClr val="tx1"/>
                </a:solidFill>
              </a:rPr>
              <a:t>n</a:t>
            </a:r>
            <a:endParaRPr lang="en-US" altLang="he-IL" dirty="0" smtClean="0">
              <a:solidFill>
                <a:schemeClr val="tx1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35213-F05F-4647-A284-1A380EDB0A77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טבלה ו-</a:t>
            </a:r>
            <a:r>
              <a:rPr lang="en-US" altLang="he-IL" sz="4400" smtClean="0">
                <a:solidFill>
                  <a:schemeClr val="tx1"/>
                </a:solidFill>
              </a:rPr>
              <a:t>BHR</a:t>
            </a:r>
            <a:r>
              <a:rPr lang="he-IL" altLang="he-IL" sz="4400" smtClean="0">
                <a:solidFill>
                  <a:schemeClr val="tx1"/>
                </a:solidFill>
              </a:rPr>
              <a:t> </a:t>
            </a:r>
            <a:r>
              <a:rPr lang="he-IL" altLang="he-IL" sz="4400" b="1" smtClean="0">
                <a:solidFill>
                  <a:schemeClr val="tx1"/>
                </a:solidFill>
              </a:rPr>
              <a:t>גלובליים</a:t>
            </a:r>
            <a:endParaRPr lang="en-US" altLang="he-IL" sz="4400" b="1" smtClean="0">
              <a:solidFill>
                <a:schemeClr val="tx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2016125"/>
          </a:xfrm>
        </p:spPr>
        <p:txBody>
          <a:bodyPr/>
          <a:lstStyle/>
          <a:p>
            <a:pPr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נשים לב שכעת אנו משתמשים ב- </a:t>
            </a:r>
            <a:r>
              <a:rPr lang="en-US" altLang="he-IL" sz="2400" smtClean="0">
                <a:solidFill>
                  <a:schemeClr val="tx1"/>
                </a:solidFill>
              </a:rPr>
              <a:t>BHR</a:t>
            </a:r>
            <a:r>
              <a:rPr lang="he-IL" altLang="he-IL" sz="2400" smtClean="0">
                <a:solidFill>
                  <a:schemeClr val="tx1"/>
                </a:solidFill>
              </a:rPr>
              <a:t> יחיד, וכן בטבלה בודדת.</a:t>
            </a:r>
          </a:p>
          <a:p>
            <a:pPr algn="r" rtl="1" eaLnBrk="1" hangingPunct="1"/>
            <a:endParaRPr lang="en-US" altLang="he-IL" sz="240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אם נניח שבדיקת כתובת הקפיצה מתבצעת בנפרד ב- </a:t>
            </a:r>
            <a:r>
              <a:rPr lang="en-US" altLang="he-IL" sz="2400" smtClean="0">
                <a:solidFill>
                  <a:schemeClr val="tx1"/>
                </a:solidFill>
              </a:rPr>
              <a:t>BTB</a:t>
            </a:r>
            <a:r>
              <a:rPr lang="he-IL" altLang="he-IL" sz="2400" smtClean="0">
                <a:solidFill>
                  <a:schemeClr val="tx1"/>
                </a:solidFill>
              </a:rPr>
              <a:t> (כמו שבעצם הנחנו גם קודם), וכן שאנו רוצים היסטוריה של 4 הוראות. </a:t>
            </a:r>
            <a:r>
              <a:rPr lang="he-IL" altLang="he-IL" sz="2400" b="1" smtClean="0">
                <a:solidFill>
                  <a:schemeClr val="tx1"/>
                </a:solidFill>
              </a:rPr>
              <a:t>מהו גודל הזיכרון הדרוש? </a:t>
            </a:r>
            <a:endParaRPr lang="en-US" altLang="he-IL" sz="2400" b="1" smtClean="0">
              <a:solidFill>
                <a:schemeClr val="tx1"/>
              </a:solidFill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7C292-6452-4955-8206-BC4D158EB656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e-IL" sz="140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2871788"/>
            <a:ext cx="7632700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rtl="1">
              <a:lnSpc>
                <a:spcPct val="120000"/>
              </a:lnSpc>
              <a:defRPr/>
            </a:pPr>
            <a:r>
              <a:rPr lang="he-IL" sz="2400" b="1" dirty="0">
                <a:latin typeface="Arial" charset="0"/>
                <a:cs typeface="Arial" charset="0"/>
              </a:rPr>
              <a:t>גודל החזאי</a:t>
            </a:r>
            <a:r>
              <a:rPr lang="en-US" sz="2400" b="1" dirty="0">
                <a:latin typeface="Arial" charset="0"/>
                <a:cs typeface="Arial" charset="0"/>
              </a:rPr>
              <a:t>:</a:t>
            </a:r>
          </a:p>
          <a:p>
            <a:pPr marL="0" lvl="1">
              <a:lnSpc>
                <a:spcPct val="140000"/>
              </a:lnSpc>
              <a:defRPr/>
            </a:pP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altLang="he-IL" b="1" dirty="0"/>
              <a:t>#entries * (</a:t>
            </a:r>
            <a:r>
              <a:rPr lang="en-US" altLang="he-IL" b="1" dirty="0" err="1"/>
              <a:t>tag_size</a:t>
            </a:r>
            <a:r>
              <a:rPr lang="en-US" altLang="he-IL" b="1" dirty="0"/>
              <a:t> + </a:t>
            </a:r>
            <a:r>
              <a:rPr lang="en-US" altLang="he-IL" b="1" dirty="0" err="1"/>
              <a:t>target_size</a:t>
            </a:r>
            <a:r>
              <a:rPr lang="en-US" altLang="he-IL" b="1" dirty="0"/>
              <a:t>) + (</a:t>
            </a:r>
            <a:r>
              <a:rPr lang="en-US" b="1" dirty="0" err="1">
                <a:latin typeface="Arial" charset="0"/>
                <a:cs typeface="Arial" charset="0"/>
              </a:rPr>
              <a:t>history_size</a:t>
            </a:r>
            <a:r>
              <a:rPr lang="en-US" b="1" dirty="0">
                <a:latin typeface="Arial" charset="0"/>
                <a:cs typeface="Arial" charset="0"/>
              </a:rPr>
              <a:t> + 2*2 </a:t>
            </a:r>
            <a:r>
              <a:rPr lang="en-US" b="1" baseline="30000" dirty="0" err="1">
                <a:latin typeface="Arial" charset="0"/>
                <a:cs typeface="Arial" charset="0"/>
              </a:rPr>
              <a:t>history_size</a:t>
            </a:r>
            <a:r>
              <a:rPr lang="en-US" b="1" baseline="30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history_size</a:t>
            </a:r>
            <a:r>
              <a:rPr lang="en-US" sz="2400" dirty="0">
                <a:latin typeface="Arial" charset="0"/>
                <a:cs typeface="Arial" charset="0"/>
              </a:rPr>
              <a:t> = 4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  <a:cs typeface="Arial" charset="0"/>
              </a:rPr>
              <a:t> size= 1024 * (30 + 30) + (4+2*2</a:t>
            </a:r>
            <a:r>
              <a:rPr lang="en-US" sz="2400" baseline="30000" dirty="0">
                <a:latin typeface="Arial" charset="0"/>
                <a:cs typeface="Arial" charset="0"/>
              </a:rPr>
              <a:t>4</a:t>
            </a:r>
            <a:r>
              <a:rPr lang="en-US" sz="2400" dirty="0">
                <a:latin typeface="Arial" charset="0"/>
                <a:cs typeface="Arial" charset="0"/>
              </a:rPr>
              <a:t> ) = </a:t>
            </a:r>
            <a:r>
              <a:rPr lang="he-IL" sz="2400" dirty="0">
                <a:latin typeface="Arial" charset="0"/>
                <a:cs typeface="Arial" charset="0"/>
              </a:rPr>
              <a:t>60</a:t>
            </a:r>
            <a:r>
              <a:rPr lang="en-US" sz="2400" dirty="0">
                <a:latin typeface="Arial" charset="0"/>
                <a:cs typeface="Arial" charset="0"/>
              </a:rPr>
              <a:t>Kb + </a:t>
            </a:r>
            <a:r>
              <a:rPr lang="he-IL" sz="2400" dirty="0">
                <a:latin typeface="Arial" charset="0"/>
                <a:cs typeface="Arial" charset="0"/>
              </a:rPr>
              <a:t>36</a:t>
            </a:r>
            <a:r>
              <a:rPr lang="en-US" sz="2400" dirty="0">
                <a:latin typeface="Arial" charset="0"/>
                <a:cs typeface="Arial" charset="0"/>
              </a:rPr>
              <a:t> bits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     vs. 96Kb for local BHR and predictors tables</a:t>
            </a:r>
          </a:p>
          <a:p>
            <a:pPr marL="800100" lvl="1" indent="-342900">
              <a:lnSpc>
                <a:spcPct val="140000"/>
              </a:lnSpc>
              <a:buFont typeface="Wingdings" pitchFamily="2" charset="2"/>
              <a:buChar char="à"/>
              <a:defRPr/>
            </a:pPr>
            <a:r>
              <a:rPr lang="en-US" sz="2400" dirty="0">
                <a:latin typeface="Arial" charset="0"/>
                <a:cs typeface="Arial" charset="0"/>
                <a:sym typeface="Wingdings" pitchFamily="2" charset="2"/>
              </a:rPr>
              <a:t>Save ~36Kb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דוגמת הרצה: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36868" name="Rectangle 24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36869" name="Line 27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0" name="Group 28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36948" name="Text Box 29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36949" name="Text Box 30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36950" name="Text Box 31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36951" name="Text Box 32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36952" name="Text Box 33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2</a:t>
              </a:r>
            </a:p>
          </p:txBody>
        </p:sp>
        <p:sp>
          <p:nvSpPr>
            <p:cNvPr id="36953" name="Text Box 34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6871" name="Text Box 35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6872" name="Group 36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6887" name="Rectangle 37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6888" name="Group 38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36946" name="Line 3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7" name="Text Box 4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36889" name="Group 41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36944" name="Line 4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5" name="Text Box 4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6890" name="Group 44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36942" name="Line 4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3" name="Text Box 4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6891" name="Group 47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36940" name="Line 4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41" name="Text Box 4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6892" name="Group 50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36938" name="Line 5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9" name="Text Box 5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36893" name="Group 53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36936" name="Line 5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7" name="Text Box 5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6894" name="Group 56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36934" name="Line 5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Text Box 5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6895" name="Group 59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6932" name="Line 6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Text Box 6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6896" name="Group 62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6930" name="Line 6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1" name="Text Box 6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6897" name="Group 65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6928" name="Line 6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9" name="Text Box 6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6898" name="Group 68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6926" name="Line 6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7" name="Text Box 7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6899" name="Group 71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6924" name="Line 7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5" name="Text Box 7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6900" name="Group 74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6922" name="Line 7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Text Box 7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6901" name="Group 77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6920" name="Line 7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1" name="Text Box 7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6902" name="Group 80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6918" name="Line 8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9" name="Text Box 8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6903" name="Group 83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6916" name="Line 8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7" name="Text Box 8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6904" name="Group 86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6914" name="Rectangle 8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6915" name="Text Box 8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6905" name="Group 89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6912" name="Rectangle 9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6913" name="Text Box 9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6906" name="Group 92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6910" name="Rectangle 9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6911" name="Text Box 9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6907" name="Group 95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6908" name="Rectangle 96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6909" name="Text Box 97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sp>
        <p:nvSpPr>
          <p:cNvPr id="36873" name="AutoShape 99"/>
          <p:cNvSpPr>
            <a:spLocks noChangeArrowheads="1"/>
          </p:cNvSpPr>
          <p:nvPr/>
        </p:nvSpPr>
        <p:spPr bwMode="auto">
          <a:xfrm>
            <a:off x="5003800" y="4005263"/>
            <a:ext cx="792163" cy="6477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IP1</a:t>
            </a:r>
          </a:p>
        </p:txBody>
      </p:sp>
      <p:sp>
        <p:nvSpPr>
          <p:cNvPr id="36874" name="AutoShape 100"/>
          <p:cNvSpPr>
            <a:spLocks noChangeArrowheads="1"/>
          </p:cNvSpPr>
          <p:nvPr/>
        </p:nvSpPr>
        <p:spPr bwMode="auto">
          <a:xfrm>
            <a:off x="5148263" y="4868863"/>
            <a:ext cx="792162" cy="6477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IP2</a:t>
            </a:r>
          </a:p>
        </p:txBody>
      </p:sp>
      <p:sp>
        <p:nvSpPr>
          <p:cNvPr id="36875" name="AutoShape 101"/>
          <p:cNvSpPr>
            <a:spLocks noChangeArrowheads="1"/>
          </p:cNvSpPr>
          <p:nvPr/>
        </p:nvSpPr>
        <p:spPr bwMode="auto">
          <a:xfrm>
            <a:off x="5076825" y="5661025"/>
            <a:ext cx="792163" cy="647700"/>
          </a:xfrm>
          <a:prstGeom prst="irregularSeal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IP3</a:t>
            </a:r>
          </a:p>
        </p:txBody>
      </p:sp>
      <p:sp>
        <p:nvSpPr>
          <p:cNvPr id="36876" name="Line 102"/>
          <p:cNvSpPr>
            <a:spLocks noChangeShapeType="1"/>
          </p:cNvSpPr>
          <p:nvPr/>
        </p:nvSpPr>
        <p:spPr bwMode="auto">
          <a:xfrm flipV="1">
            <a:off x="5795963" y="4005263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03"/>
          <p:cNvSpPr>
            <a:spLocks noChangeShapeType="1"/>
          </p:cNvSpPr>
          <p:nvPr/>
        </p:nvSpPr>
        <p:spPr bwMode="auto">
          <a:xfrm flipV="1">
            <a:off x="6011863" y="5084763"/>
            <a:ext cx="5048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04"/>
          <p:cNvSpPr>
            <a:spLocks noChangeShapeType="1"/>
          </p:cNvSpPr>
          <p:nvPr/>
        </p:nvSpPr>
        <p:spPr bwMode="auto">
          <a:xfrm>
            <a:off x="5940425" y="59499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137" name="AutoShape 105"/>
          <p:cNvCxnSpPr>
            <a:cxnSpLocks noChangeShapeType="1"/>
            <a:endCxn id="36947" idx="1"/>
          </p:cNvCxnSpPr>
          <p:nvPr/>
        </p:nvCxnSpPr>
        <p:spPr bwMode="auto">
          <a:xfrm flipV="1">
            <a:off x="2555875" y="1709738"/>
            <a:ext cx="7239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880" name="Group 112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36883" name="Text Box 10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6884" name="Text Box 10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6885" name="Text Box 10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6886" name="Text Box 11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</p:grpSp>
      <p:sp>
        <p:nvSpPr>
          <p:cNvPr id="36881" name="Rectangle 113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36882" name="Slide Number Placeholder 9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BB186-36DF-4A7C-A438-37F3C067BCC5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37966" name="Text Box 7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37967" name="Text Box 8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37968" name="Text Box 9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37969" name="Text Box 10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37970" name="Text Box 11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2</a:t>
              </a:r>
            </a:p>
          </p:txBody>
        </p:sp>
        <p:sp>
          <p:nvSpPr>
            <p:cNvPr id="37971" name="Text Box 12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7894" name="Text Box 13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7895" name="Group 14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7905" name="Rectangle 15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7906" name="Group 16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37964" name="Line 1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5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WNT</a:t>
                </a:r>
                <a:r>
                  <a:rPr lang="en-US" altLang="he-IL" sz="1400"/>
                  <a:t>       0</a:t>
                </a:r>
              </a:p>
            </p:txBody>
          </p:sp>
        </p:grpSp>
        <p:grpSp>
          <p:nvGrpSpPr>
            <p:cNvPr id="37907" name="Group 19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37962" name="Line 2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3" name="Text Box 2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7908" name="Group 22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37960" name="Line 2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61" name="Text Box 2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7909" name="Group 25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37958" name="Line 2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7910" name="Group 28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37956" name="Line 2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7" name="Text Box 3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37911" name="Group 31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37954" name="Line 3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5" name="Text Box 3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7912" name="Group 34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37952" name="Line 3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3" name="Text Box 3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7913" name="Group 37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7950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1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7914" name="Group 40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7948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9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7915" name="Group 43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7946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7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7916" name="Group 46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7944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5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7917" name="Group 49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7942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3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7918" name="Group 52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7940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1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7919" name="Group 55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7938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9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7920" name="Group 58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7936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7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7921" name="Group 61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7934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5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7922" name="Group 64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7932" name="Rectangle 6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7933" name="Text Box 6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7923" name="Group 67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7930" name="Rectangle 68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7931" name="Text Box 69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7924" name="Group 70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7928" name="Rectangle 71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7929" name="Text Box 72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7925" name="Group 73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7926" name="Rectangle 7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7927" name="Text Box 7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7896" name="AutoShape 82"/>
          <p:cNvCxnSpPr>
            <a:cxnSpLocks noChangeShapeType="1"/>
            <a:endCxn id="37965" idx="1"/>
          </p:cNvCxnSpPr>
          <p:nvPr/>
        </p:nvCxnSpPr>
        <p:spPr bwMode="auto">
          <a:xfrm flipV="1">
            <a:off x="2555875" y="1709738"/>
            <a:ext cx="7239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897" name="Group 83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37901" name="Text Box 84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7902" name="Text Box 85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7903" name="Text Box 86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7904" name="Text Box 87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</p:grpSp>
      <p:sp>
        <p:nvSpPr>
          <p:cNvPr id="37898" name="Rectangle 88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37899" name="Rectangle 90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טעות בחיזוי (לא הייתה קפיצה)</a:t>
            </a:r>
            <a:endParaRPr lang="en-US" altLang="he-IL" sz="4000" smtClean="0">
              <a:solidFill>
                <a:schemeClr val="tx1"/>
              </a:solidFill>
            </a:endParaRPr>
          </a:p>
        </p:txBody>
      </p:sp>
      <p:sp>
        <p:nvSpPr>
          <p:cNvPr id="37900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F5232D-99E5-49BF-A9AC-6336870011EB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38916" name="Line 5"/>
          <p:cNvSpPr>
            <a:spLocks noChangeShapeType="1"/>
          </p:cNvSpPr>
          <p:nvPr/>
        </p:nvSpPr>
        <p:spPr bwMode="auto">
          <a:xfrm>
            <a:off x="5580063" y="5013325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38989" name="Text Box 7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38990" name="Text Box 8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38991" name="Text Box 9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38992" name="Text Box 10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38993" name="Text Box 11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3</a:t>
              </a:r>
            </a:p>
          </p:txBody>
        </p:sp>
        <p:sp>
          <p:nvSpPr>
            <p:cNvPr id="38994" name="Text Box 12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8918" name="Text Box 13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8919" name="Group 14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8928" name="Rectangle 15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8929" name="Group 16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38987" name="Line 1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8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WNT       0</a:t>
                </a:r>
              </a:p>
            </p:txBody>
          </p:sp>
        </p:grpSp>
        <p:grpSp>
          <p:nvGrpSpPr>
            <p:cNvPr id="38930" name="Group 19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38985" name="Line 2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6" name="Text Box 2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8931" name="Group 22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38983" name="Line 2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4" name="Text Box 2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8932" name="Group 25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38981" name="Line 2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2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8933" name="Group 28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38979" name="Line 2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0" name="Text Box 3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38934" name="Group 31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38977" name="Line 3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8" name="Text Box 3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8935" name="Group 34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38975" name="Line 3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6" name="Text Box 3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8936" name="Group 37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8973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4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8937" name="Group 40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8971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2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8938" name="Group 43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8969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0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8939" name="Group 46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8967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8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8940" name="Group 49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8965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6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8941" name="Group 52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8963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4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8942" name="Group 55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8961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2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8943" name="Group 58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8959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0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8944" name="Group 61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8957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8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8945" name="Group 64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8955" name="Rectangle 6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8956" name="Text Box 6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8946" name="Group 67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8953" name="Rectangle 68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8954" name="Text Box 69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8947" name="Group 70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8951" name="Rectangle 71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8952" name="Text Box 72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8948" name="Group 73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8949" name="Rectangle 7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8950" name="Text Box 7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46162" name="AutoShape 82"/>
          <p:cNvCxnSpPr>
            <a:cxnSpLocks noChangeShapeType="1"/>
            <a:endCxn id="38988" idx="1"/>
          </p:cNvCxnSpPr>
          <p:nvPr/>
        </p:nvCxnSpPr>
        <p:spPr bwMode="auto">
          <a:xfrm flipV="1">
            <a:off x="2555875" y="1709738"/>
            <a:ext cx="7239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21" name="Group 83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38924" name="Text Box 84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8925" name="Text Box 85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8926" name="Text Box 86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8927" name="Text Box 87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</p:grpSp>
      <p:sp>
        <p:nvSpPr>
          <p:cNvPr id="38922" name="Rectangle 88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38923" name="Slide Number Placeholder 8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3BE4AC-222E-439A-B5D0-40FEFE6D4A0D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5580063" y="5013325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0014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0015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0016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0017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0018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3</a:t>
              </a:r>
            </a:p>
          </p:txBody>
        </p:sp>
        <p:sp>
          <p:nvSpPr>
            <p:cNvPr id="40019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39942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39943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39953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39954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0012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3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WT</a:t>
                </a:r>
                <a:r>
                  <a:rPr lang="en-US" altLang="he-IL" sz="1400"/>
                  <a:t>          0</a:t>
                </a:r>
              </a:p>
            </p:txBody>
          </p:sp>
        </p:grpSp>
        <p:grpSp>
          <p:nvGrpSpPr>
            <p:cNvPr id="39955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0010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1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39956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0008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9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39957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0006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7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39958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0004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5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39959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0002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3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39960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0000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01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39961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39998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9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39962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39996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7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39963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39994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5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39964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39992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3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39965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39990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1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39966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39988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39967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39986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7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39968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39984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5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39969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39982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3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39970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39980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9981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9971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39978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9979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9972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39976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9977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39973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39974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39975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39944" name="AutoShape 75"/>
          <p:cNvCxnSpPr>
            <a:cxnSpLocks noChangeShapeType="1"/>
            <a:endCxn id="40013" idx="1"/>
          </p:cNvCxnSpPr>
          <p:nvPr/>
        </p:nvCxnSpPr>
        <p:spPr bwMode="auto">
          <a:xfrm flipV="1">
            <a:off x="2555875" y="1709738"/>
            <a:ext cx="723900" cy="1371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5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39949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9950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951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39952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</p:grpSp>
      <p:sp>
        <p:nvSpPr>
          <p:cNvPr id="39946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39947" name="Rectangle 8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טעות בחיזוי (הייתה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39948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FA1DC-CBE4-402A-8A1E-48DDD48D83A0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1037" name="Text Box 7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1038" name="Text Box 8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1039" name="Text Box 9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1040" name="Text Box 10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1041" name="Text Box 11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600" b="1"/>
                <a:t>3</a:t>
              </a:r>
              <a:endParaRPr lang="en-US" altLang="he-IL" sz="1600" b="1"/>
            </a:p>
          </p:txBody>
        </p:sp>
        <p:sp>
          <p:nvSpPr>
            <p:cNvPr id="41042" name="Text Box 12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600" b="1"/>
                <a:t>1</a:t>
              </a:r>
              <a:endParaRPr lang="en-US" altLang="he-IL" sz="1600" b="1"/>
            </a:p>
          </p:txBody>
        </p:sp>
      </p:grpSp>
      <p:sp>
        <p:nvSpPr>
          <p:cNvPr id="40966" name="Text Box 13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0967" name="Group 14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0977" name="Group 16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1035" name="Line 1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6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0978" name="Group 19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1033" name="Line 2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4" name="Text Box 2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0979" name="Group 22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1031" name="Line 2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2" name="Text Box 2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0980" name="Group 25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1029" name="Line 2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0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0981" name="Group 28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1027" name="Line 2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8" name="Text Box 3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40982" name="Group 31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1025" name="Line 3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6" name="Text Box 3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0983" name="Group 34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1023" name="Line 3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4" name="Text Box 3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0984" name="Group 37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1021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2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0985" name="Group 40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1019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0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0986" name="Group 43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1017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8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0987" name="Group 46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1015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0988" name="Group 49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1013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0989" name="Group 52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1011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0990" name="Group 55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1009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0991" name="Group 58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1007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0992" name="Group 61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1005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0993" name="Group 64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1003" name="Rectangle 6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1004" name="Text Box 6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0994" name="Group 67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1001" name="Rectangle 68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1002" name="Text Box 69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0995" name="Group 70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0999" name="Rectangle 71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1000" name="Text Box 72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0996" name="Group 73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0997" name="Rectangle 7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0998" name="Text Box 7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49234" name="AutoShape 82"/>
          <p:cNvCxnSpPr>
            <a:cxnSpLocks noChangeShapeType="1"/>
            <a:endCxn id="41004" idx="1"/>
          </p:cNvCxnSpPr>
          <p:nvPr/>
        </p:nvCxnSpPr>
        <p:spPr bwMode="auto">
          <a:xfrm rot="-5400000">
            <a:off x="2384425" y="2185988"/>
            <a:ext cx="10668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969" name="Group 83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0972" name="Text Box 84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0973" name="Text Box 85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/>
                <a:t>1</a:t>
              </a:r>
              <a:endParaRPr lang="en-US" altLang="he-IL" sz="1400"/>
            </a:p>
          </p:txBody>
        </p:sp>
        <p:sp>
          <p:nvSpPr>
            <p:cNvPr id="40974" name="Text Box 86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0975" name="Text Box 87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</p:grpSp>
      <p:sp>
        <p:nvSpPr>
          <p:cNvPr id="40970" name="Rectangle 88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0971" name="Slide Number Placeholder 8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3BA2E-3A7D-4271-8CC8-E7F52A8B2DA7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2062" name="Text Box 7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2063" name="Text Box 8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2064" name="Text Box 9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2065" name="Text Box 10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2066" name="Text Box 11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600" b="1"/>
                <a:t>3</a:t>
              </a:r>
              <a:endParaRPr lang="en-US" altLang="he-IL" sz="1600" b="1"/>
            </a:p>
          </p:txBody>
        </p:sp>
        <p:sp>
          <p:nvSpPr>
            <p:cNvPr id="42067" name="Text Box 12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600" b="1"/>
                <a:t>1</a:t>
              </a:r>
              <a:endParaRPr lang="en-US" altLang="he-IL" sz="1600" b="1"/>
            </a:p>
          </p:txBody>
        </p:sp>
      </p:grpSp>
      <p:sp>
        <p:nvSpPr>
          <p:cNvPr id="41990" name="Text Box 13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1991" name="Group 14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2001" name="Rectangle 15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2002" name="Group 16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2060" name="Line 1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1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2003" name="Group 19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2058" name="Line 2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9" name="Text Box 2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2004" name="Group 22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2056" name="Line 2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7" name="Text Box 2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2005" name="Group 25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2054" name="Line 2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5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2006" name="Group 28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2052" name="Line 2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3" name="Text Box 3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42007" name="Group 31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2050" name="Line 3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1" name="Text Box 3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2008" name="Group 34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2048" name="Line 3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9" name="Text Box 3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2009" name="Group 37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2046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7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2010" name="Group 40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2044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5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2011" name="Group 43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2042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3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2012" name="Group 46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2040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1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2013" name="Group 49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2038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9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2014" name="Group 52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2036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7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2015" name="Group 55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2034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5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2016" name="Group 58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2032" name="Line 5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3" name="Text Box 6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2017" name="Group 61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2030" name="Line 6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1" name="Text Box 6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2018" name="Group 64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2028" name="Rectangle 65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202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ST</a:t>
                </a:r>
              </a:p>
            </p:txBody>
          </p:sp>
        </p:grpSp>
        <p:grpSp>
          <p:nvGrpSpPr>
            <p:cNvPr id="42019" name="Group 67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2026" name="Rectangle 68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2027" name="Text Box 69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2020" name="Group 70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2024" name="Rectangle 71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2025" name="Text Box 72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2021" name="Group 73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2022" name="Rectangle 7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2023" name="Text Box 7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41992" name="AutoShape 82"/>
          <p:cNvCxnSpPr>
            <a:cxnSpLocks noChangeShapeType="1"/>
            <a:endCxn id="42028" idx="1"/>
          </p:cNvCxnSpPr>
          <p:nvPr/>
        </p:nvCxnSpPr>
        <p:spPr bwMode="auto">
          <a:xfrm rot="-5400000">
            <a:off x="2346325" y="2224088"/>
            <a:ext cx="1066800" cy="647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993" name="Group 83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1997" name="Text Box 84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1998" name="Text Box 85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>
                  <a:solidFill>
                    <a:srgbClr val="FF0000"/>
                  </a:solidFill>
                </a:rPr>
                <a:t>1</a:t>
              </a:r>
              <a:endParaRPr lang="en-US" altLang="he-IL" sz="1400">
                <a:solidFill>
                  <a:srgbClr val="FF0000"/>
                </a:solidFill>
              </a:endParaRPr>
            </a:p>
          </p:txBody>
        </p:sp>
        <p:sp>
          <p:nvSpPr>
            <p:cNvPr id="41999" name="Text Box 86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2000" name="Text Box 87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/>
                <a:t>1</a:t>
              </a:r>
              <a:endParaRPr lang="en-US" altLang="he-IL" sz="1400"/>
            </a:p>
          </p:txBody>
        </p:sp>
      </p:grpSp>
      <p:sp>
        <p:nvSpPr>
          <p:cNvPr id="41994" name="Rectangle 88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1995" name="Rectangle 90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חיזוי נכון (הייתה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41996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14C6C5-27F9-4813-826E-AFC10F5EE53F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580063" y="5013325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3085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3086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3087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3088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3089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4</a:t>
              </a:r>
            </a:p>
          </p:txBody>
        </p:sp>
        <p:sp>
          <p:nvSpPr>
            <p:cNvPr id="43090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</a:t>
              </a:r>
            </a:p>
          </p:txBody>
        </p:sp>
      </p:grpSp>
      <p:sp>
        <p:nvSpPr>
          <p:cNvPr id="43014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3015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3024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3025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3083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4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3026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3081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2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3027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3079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80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3028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3077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8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3029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3075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6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43030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3073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4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3031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3071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2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3032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3069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70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3033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3067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8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3034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3065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6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3035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3063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4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3036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3061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2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3037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3059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0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3038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3057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8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3039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3055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6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3040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3053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4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3041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3051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3052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43042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3049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3050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3043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3047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3048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3044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3045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3046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50251" name="AutoShape 75"/>
          <p:cNvCxnSpPr>
            <a:cxnSpLocks noChangeShapeType="1"/>
            <a:endCxn id="43076" idx="1"/>
          </p:cNvCxnSpPr>
          <p:nvPr/>
        </p:nvCxnSpPr>
        <p:spPr bwMode="auto">
          <a:xfrm rot="-5400000">
            <a:off x="2689225" y="2490788"/>
            <a:ext cx="4572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017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3020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3021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/>
                <a:t>1</a:t>
              </a:r>
              <a:endParaRPr lang="en-US" altLang="he-IL" sz="1400"/>
            </a:p>
          </p:txBody>
        </p:sp>
        <p:sp>
          <p:nvSpPr>
            <p:cNvPr id="43022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3023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/>
                <a:t>1</a:t>
              </a:r>
              <a:endParaRPr lang="en-US" altLang="he-IL" sz="1400"/>
            </a:p>
          </p:txBody>
        </p:sp>
      </p:grpSp>
      <p:sp>
        <p:nvSpPr>
          <p:cNvPr id="43018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3019" name="Slide Number Placeholder 8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14E5D-9DF0-4BA2-8A12-917DC36CA05A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5580063" y="5013325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4110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4111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4112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4113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4114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4</a:t>
              </a:r>
            </a:p>
          </p:txBody>
        </p:sp>
        <p:sp>
          <p:nvSpPr>
            <p:cNvPr id="44115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</a:t>
              </a:r>
            </a:p>
          </p:txBody>
        </p:sp>
      </p:grpSp>
      <p:sp>
        <p:nvSpPr>
          <p:cNvPr id="44038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4039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4049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4050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4108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9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4051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4106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7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4052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4104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5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4053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4102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3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4054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4100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01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ST</a:t>
                </a:r>
                <a:r>
                  <a:rPr lang="en-US" altLang="he-IL" sz="1400"/>
                  <a:t>           3</a:t>
                </a:r>
              </a:p>
            </p:txBody>
          </p:sp>
        </p:grpSp>
        <p:grpSp>
          <p:nvGrpSpPr>
            <p:cNvPr id="44055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4098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9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4056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4096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7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4057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4094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5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4058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4092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3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4059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4090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91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4060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4088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9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4061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4086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7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4062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4084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5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4063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4082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3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4064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4080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81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4065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4078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79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4066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4076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4077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44067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4074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4075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4068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4072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4073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4069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4070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4071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44040" name="AutoShape 75"/>
          <p:cNvCxnSpPr>
            <a:cxnSpLocks noChangeShapeType="1"/>
            <a:endCxn id="44101" idx="1"/>
          </p:cNvCxnSpPr>
          <p:nvPr/>
        </p:nvCxnSpPr>
        <p:spPr bwMode="auto">
          <a:xfrm rot="-5400000">
            <a:off x="2689225" y="2490788"/>
            <a:ext cx="4572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41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4045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4046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>
                  <a:solidFill>
                    <a:srgbClr val="FF0000"/>
                  </a:solidFill>
                </a:rPr>
                <a:t>1</a:t>
              </a:r>
              <a:endParaRPr lang="en-US" altLang="he-IL" sz="1400">
                <a:solidFill>
                  <a:srgbClr val="FF0000"/>
                </a:solidFill>
              </a:endParaRPr>
            </a:p>
          </p:txBody>
        </p:sp>
        <p:sp>
          <p:nvSpPr>
            <p:cNvPr id="44047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4048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/>
                <a:t>1</a:t>
              </a:r>
              <a:endParaRPr lang="en-US" altLang="he-IL" sz="1400"/>
            </a:p>
          </p:txBody>
        </p:sp>
      </p:grpSp>
      <p:sp>
        <p:nvSpPr>
          <p:cNvPr id="44042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4043" name="Rectangle 8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חיזוי נכון (הייתה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44044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195B5-1C2A-463D-AD3C-602094EAD944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5133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5134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5135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5136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5137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4</a:t>
              </a:r>
            </a:p>
          </p:txBody>
        </p:sp>
        <p:sp>
          <p:nvSpPr>
            <p:cNvPr id="45138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45062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5063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5072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5073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5131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5074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5129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0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5075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5127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8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5076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5125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6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5077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5123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4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3</a:t>
                </a:r>
              </a:p>
            </p:txBody>
          </p:sp>
        </p:grpSp>
        <p:grpSp>
          <p:nvGrpSpPr>
            <p:cNvPr id="45078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5121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2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5079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5119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0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5080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5117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8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5081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5115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6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5082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5113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4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5083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5111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2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5084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5109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0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5085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5107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8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5086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5105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6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5087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5103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4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5088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5101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2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5089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5099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5100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45090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5097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5098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5091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5095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5096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5092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5093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5094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52299" name="AutoShape 75"/>
          <p:cNvCxnSpPr>
            <a:cxnSpLocks noChangeShapeType="1"/>
            <a:endCxn id="45096" idx="1"/>
          </p:cNvCxnSpPr>
          <p:nvPr/>
        </p:nvCxnSpPr>
        <p:spPr bwMode="auto">
          <a:xfrm>
            <a:off x="2555875" y="3081338"/>
            <a:ext cx="7239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5065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5068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5069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/>
                <a:t>1</a:t>
              </a:r>
              <a:endParaRPr lang="en-US" altLang="he-IL" sz="1400"/>
            </a:p>
          </p:txBody>
        </p:sp>
        <p:sp>
          <p:nvSpPr>
            <p:cNvPr id="45070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5071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</p:grpSp>
      <p:sp>
        <p:nvSpPr>
          <p:cNvPr id="45066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5067" name="Slide Number Placeholder 8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0B471-5A8E-4B78-983A-3B89B69CF819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dirty="0" smtClean="0">
                <a:solidFill>
                  <a:schemeClr val="tx1"/>
                </a:solidFill>
              </a:rPr>
              <a:t>דוגמה פשוטה</a:t>
            </a:r>
            <a:endParaRPr lang="en-US" altLang="he-IL" sz="4400" dirty="0" smtClean="0">
              <a:solidFill>
                <a:schemeClr val="tx1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35213-F05F-4647-A284-1A380EDB0A77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e-IL" sz="14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4888"/>
              </p:ext>
            </p:extLst>
          </p:nvPr>
        </p:nvGraphicFramePr>
        <p:xfrm>
          <a:off x="2537673" y="2550512"/>
          <a:ext cx="2160240" cy="18542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995958">
                  <a:extLst>
                    <a:ext uri="{9D8B030D-6E8A-4147-A177-3AD203B41FA5}">
                      <a16:colId xmlns:a16="http://schemas.microsoft.com/office/drawing/2014/main" val="2456869573"/>
                    </a:ext>
                  </a:extLst>
                </a:gridCol>
                <a:gridCol w="1164282">
                  <a:extLst>
                    <a:ext uri="{9D8B030D-6E8A-4147-A177-3AD203B41FA5}">
                      <a16:colId xmlns:a16="http://schemas.microsoft.com/office/drawing/2014/main" val="48011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History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PC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02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19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101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35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80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8965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5505" y="1714058"/>
            <a:ext cx="13003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Branch PC</a:t>
            </a:r>
            <a:endParaRPr lang="he-IL" dirty="0"/>
          </a:p>
        </p:txBody>
      </p:sp>
      <p:cxnSp>
        <p:nvCxnSpPr>
          <p:cNvPr id="5" name="Elbow Connector 4"/>
          <p:cNvCxnSpPr>
            <a:endCxn id="2" idx="1"/>
          </p:cNvCxnSpPr>
          <p:nvPr/>
        </p:nvCxnSpPr>
        <p:spPr>
          <a:xfrm rot="16200000" flipH="1">
            <a:off x="1336506" y="2276444"/>
            <a:ext cx="1394223" cy="1008111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22439"/>
              </p:ext>
            </p:extLst>
          </p:nvPr>
        </p:nvGraphicFramePr>
        <p:xfrm>
          <a:off x="6041969" y="2550512"/>
          <a:ext cx="500928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0928">
                  <a:extLst>
                    <a:ext uri="{9D8B030D-6E8A-4147-A177-3AD203B41FA5}">
                      <a16:colId xmlns:a16="http://schemas.microsoft.com/office/drawing/2014/main" val="214283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47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91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00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8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0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14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29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01</a:t>
                      </a:r>
                      <a:endParaRPr lang="he-IL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37555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697913" y="3739909"/>
            <a:ext cx="1296144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57953" y="2110847"/>
            <a:ext cx="28264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Prediction state machines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79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292725" y="3716338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6158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6159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6160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6161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6162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4</a:t>
              </a:r>
            </a:p>
          </p:txBody>
        </p:sp>
        <p:sp>
          <p:nvSpPr>
            <p:cNvPr id="46163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46086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6087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6097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6098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6156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7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6099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6154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5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6100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6152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3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6101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6150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1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6102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6148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9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3</a:t>
                </a:r>
              </a:p>
            </p:txBody>
          </p:sp>
        </p:grpSp>
        <p:grpSp>
          <p:nvGrpSpPr>
            <p:cNvPr id="46103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6146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7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6104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6144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5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6105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6142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3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6106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6140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41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6107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6138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9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6108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6136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7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6109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6134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5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6110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6132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3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6111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6130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31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6112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6128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9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6113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6126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7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6114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6124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6125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46115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6122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6123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6116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6120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6121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WNT</a:t>
                </a:r>
              </a:p>
            </p:txBody>
          </p:sp>
        </p:grpSp>
        <p:grpSp>
          <p:nvGrpSpPr>
            <p:cNvPr id="46117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6118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6119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46088" name="AutoShape 75"/>
          <p:cNvCxnSpPr>
            <a:cxnSpLocks noChangeShapeType="1"/>
            <a:endCxn id="46121" idx="1"/>
          </p:cNvCxnSpPr>
          <p:nvPr/>
        </p:nvCxnSpPr>
        <p:spPr bwMode="auto">
          <a:xfrm>
            <a:off x="2555875" y="3081338"/>
            <a:ext cx="7239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089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6093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/>
                <a:t>1</a:t>
              </a:r>
              <a:endParaRPr lang="en-US" altLang="he-IL" sz="1400"/>
            </a:p>
          </p:txBody>
        </p:sp>
        <p:sp>
          <p:nvSpPr>
            <p:cNvPr id="46094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1400">
                  <a:solidFill>
                    <a:srgbClr val="FF0000"/>
                  </a:solidFill>
                </a:rPr>
                <a:t>0</a:t>
              </a:r>
              <a:endParaRPr lang="en-US" altLang="he-IL" sz="1400">
                <a:solidFill>
                  <a:srgbClr val="FF0000"/>
                </a:solidFill>
              </a:endParaRPr>
            </a:p>
          </p:txBody>
        </p:sp>
        <p:sp>
          <p:nvSpPr>
            <p:cNvPr id="46095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6096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</p:grpSp>
      <p:sp>
        <p:nvSpPr>
          <p:cNvPr id="46090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6091" name="Rectangle 8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rtl="1" eaLnBrk="1" hangingPunct="1"/>
            <a:r>
              <a:rPr lang="he-IL" altLang="he-IL" sz="3600" smtClean="0">
                <a:solidFill>
                  <a:schemeClr val="tx1"/>
                </a:solidFill>
              </a:rPr>
              <a:t>טעות בחיזוי (לא הייתה קפיצה)</a:t>
            </a:r>
            <a:endParaRPr lang="en-US" altLang="he-IL" sz="3600" smtClean="0">
              <a:solidFill>
                <a:schemeClr val="tx1"/>
              </a:solidFill>
            </a:endParaRPr>
          </a:p>
        </p:txBody>
      </p:sp>
      <p:sp>
        <p:nvSpPr>
          <p:cNvPr id="46092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C14ED-128D-4DA8-948D-2A8DB462A25C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5580063" y="5084763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7181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7182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7183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7184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7185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5</a:t>
              </a:r>
            </a:p>
          </p:txBody>
        </p:sp>
        <p:sp>
          <p:nvSpPr>
            <p:cNvPr id="47186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47110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7111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7120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7121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7179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80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7122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7177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8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7123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7175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6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7124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7173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4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7125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7171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2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3</a:t>
                </a:r>
              </a:p>
            </p:txBody>
          </p:sp>
        </p:grpSp>
        <p:grpSp>
          <p:nvGrpSpPr>
            <p:cNvPr id="47126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7169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70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7127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7167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8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7128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7165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6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7129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7163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4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7130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7161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2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7131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7159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0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7132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7157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8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7133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7155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6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7134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7153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4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7135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7151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2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7136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7149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50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7137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7147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7148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47138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7145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7146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7139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7143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7144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WNT</a:t>
                </a:r>
              </a:p>
            </p:txBody>
          </p:sp>
        </p:grpSp>
        <p:grpSp>
          <p:nvGrpSpPr>
            <p:cNvPr id="47140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7141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7142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</p:grpSp>
      <p:cxnSp>
        <p:nvCxnSpPr>
          <p:cNvPr id="54347" name="AutoShape 75"/>
          <p:cNvCxnSpPr>
            <a:cxnSpLocks noChangeShapeType="1"/>
            <a:endCxn id="47142" idx="1"/>
          </p:cNvCxnSpPr>
          <p:nvPr/>
        </p:nvCxnSpPr>
        <p:spPr bwMode="auto">
          <a:xfrm rot="16200000" flipH="1">
            <a:off x="1431925" y="4205288"/>
            <a:ext cx="29718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113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7116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7117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7118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7119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</p:grpSp>
      <p:sp>
        <p:nvSpPr>
          <p:cNvPr id="47114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7115" name="Slide Number Placeholder 8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974CE-A55E-427D-8B85-6486EAB30D5D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5580063" y="5084763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8206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8207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8208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8209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100</a:t>
              </a:r>
            </a:p>
          </p:txBody>
        </p:sp>
        <p:sp>
          <p:nvSpPr>
            <p:cNvPr id="48210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5</a:t>
              </a:r>
            </a:p>
          </p:txBody>
        </p:sp>
        <p:sp>
          <p:nvSpPr>
            <p:cNvPr id="48211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48134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8135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8145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8146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8204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5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8147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8202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3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8148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8200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1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8149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8198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9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8150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8196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7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3</a:t>
                </a:r>
              </a:p>
            </p:txBody>
          </p:sp>
        </p:grpSp>
        <p:grpSp>
          <p:nvGrpSpPr>
            <p:cNvPr id="48151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8194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5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8152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8192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3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8153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8190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1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8154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8188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9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8155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8186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7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8156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8184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5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8157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8182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3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8158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8180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1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8159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8178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9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8160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8176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7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8161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8174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5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8162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8172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8173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48163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8170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8171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8164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8168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8169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WNT</a:t>
                </a:r>
              </a:p>
            </p:txBody>
          </p:sp>
        </p:grpSp>
        <p:grpSp>
          <p:nvGrpSpPr>
            <p:cNvPr id="48165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8166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8167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WNT</a:t>
                </a:r>
              </a:p>
            </p:txBody>
          </p:sp>
        </p:grpSp>
      </p:grpSp>
      <p:cxnSp>
        <p:nvCxnSpPr>
          <p:cNvPr id="48136" name="AutoShape 75"/>
          <p:cNvCxnSpPr>
            <a:cxnSpLocks noChangeShapeType="1"/>
            <a:endCxn id="48167" idx="1"/>
          </p:cNvCxnSpPr>
          <p:nvPr/>
        </p:nvCxnSpPr>
        <p:spPr bwMode="auto">
          <a:xfrm rot="16200000" flipH="1">
            <a:off x="1431925" y="4205288"/>
            <a:ext cx="29718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37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8141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8142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8143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8144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</p:grpSp>
      <p:sp>
        <p:nvSpPr>
          <p:cNvPr id="48138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8139" name="Rectangle 8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טעות בחיזוי (לא 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48140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D0B56C-8CAE-479C-83A0-226E98DF71B0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5651500" y="5949950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49229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49230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49231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49232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99</a:t>
              </a:r>
            </a:p>
          </p:txBody>
        </p:sp>
        <p:sp>
          <p:nvSpPr>
            <p:cNvPr id="49233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5</a:t>
              </a:r>
            </a:p>
          </p:txBody>
        </p:sp>
        <p:sp>
          <p:nvSpPr>
            <p:cNvPr id="49234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49158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49159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49168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49169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49227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8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49170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49225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6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49171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49223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4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49172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49221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2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49173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49219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0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3</a:t>
                </a:r>
              </a:p>
            </p:txBody>
          </p:sp>
        </p:grpSp>
        <p:grpSp>
          <p:nvGrpSpPr>
            <p:cNvPr id="49174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49217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8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49175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49215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6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49176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49213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4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49177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49211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2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49178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49209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0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49179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49207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8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49180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49205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6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49181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49203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4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49182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49201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2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49183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49199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49184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49197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8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49185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49195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9196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49186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49193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9194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49187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49191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9192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WNT</a:t>
                </a:r>
              </a:p>
            </p:txBody>
          </p:sp>
        </p:grpSp>
        <p:grpSp>
          <p:nvGrpSpPr>
            <p:cNvPr id="49188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49189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49190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WNT</a:t>
                </a:r>
              </a:p>
            </p:txBody>
          </p:sp>
        </p:grpSp>
      </p:grpSp>
      <p:cxnSp>
        <p:nvCxnSpPr>
          <p:cNvPr id="56395" name="AutoShape 75"/>
          <p:cNvCxnSpPr>
            <a:cxnSpLocks noChangeShapeType="1"/>
            <a:endCxn id="49226" idx="1"/>
          </p:cNvCxnSpPr>
          <p:nvPr/>
        </p:nvCxnSpPr>
        <p:spPr bwMode="auto">
          <a:xfrm rot="16200000" flipH="1">
            <a:off x="1774825" y="3862388"/>
            <a:ext cx="2286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61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49164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9165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49166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49167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</p:grpSp>
      <p:sp>
        <p:nvSpPr>
          <p:cNvPr id="49162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49163" name="Slide Number Placeholder 8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1475D2-0AD8-4C92-9026-FE5D9AD52D99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0063" y="1773238"/>
            <a:ext cx="3251200" cy="4824412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 r5, r0,  5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Addi     r1,r0,100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L1: Addi      r2, r0,  2    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Mod      r3, r1, r2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L2: Bne       r3, r0, IF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.  .  . 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IF: Addi      r2, r2,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r2, r5, L2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Subi      r1, r1,  1</a:t>
            </a:r>
          </a:p>
          <a:p>
            <a:pPr algn="r"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Bne     r1, r0, L1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331913" y="2565400"/>
            <a:ext cx="1312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BHR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5651500" y="5949950"/>
            <a:ext cx="5048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932363" y="1341438"/>
            <a:ext cx="1008062" cy="1065212"/>
            <a:chOff x="2835" y="1344"/>
            <a:chExt cx="635" cy="671"/>
          </a:xfrm>
        </p:grpSpPr>
        <p:sp>
          <p:nvSpPr>
            <p:cNvPr id="50254" name="Text Box 6"/>
            <p:cNvSpPr txBox="1">
              <a:spLocks noChangeArrowheads="1"/>
            </p:cNvSpPr>
            <p:nvPr/>
          </p:nvSpPr>
          <p:spPr bwMode="auto">
            <a:xfrm>
              <a:off x="2835" y="1344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r1</a:t>
              </a:r>
            </a:p>
          </p:txBody>
        </p:sp>
        <p:sp>
          <p:nvSpPr>
            <p:cNvPr id="50255" name="Text Box 7"/>
            <p:cNvSpPr txBox="1">
              <a:spLocks noChangeArrowheads="1"/>
            </p:cNvSpPr>
            <p:nvPr/>
          </p:nvSpPr>
          <p:spPr bwMode="auto">
            <a:xfrm>
              <a:off x="2835" y="1570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r2</a:t>
              </a:r>
            </a:p>
          </p:txBody>
        </p:sp>
        <p:sp>
          <p:nvSpPr>
            <p:cNvPr id="50256" name="Text Box 8"/>
            <p:cNvSpPr txBox="1">
              <a:spLocks noChangeArrowheads="1"/>
            </p:cNvSpPr>
            <p:nvPr/>
          </p:nvSpPr>
          <p:spPr bwMode="auto">
            <a:xfrm>
              <a:off x="2835" y="1797"/>
              <a:ext cx="2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r3</a:t>
              </a:r>
            </a:p>
          </p:txBody>
        </p:sp>
        <p:sp>
          <p:nvSpPr>
            <p:cNvPr id="50257" name="Text Box 9"/>
            <p:cNvSpPr txBox="1">
              <a:spLocks noChangeArrowheads="1"/>
            </p:cNvSpPr>
            <p:nvPr/>
          </p:nvSpPr>
          <p:spPr bwMode="auto">
            <a:xfrm>
              <a:off x="3107" y="1344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99</a:t>
              </a:r>
            </a:p>
          </p:txBody>
        </p:sp>
        <p:sp>
          <p:nvSpPr>
            <p:cNvPr id="50258" name="Text Box 10"/>
            <p:cNvSpPr txBox="1">
              <a:spLocks noChangeArrowheads="1"/>
            </p:cNvSpPr>
            <p:nvPr/>
          </p:nvSpPr>
          <p:spPr bwMode="auto">
            <a:xfrm>
              <a:off x="3107" y="1570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5</a:t>
              </a:r>
            </a:p>
          </p:txBody>
        </p:sp>
        <p:sp>
          <p:nvSpPr>
            <p:cNvPr id="50259" name="Text Box 11"/>
            <p:cNvSpPr txBox="1">
              <a:spLocks noChangeArrowheads="1"/>
            </p:cNvSpPr>
            <p:nvPr/>
          </p:nvSpPr>
          <p:spPr bwMode="auto">
            <a:xfrm>
              <a:off x="3107" y="1797"/>
              <a:ext cx="36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600" b="1"/>
                <a:t>0</a:t>
              </a:r>
            </a:p>
          </p:txBody>
        </p:sp>
      </p:grpSp>
      <p:sp>
        <p:nvSpPr>
          <p:cNvPr id="50182" name="Text Box 12"/>
          <p:cNvSpPr txBox="1">
            <a:spLocks noChangeArrowheads="1"/>
          </p:cNvSpPr>
          <p:nvPr/>
        </p:nvSpPr>
        <p:spPr bwMode="auto">
          <a:xfrm>
            <a:off x="3419475" y="206057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he-IL" sz="1800"/>
          </a:p>
        </p:txBody>
      </p:sp>
      <p:grpSp>
        <p:nvGrpSpPr>
          <p:cNvPr id="50183" name="Group 13"/>
          <p:cNvGrpSpPr>
            <a:grpSpLocks/>
          </p:cNvGrpSpPr>
          <p:nvPr/>
        </p:nvGrpSpPr>
        <p:grpSpPr bwMode="auto">
          <a:xfrm>
            <a:off x="3203575" y="1557338"/>
            <a:ext cx="1219200" cy="4953000"/>
            <a:chOff x="1392" y="768"/>
            <a:chExt cx="768" cy="3120"/>
          </a:xfrm>
        </p:grpSpPr>
        <p:sp>
          <p:nvSpPr>
            <p:cNvPr id="50193" name="Rectangle 14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50194" name="Group 15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50252" name="Line 1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3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50195" name="Group 18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50250" name="Line 1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51" name="Text Box 2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>
                    <a:solidFill>
                      <a:srgbClr val="FF0000"/>
                    </a:solidFill>
                  </a:rPr>
                  <a:t>ST</a:t>
                </a:r>
                <a:r>
                  <a:rPr lang="en-US" altLang="he-IL" sz="1400"/>
                  <a:t>         12</a:t>
                </a:r>
              </a:p>
            </p:txBody>
          </p:sp>
        </p:grpSp>
        <p:grpSp>
          <p:nvGrpSpPr>
            <p:cNvPr id="50196" name="Group 21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50248" name="Line 2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9" name="Text Box 2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50197" name="Group 24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50246" name="Line 2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7" name="Text Box 2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50198" name="Group 27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50244" name="Line 2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5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          3</a:t>
                </a:r>
              </a:p>
            </p:txBody>
          </p:sp>
        </p:grpSp>
        <p:grpSp>
          <p:nvGrpSpPr>
            <p:cNvPr id="50199" name="Group 30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50242" name="Line 3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3" name="Text Box 3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50200" name="Group 33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50240" name="Line 3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41" name="Text Box 3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50201" name="Group 36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50238" name="Line 3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9" name="Text Box 3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50202" name="Group 39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50236" name="Line 4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7" name="Text Box 4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50203" name="Group 42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50234" name="Line 4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5" name="Text Box 4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50204" name="Group 45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50232" name="Line 4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Text Box 4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50205" name="Group 48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50230" name="Line 4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Text Box 5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50206" name="Group 51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50228" name="Line 5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9" name="Text Box 5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50207" name="Group 54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50226" name="Line 5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7" name="Text Box 5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50208" name="Group 57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50224" name="Line 5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5" name="Text Box 5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50209" name="Group 60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50222" name="Line 6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3" name="Text Box 6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  <p:grpSp>
          <p:nvGrpSpPr>
            <p:cNvPr id="50210" name="Group 63"/>
            <p:cNvGrpSpPr>
              <a:grpSpLocks/>
            </p:cNvGrpSpPr>
            <p:nvPr/>
          </p:nvGrpSpPr>
          <p:grpSpPr bwMode="auto">
            <a:xfrm>
              <a:off x="1392" y="960"/>
              <a:ext cx="480" cy="192"/>
              <a:chOff x="1392" y="960"/>
              <a:chExt cx="480" cy="192"/>
            </a:xfrm>
          </p:grpSpPr>
          <p:sp>
            <p:nvSpPr>
              <p:cNvPr id="50220" name="Rectangle 64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50221" name="Text Box 65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ST</a:t>
                </a:r>
              </a:p>
            </p:txBody>
          </p:sp>
        </p:grpSp>
        <p:grpSp>
          <p:nvGrpSpPr>
            <p:cNvPr id="50211" name="Group 66"/>
            <p:cNvGrpSpPr>
              <a:grpSpLocks/>
            </p:cNvGrpSpPr>
            <p:nvPr/>
          </p:nvGrpSpPr>
          <p:grpSpPr bwMode="auto">
            <a:xfrm>
              <a:off x="1392" y="1152"/>
              <a:ext cx="480" cy="192"/>
              <a:chOff x="1392" y="960"/>
              <a:chExt cx="480" cy="192"/>
            </a:xfrm>
          </p:grpSpPr>
          <p:sp>
            <p:nvSpPr>
              <p:cNvPr id="50218" name="Rectangle 67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50219" name="Text Box 68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</a:t>
                </a:r>
              </a:p>
            </p:txBody>
          </p:sp>
        </p:grpSp>
        <p:grpSp>
          <p:nvGrpSpPr>
            <p:cNvPr id="50212" name="Group 69"/>
            <p:cNvGrpSpPr>
              <a:grpSpLocks/>
            </p:cNvGrpSpPr>
            <p:nvPr/>
          </p:nvGrpSpPr>
          <p:grpSpPr bwMode="auto">
            <a:xfrm>
              <a:off x="1392" y="2112"/>
              <a:ext cx="480" cy="192"/>
              <a:chOff x="1392" y="960"/>
              <a:chExt cx="480" cy="192"/>
            </a:xfrm>
          </p:grpSpPr>
          <p:sp>
            <p:nvSpPr>
              <p:cNvPr id="50216" name="Rectangle 70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50217" name="Text Box 71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WNT</a:t>
                </a:r>
              </a:p>
            </p:txBody>
          </p:sp>
        </p:grpSp>
        <p:grpSp>
          <p:nvGrpSpPr>
            <p:cNvPr id="50213" name="Group 72"/>
            <p:cNvGrpSpPr>
              <a:grpSpLocks/>
            </p:cNvGrpSpPr>
            <p:nvPr/>
          </p:nvGrpSpPr>
          <p:grpSpPr bwMode="auto">
            <a:xfrm>
              <a:off x="1392" y="3504"/>
              <a:ext cx="480" cy="192"/>
              <a:chOff x="1392" y="960"/>
              <a:chExt cx="480" cy="192"/>
            </a:xfrm>
          </p:grpSpPr>
          <p:sp>
            <p:nvSpPr>
              <p:cNvPr id="50214" name="Rectangle 7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e-IL" altLang="he-IL" sz="1800"/>
              </a:p>
            </p:txBody>
          </p:sp>
          <p:sp>
            <p:nvSpPr>
              <p:cNvPr id="50215" name="Text Box 74"/>
              <p:cNvSpPr txBox="1">
                <a:spLocks noChangeArrowheads="1"/>
              </p:cNvSpPr>
              <p:nvPr/>
            </p:nvSpPr>
            <p:spPr bwMode="auto">
              <a:xfrm>
                <a:off x="1440" y="9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WNT</a:t>
                </a:r>
              </a:p>
            </p:txBody>
          </p:sp>
        </p:grpSp>
      </p:grpSp>
      <p:cxnSp>
        <p:nvCxnSpPr>
          <p:cNvPr id="50184" name="AutoShape 75"/>
          <p:cNvCxnSpPr>
            <a:cxnSpLocks noChangeShapeType="1"/>
            <a:endCxn id="50251" idx="1"/>
          </p:cNvCxnSpPr>
          <p:nvPr/>
        </p:nvCxnSpPr>
        <p:spPr bwMode="auto">
          <a:xfrm rot="16200000" flipH="1">
            <a:off x="1774825" y="3862388"/>
            <a:ext cx="2286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0185" name="Group 76"/>
          <p:cNvGrpSpPr>
            <a:grpSpLocks/>
          </p:cNvGrpSpPr>
          <p:nvPr/>
        </p:nvGrpSpPr>
        <p:grpSpPr bwMode="auto">
          <a:xfrm>
            <a:off x="1403350" y="2924175"/>
            <a:ext cx="1152525" cy="314325"/>
            <a:chOff x="884" y="1842"/>
            <a:chExt cx="726" cy="198"/>
          </a:xfrm>
        </p:grpSpPr>
        <p:sp>
          <p:nvSpPr>
            <p:cNvPr id="50189" name="Text Box 77"/>
            <p:cNvSpPr txBox="1">
              <a:spLocks noChangeArrowheads="1"/>
            </p:cNvSpPr>
            <p:nvPr/>
          </p:nvSpPr>
          <p:spPr bwMode="auto">
            <a:xfrm>
              <a:off x="884" y="1842"/>
              <a:ext cx="18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1</a:t>
              </a:r>
            </a:p>
          </p:txBody>
        </p:sp>
        <p:sp>
          <p:nvSpPr>
            <p:cNvPr id="50190" name="Text Box 78"/>
            <p:cNvSpPr txBox="1">
              <a:spLocks noChangeArrowheads="1"/>
            </p:cNvSpPr>
            <p:nvPr/>
          </p:nvSpPr>
          <p:spPr bwMode="auto">
            <a:xfrm>
              <a:off x="1429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0191" name="Text Box 79"/>
            <p:cNvSpPr txBox="1">
              <a:spLocks noChangeArrowheads="1"/>
            </p:cNvSpPr>
            <p:nvPr/>
          </p:nvSpPr>
          <p:spPr bwMode="auto">
            <a:xfrm>
              <a:off x="1066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  <p:sp>
          <p:nvSpPr>
            <p:cNvPr id="50192" name="Text Box 80"/>
            <p:cNvSpPr txBox="1">
              <a:spLocks noChangeArrowheads="1"/>
            </p:cNvSpPr>
            <p:nvPr/>
          </p:nvSpPr>
          <p:spPr bwMode="auto">
            <a:xfrm>
              <a:off x="1247" y="1842"/>
              <a:ext cx="18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/>
                <a:t>0</a:t>
              </a:r>
            </a:p>
          </p:txBody>
        </p:sp>
      </p:grpSp>
      <p:sp>
        <p:nvSpPr>
          <p:cNvPr id="50186" name="Rectangle 81"/>
          <p:cNvSpPr>
            <a:spLocks noChangeArrowheads="1"/>
          </p:cNvSpPr>
          <p:nvPr/>
        </p:nvSpPr>
        <p:spPr bwMode="auto">
          <a:xfrm>
            <a:off x="2825750" y="1196975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FF00FF"/>
                </a:solidFill>
              </a:rPr>
              <a:t>Global table</a:t>
            </a:r>
          </a:p>
        </p:txBody>
      </p:sp>
      <p:sp>
        <p:nvSpPr>
          <p:cNvPr id="50187" name="Rectangle 8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חיזוי נכון (הייתה קפיצה)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50188" name="Slide Number Placeholder 8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F8602-0018-4AD3-BE44-2417D3C9D765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דוגמא: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for (i=100; i&gt;0; i--)</a:t>
            </a:r>
          </a:p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     for (j=2; j&lt;6; j++)</a:t>
            </a:r>
          </a:p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          switch (i%j) {</a:t>
            </a:r>
          </a:p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          case 0: … break;</a:t>
            </a:r>
          </a:p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          case 1: … break;</a:t>
            </a:r>
          </a:p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          case 2: … break;</a:t>
            </a:r>
          </a:p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          case 3: … break;</a:t>
            </a:r>
          </a:p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          case 4: … break;</a:t>
            </a:r>
          </a:p>
          <a:p>
            <a:pPr eaLnBrk="1" hangingPunct="1">
              <a:buFontTx/>
              <a:buNone/>
            </a:pPr>
            <a:r>
              <a:rPr lang="en-US" altLang="he-IL" sz="2400" smtClean="0">
                <a:solidFill>
                  <a:schemeClr val="tx1"/>
                </a:solidFill>
              </a:rPr>
              <a:t>          }</a:t>
            </a:r>
          </a:p>
          <a:p>
            <a:pPr eaLnBrk="1" hangingPunct="1">
              <a:buFontTx/>
              <a:buNone/>
            </a:pPr>
            <a:endParaRPr lang="en-US" altLang="he-IL" sz="240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he-IL" sz="240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he-IL" sz="2400" smtClean="0">
              <a:solidFill>
                <a:schemeClr val="tx1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284663" y="105251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0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284663" y="148431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1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427538" y="2414588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2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427538" y="2917825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3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427538" y="3349625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4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427538" y="378301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5</a:t>
            </a:r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 flipH="1">
            <a:off x="3203575" y="12684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1" name="Line 12"/>
          <p:cNvSpPr>
            <a:spLocks noChangeShapeType="1"/>
          </p:cNvSpPr>
          <p:nvPr/>
        </p:nvSpPr>
        <p:spPr bwMode="auto">
          <a:xfrm flipH="1">
            <a:off x="3348038" y="17002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2" name="Text Box 13"/>
          <p:cNvSpPr txBox="1">
            <a:spLocks noChangeArrowheads="1"/>
          </p:cNvSpPr>
          <p:nvPr/>
        </p:nvSpPr>
        <p:spPr bwMode="auto">
          <a:xfrm>
            <a:off x="4427538" y="421481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6</a:t>
            </a:r>
          </a:p>
        </p:txBody>
      </p:sp>
      <p:sp>
        <p:nvSpPr>
          <p:cNvPr id="51213" name="Line 14"/>
          <p:cNvSpPr>
            <a:spLocks noChangeShapeType="1"/>
          </p:cNvSpPr>
          <p:nvPr/>
        </p:nvSpPr>
        <p:spPr bwMode="auto">
          <a:xfrm flipH="1">
            <a:off x="3851275" y="25654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 flipH="1">
            <a:off x="3851275" y="30686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16"/>
          <p:cNvSpPr>
            <a:spLocks noChangeShapeType="1"/>
          </p:cNvSpPr>
          <p:nvPr/>
        </p:nvSpPr>
        <p:spPr bwMode="auto">
          <a:xfrm flipH="1">
            <a:off x="3851275" y="35004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17"/>
          <p:cNvSpPr>
            <a:spLocks noChangeShapeType="1"/>
          </p:cNvSpPr>
          <p:nvPr/>
        </p:nvSpPr>
        <p:spPr bwMode="auto">
          <a:xfrm flipH="1">
            <a:off x="3851275" y="39338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8"/>
          <p:cNvSpPr>
            <a:spLocks noChangeShapeType="1"/>
          </p:cNvSpPr>
          <p:nvPr/>
        </p:nvSpPr>
        <p:spPr bwMode="auto">
          <a:xfrm flipH="1">
            <a:off x="3851275" y="43656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EB160-D6B4-4BFA-ABC0-4D349286CA42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התנהגות ה- </a:t>
            </a:r>
            <a:r>
              <a:rPr lang="en-US" altLang="he-IL" sz="4400" smtClean="0">
                <a:solidFill>
                  <a:schemeClr val="tx1"/>
                </a:solidFill>
              </a:rPr>
              <a:t>branch</a:t>
            </a:r>
            <a:r>
              <a:rPr lang="he-IL" altLang="he-IL" sz="4400" smtClean="0">
                <a:solidFill>
                  <a:schemeClr val="tx1"/>
                </a:solidFill>
              </a:rPr>
              <a:t>-ים השונים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he-IL" sz="1200" smtClean="0">
                <a:solidFill>
                  <a:schemeClr val="tx1"/>
                </a:solidFill>
              </a:rPr>
              <a:t>TTTTTTTTTTTTTTTTTTTTTTTTTTTTTTTTTTTTTTTTTTTTTTTTTTTTTTTTTTTTTTTTTTTTTTTTTTTTTTTTTTTTTTTTTTTTTTTTTTTN </a:t>
            </a:r>
            <a:r>
              <a:rPr lang="en-US" altLang="he-IL" sz="1200" b="1" smtClean="0">
                <a:solidFill>
                  <a:schemeClr val="tx1"/>
                </a:solidFill>
              </a:rPr>
              <a:t>- 0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he-IL" sz="1200" smtClean="0">
                <a:solidFill>
                  <a:schemeClr val="tx1"/>
                </a:solidFill>
              </a:rPr>
              <a:t>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TTTN </a:t>
            </a:r>
            <a:r>
              <a:rPr lang="en-US" altLang="he-IL" sz="1200" b="1" smtClean="0">
                <a:solidFill>
                  <a:schemeClr val="tx1"/>
                </a:solidFill>
              </a:rPr>
              <a:t>- 1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he-IL" sz="1200" smtClean="0">
                <a:solidFill>
                  <a:schemeClr val="tx1"/>
                </a:solidFill>
              </a:rPr>
              <a:t>TTTTNTTTTNTTNTNTTTTNNNTTTTTTNTNTTNTTNTTNTTTTNNNTTTTTNTTTTNTNNTNTTTTTNNTTTTTTNTNNTNTTNTTTTTTTNNNTTTTNNTTTTNTTNTNTTTTTNNTNTTTTNTNTTNTTNTTTTTTNNNNTTTTTNTTTTNTTNTNNTTTTNNTTTTTTNTNTTNTNNTTTTTTTNNNTTTTTNTTNTNTTNTNTTTTTNNTTTTTNNTNTTNTTNTTTTTTTNNNNTTTTNTTTTNTTNTNTTTTNNNTTTTTTNTNTTNTTNTTNTTTTNNNTTTTTNTTTTNTNNTNTTTTTNNTTTTTTNTNNTNTTNTTTTTTTNNNTTTTNNTTTTNTTNTNTTTTTNNTNTTTTNTNTTNTTNTTTTTTNNNNTTTTTNTTTTNTTNTNN </a:t>
            </a:r>
            <a:r>
              <a:rPr lang="en-US" altLang="he-IL" sz="1200" b="1" smtClean="0">
                <a:solidFill>
                  <a:schemeClr val="tx1"/>
                </a:solidFill>
              </a:rPr>
              <a:t>- 2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he-IL" sz="1200" smtClean="0">
                <a:solidFill>
                  <a:schemeClr val="tx1"/>
                </a:solidFill>
              </a:rPr>
              <a:t>NNNNTTTTNTTTTNTTNTNTTTTNNNTTTTTTNTNTTNTTNTTNTTTTNNNTTTTTNTTTTNTNNTNTTTTTNNTTTTTTNTNNTNTTNTTTTTTTNNNTTTTNNTTTTNTTNTNTTTTTNNTNTTTTNTNTTNTTNTTTTTTNNNNTTTTTNTTTTNTTNTNNTTTTNNTTTTTTNTNTTNTNNTTTTTTTNNNTTTTTNTTNTNTTNTNTTTTTNNTTTTTNNTNTTNTTNTTTTTTTNNNNTTTTNTTTTNTTNTNTTTTNNNTTTTTTNTNTTNTTNTTNTTTTNNNTTTTTNTTTTNTNNTNTTTTTNNTTTTTTNTNNTNTTNTTTTTTTNNNTTTTNNTTTTNTTNTNTTTTTNNTNTTTTNTNTTNTTNTTTTTTNNNNTTTTTNTTTTNTT </a:t>
            </a:r>
            <a:r>
              <a:rPr lang="en-US" altLang="he-IL" sz="1200" b="1" smtClean="0">
                <a:solidFill>
                  <a:schemeClr val="tx1"/>
                </a:solidFill>
              </a:rPr>
              <a:t>- 3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he-IL" sz="1200" smtClean="0">
                <a:solidFill>
                  <a:schemeClr val="tx1"/>
                </a:solidFill>
              </a:rPr>
              <a:t>TTTTTNNNTTTTTTTTTNTTTTNTTTTNTNTTTTTTTTNTTNTTTTTNTTTTTNNTTTTTTTTTTNTNTTNTTTTTTNTTTTTTTTNNTNTTTTTTTTTTTNNTTTTNTTTTTNTTTTNTTTTTTNTNTTTTTTNTTNTTTTTTTTTNTNNTTTTTTTTTTNTTTTNNTTTTTNTTTTTTTTNTTNTNTTTTTTTTTNNTTTTTTTTNTNTTTTNTTTTTTNTTTTTNTTNTTNTTTTTTTTTTTNNNTTTTTTTTTNTTTTNTTTTNTNTTTTTTTTNTTNTTTTTNTTTTTNNTTTTTTTTTTNTNTTNTTTTTTNTTTTTTTTNNTNTTTTTTTTTTTNNTTTTNTTTTTNTTTTNTTTTTTNTNTTTTTTNTTNTTTTTTTTTNTNNTTTTTTTTT </a:t>
            </a:r>
            <a:r>
              <a:rPr lang="en-US" altLang="he-IL" sz="1200" b="1" smtClean="0">
                <a:solidFill>
                  <a:schemeClr val="tx1"/>
                </a:solidFill>
              </a:rPr>
              <a:t>- 4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he-IL" sz="1200" smtClean="0">
                <a:solidFill>
                  <a:schemeClr val="tx1"/>
                </a:solidFill>
              </a:rPr>
              <a:t>TTTTTTTTTTNNTTTTTTTTTTTTTTNTTTTNTTTTTTTTTTNTTTTTTTTNTTTTTTNTTTTTTTTTTTTNTTNTTTTTTTTTTTTTTTNNTTTTTTTTTTTTTTNTTTTNTTTTTTTTTTNTTTTTTTTNTTTTTTNTTTTTTTTTTTTNTTNTTTTTTTTTTTTTTTNNTTTTTTTTTTTTTTNTTTTNTTTTTTTTTTNTTTTTTTTNTTTTTTNTTTTTTTTTTTTNTTNTTTTTTTTTTTTTTTNNTTTTTTTTTTTTTTNTTTTNTTTTTTTTTTNTTTTTTTTNTTTTTTNTTTTTTTTTTTTNTTNTTTTTTTTTTTTTTTNNTTTTTTTTTTTTTTNTTTTNTTTTTTTTTTNTTTTTTTTNTTTTTTNTTTTTTTTTTTTNTTNTTTTT </a:t>
            </a:r>
            <a:r>
              <a:rPr lang="en-US" altLang="he-IL" sz="1200" b="1" smtClean="0">
                <a:solidFill>
                  <a:schemeClr val="tx1"/>
                </a:solidFill>
              </a:rPr>
              <a:t>- 5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he-IL" sz="1200" smtClean="0">
                <a:solidFill>
                  <a:schemeClr val="tx1"/>
                </a:solidFill>
              </a:rPr>
              <a:t>TTTTTTTTTTTTTTTNTTTTTTTTTTTTTTTTTTTNTTTTTTTTTTTTTTTTTTTNTTTTTTTTTTTTTTTTTTTNTTTTTTTTTTTTTTTTTTTNTTTTTTTTTTTTTTTTTTTNTTTTTTTTTTTTTTTTTTTNTTTTTTTTTTTTTTTTTTTNTTTTTTTTTTTTTTTTTTTNTTTTTTTTTTTTTTTTTTTNTTTTTTTTTTTTTTTTTTTNTTTTTTTTTTTTTTTTTTTNTTTTTTTTTTTTTTTTTTTNTTTTTTTTTTTTTTTTTTTNTTTTTTTTTTTTTTTTTTTNTTTTTTTTTTTTTTTTTTTNTTTTTTTTTTTTTTTTTTTNTTTTTTTTTTTTTTTTTTTNTTTTTTTTTTTTTTTTTTTNTTTTTTTTTTTTTTTTTTTNTTTT </a:t>
            </a:r>
            <a:r>
              <a:rPr lang="en-US" altLang="he-IL" sz="1200" b="1" smtClean="0">
                <a:solidFill>
                  <a:schemeClr val="tx1"/>
                </a:solidFill>
              </a:rPr>
              <a:t>- 6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EBFB1-E436-46D6-B966-BE0AAAB7751C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490538"/>
          </a:xfrm>
        </p:spPr>
        <p:txBody>
          <a:bodyPr/>
          <a:lstStyle/>
          <a:p>
            <a:pPr rtl="1" eaLnBrk="1" hangingPunct="1"/>
            <a:r>
              <a:rPr lang="he-IL" altLang="he-IL" sz="3600" smtClean="0">
                <a:solidFill>
                  <a:schemeClr val="tx1"/>
                </a:solidFill>
              </a:rPr>
              <a:t>תוצאות חיזוי נכון (היסטוריה של 5 הוראות)</a:t>
            </a:r>
            <a:endParaRPr lang="en-US" altLang="he-IL" sz="3600" smtClean="0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2314575" cy="26289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u="sng" dirty="0">
                <a:solidFill>
                  <a:schemeClr val="tx1"/>
                </a:solidFill>
              </a:rPr>
              <a:t>2 bit counter: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0 : 0.98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1 : 0.7475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2 : 0.605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3 : 0.61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4 : 0.7675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5 : 0.8725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6 : 0.9475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>
                <a:solidFill>
                  <a:schemeClr val="tx1"/>
                </a:solidFill>
              </a:rPr>
              <a:t>avg</a:t>
            </a:r>
            <a:r>
              <a:rPr lang="en-US" sz="1600" dirty="0">
                <a:solidFill>
                  <a:schemeClr val="tx1"/>
                </a:solidFill>
              </a:rPr>
              <a:t>: 0.7672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140200" y="981075"/>
            <a:ext cx="2519363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u="sng" dirty="0">
                <a:latin typeface="Arial" charset="0"/>
                <a:cs typeface="Arial" charset="0"/>
              </a:rPr>
              <a:t>global history &amp; table: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0 : 0.99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1 : 0.655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2 : 0.565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3 : 0.77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4 : 0.7675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5 : 0.88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6 : 0.965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 err="1">
                <a:latin typeface="Arial" charset="0"/>
                <a:cs typeface="Arial" charset="0"/>
              </a:rPr>
              <a:t>avg</a:t>
            </a:r>
            <a:r>
              <a:rPr lang="en-US" sz="1600" dirty="0">
                <a:latin typeface="Arial" charset="0"/>
                <a:cs typeface="Arial" charset="0"/>
              </a:rPr>
              <a:t>: 0.776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23850" y="3789363"/>
            <a:ext cx="1368425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u="sng" dirty="0">
                <a:latin typeface="Arial" charset="0"/>
                <a:cs typeface="Arial" charset="0"/>
              </a:rPr>
              <a:t>local history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u="sng" dirty="0">
                <a:latin typeface="Arial" charset="0"/>
                <a:cs typeface="Arial" charset="0"/>
              </a:rPr>
              <a:t>global table: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0 : 0.98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1 : 0.98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2 : 0.6275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3 : 0.64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4 : 0.785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5 : 0.865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6 : 0.9275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 err="1">
                <a:latin typeface="Arial" charset="0"/>
                <a:cs typeface="Arial" charset="0"/>
              </a:rPr>
              <a:t>avg</a:t>
            </a:r>
            <a:r>
              <a:rPr lang="en-US" sz="1600" dirty="0">
                <a:latin typeface="Arial" charset="0"/>
                <a:cs typeface="Arial" charset="0"/>
              </a:rPr>
              <a:t>: 0.8112</a:t>
            </a:r>
          </a:p>
        </p:txBody>
      </p:sp>
      <p:sp>
        <p:nvSpPr>
          <p:cNvPr id="532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24390-39E9-4A42-8AD5-FB018FBD79AD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e-IL" sz="14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08175" y="981075"/>
            <a:ext cx="251936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B0F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F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B0F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B0F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u="sng" dirty="0">
                <a:solidFill>
                  <a:schemeClr val="tx1"/>
                </a:solidFill>
              </a:rPr>
              <a:t>local history &amp; tables: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0 : 0.99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1 : 0.995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2 : 0.6025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3 : 0.605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4 : 0.76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5 : 0.885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solidFill>
                  <a:schemeClr val="tx1"/>
                </a:solidFill>
              </a:rPr>
              <a:t>6 : 0.95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>
                <a:solidFill>
                  <a:schemeClr val="tx1"/>
                </a:solidFill>
              </a:rPr>
              <a:t>avg</a:t>
            </a:r>
            <a:r>
              <a:rPr lang="en-US" sz="1600" dirty="0">
                <a:solidFill>
                  <a:schemeClr val="tx1"/>
                </a:solidFill>
              </a:rPr>
              <a:t>: 0.8072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71663" y="3789363"/>
            <a:ext cx="158432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u="sng" dirty="0">
                <a:latin typeface="Arial" charset="0"/>
                <a:cs typeface="Arial" charset="0"/>
              </a:rPr>
              <a:t>global history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u="sng" dirty="0">
                <a:latin typeface="Arial" charset="0"/>
                <a:cs typeface="Arial" charset="0"/>
              </a:rPr>
              <a:t>local tables: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0 : 0.99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1 : 0.7975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2 : 0.5725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3 : 0.74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4 : 0.7975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5 : 0.9475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dirty="0">
                <a:latin typeface="Arial" charset="0"/>
                <a:cs typeface="Arial" charset="0"/>
              </a:rPr>
              <a:t>6 : 0.9975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1" dirty="0" err="1">
                <a:latin typeface="Arial" charset="0"/>
                <a:cs typeface="Arial" charset="0"/>
              </a:rPr>
              <a:t>avg</a:t>
            </a:r>
            <a:r>
              <a:rPr lang="en-US" sz="1600" b="1" dirty="0">
                <a:latin typeface="Arial" charset="0"/>
                <a:cs typeface="Arial" charset="0"/>
              </a:rPr>
              <a:t>: 0.816</a:t>
            </a:r>
          </a:p>
        </p:txBody>
      </p:sp>
      <p:graphicFrame>
        <p:nvGraphicFramePr>
          <p:cNvPr id="53257" name="Object 2"/>
          <p:cNvGraphicFramePr>
            <a:graphicFrameLocks noChangeAspect="1"/>
          </p:cNvGraphicFramePr>
          <p:nvPr/>
        </p:nvGraphicFramePr>
        <p:xfrm>
          <a:off x="3851275" y="3860800"/>
          <a:ext cx="47244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Worksheet" r:id="rId4" imgW="4724460" imgH="1952535" progId="Excel.Sheet.12">
                  <p:embed/>
                </p:oleObj>
              </mc:Choice>
              <mc:Fallback>
                <p:oleObj name="Worksheet" r:id="rId4" imgW="4724460" imgH="1952535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60800"/>
                        <a:ext cx="4724400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27088" y="2924175"/>
            <a:ext cx="4681537" cy="3384550"/>
            <a:chOff x="827584" y="2924944"/>
            <a:chExt cx="4680520" cy="3384376"/>
          </a:xfrm>
        </p:grpSpPr>
        <p:sp>
          <p:nvSpPr>
            <p:cNvPr id="2" name="Rectangle 1"/>
            <p:cNvSpPr/>
            <p:nvPr/>
          </p:nvSpPr>
          <p:spPr>
            <a:xfrm>
              <a:off x="2411565" y="2924944"/>
              <a:ext cx="864999" cy="2873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4692" y="2924944"/>
              <a:ext cx="863412" cy="2873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7584" y="6021998"/>
              <a:ext cx="863412" cy="287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11565" y="6021998"/>
              <a:ext cx="864999" cy="287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טבלת חיזוי גלובלית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החיסרון של טבלה גלובלית עשוי להיות בעיית ההתנגשויות בין הוראות </a:t>
            </a:r>
            <a:r>
              <a:rPr lang="en-US" altLang="he-IL" sz="2400" smtClean="0">
                <a:solidFill>
                  <a:schemeClr val="tx1"/>
                </a:solidFill>
              </a:rPr>
              <a:t>branch</a:t>
            </a:r>
            <a:r>
              <a:rPr lang="he-IL" altLang="he-IL" sz="2400" smtClean="0">
                <a:solidFill>
                  <a:schemeClr val="tx1"/>
                </a:solidFill>
              </a:rPr>
              <a:t> שונות</a:t>
            </a:r>
          </a:p>
          <a:p>
            <a:pPr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מצד שני שימוש בטבלאות לוקליות יקר</a:t>
            </a:r>
          </a:p>
          <a:p>
            <a:pPr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ניתן להשתמש בחלק מהביטים של כתובת פקודת הסיעוף ל"ערבול" הגישה לטבלת מכונות המצבים הגלובלית</a:t>
            </a:r>
          </a:p>
          <a:p>
            <a:pPr lvl="1" algn="r" rtl="1" eaLnBrk="1" hangingPunct="1"/>
            <a:r>
              <a:rPr lang="he-IL" altLang="he-IL" sz="2000" smtClean="0">
                <a:solidFill>
                  <a:schemeClr val="tx1"/>
                </a:solidFill>
              </a:rPr>
              <a:t>פיזור המכונות של פקודות שונות בטבלה הגלובלית</a:t>
            </a:r>
          </a:p>
          <a:p>
            <a:pPr lvl="1" algn="r" rtl="1" eaLnBrk="1" hangingPunct="1"/>
            <a:r>
              <a:rPr lang="he-IL" altLang="he-IL" sz="2000" smtClean="0">
                <a:solidFill>
                  <a:schemeClr val="tx1"/>
                </a:solidFill>
              </a:rPr>
              <a:t>הקטנת ההסתברות להתנגשויות</a:t>
            </a:r>
            <a:endParaRPr lang="en-US" altLang="he-IL" sz="200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he-IL" sz="2400" smtClean="0">
                <a:solidFill>
                  <a:schemeClr val="tx1"/>
                </a:solidFill>
              </a:rPr>
              <a:t>ישנן 3 שיטות עיקריות לערבול הגישה לטבלת החיזוי הגלובלית:</a:t>
            </a:r>
          </a:p>
          <a:p>
            <a:pPr lvl="1" algn="r" rtl="1" eaLnBrk="1" hangingPunct="1"/>
            <a:r>
              <a:rPr lang="en-US" altLang="he-IL" sz="2000" b="1" smtClean="0">
                <a:solidFill>
                  <a:schemeClr val="tx1"/>
                </a:solidFill>
              </a:rPr>
              <a:t>Lselect</a:t>
            </a:r>
            <a:r>
              <a:rPr lang="he-IL" altLang="he-IL" sz="2000" b="1" smtClean="0">
                <a:solidFill>
                  <a:schemeClr val="tx1"/>
                </a:solidFill>
              </a:rPr>
              <a:t> </a:t>
            </a:r>
            <a:r>
              <a:rPr lang="he-IL" altLang="he-IL" sz="2000" smtClean="0">
                <a:solidFill>
                  <a:schemeClr val="tx1"/>
                </a:solidFill>
              </a:rPr>
              <a:t>: שרשור ביטים מכתובת הפקודה לתבנית ההיסטוריה הלוקלית ליצירת אינדקס הגישה לטבלה </a:t>
            </a:r>
            <a:r>
              <a:rPr lang="he-IL" altLang="he-IL" sz="2000" smtClean="0">
                <a:solidFill>
                  <a:schemeClr val="tx1"/>
                </a:solidFill>
                <a:sym typeface="Wingdings" panose="05000000000000000000" pitchFamily="2" charset="2"/>
              </a:rPr>
              <a:t> הגדלת טבלת החיזוי</a:t>
            </a:r>
            <a:endParaRPr lang="he-IL" altLang="he-IL" sz="2000" smtClean="0">
              <a:solidFill>
                <a:schemeClr val="tx1"/>
              </a:solidFill>
            </a:endParaRPr>
          </a:p>
          <a:p>
            <a:pPr lvl="1" algn="r" rtl="1" eaLnBrk="1" hangingPunct="1"/>
            <a:r>
              <a:rPr lang="en-US" altLang="he-IL" sz="2000" b="1" smtClean="0">
                <a:solidFill>
                  <a:schemeClr val="tx1"/>
                </a:solidFill>
              </a:rPr>
              <a:t>Lshare</a:t>
            </a:r>
            <a:r>
              <a:rPr lang="he-IL" altLang="he-IL" sz="2000" b="1" smtClean="0">
                <a:solidFill>
                  <a:schemeClr val="tx1"/>
                </a:solidFill>
              </a:rPr>
              <a:t> </a:t>
            </a:r>
            <a:r>
              <a:rPr lang="he-IL" altLang="he-IL" sz="2000" smtClean="0">
                <a:solidFill>
                  <a:schemeClr val="tx1"/>
                </a:solidFill>
              </a:rPr>
              <a:t>: </a:t>
            </a:r>
            <a:r>
              <a:rPr lang="en-US" altLang="he-IL" sz="2000" smtClean="0">
                <a:solidFill>
                  <a:schemeClr val="tx1"/>
                </a:solidFill>
              </a:rPr>
              <a:t>XOR</a:t>
            </a:r>
            <a:r>
              <a:rPr lang="he-IL" altLang="he-IL" sz="2000" smtClean="0">
                <a:solidFill>
                  <a:schemeClr val="tx1"/>
                </a:solidFill>
              </a:rPr>
              <a:t> של ביטים מכתובת הפקודה עם ביטים מההיסטוריה הלוקלית</a:t>
            </a:r>
          </a:p>
          <a:p>
            <a:pPr lvl="1" algn="r" rtl="1" eaLnBrk="1" hangingPunct="1"/>
            <a:r>
              <a:rPr lang="en-US" altLang="he-IL" sz="2000" b="1" smtClean="0">
                <a:solidFill>
                  <a:schemeClr val="tx1"/>
                </a:solidFill>
              </a:rPr>
              <a:t>Gshare</a:t>
            </a:r>
            <a:r>
              <a:rPr lang="he-IL" altLang="he-IL" sz="2000" smtClean="0">
                <a:solidFill>
                  <a:schemeClr val="tx1"/>
                </a:solidFill>
              </a:rPr>
              <a:t> : כמו </a:t>
            </a:r>
            <a:r>
              <a:rPr lang="en-US" altLang="he-IL" sz="2000" smtClean="0">
                <a:solidFill>
                  <a:schemeClr val="tx1"/>
                </a:solidFill>
              </a:rPr>
              <a:t>Lshare</a:t>
            </a:r>
            <a:r>
              <a:rPr lang="he-IL" altLang="he-IL" sz="2000" smtClean="0">
                <a:solidFill>
                  <a:schemeClr val="tx1"/>
                </a:solidFill>
              </a:rPr>
              <a:t> רק עם ביטים של היסטוריה גלובלית</a:t>
            </a:r>
            <a:endParaRPr lang="en-US" altLang="he-IL" sz="2000" smtClean="0">
              <a:solidFill>
                <a:schemeClr val="tx1"/>
              </a:solidFill>
            </a:endParaRP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A74076-5020-4DF9-BCD7-B2C9EF0CC1D7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he-IL" smtClean="0"/>
              <a:t>Local Predictor: </a:t>
            </a:r>
            <a:r>
              <a:rPr lang="en-US" altLang="he-IL" i="1" smtClean="0"/>
              <a:t>Lselect</a:t>
            </a:r>
          </a:p>
        </p:txBody>
      </p:sp>
      <p:sp>
        <p:nvSpPr>
          <p:cNvPr id="56323" name="Rectangle 34"/>
          <p:cNvSpPr>
            <a:spLocks noChangeArrowheads="1"/>
          </p:cNvSpPr>
          <p:nvPr/>
        </p:nvSpPr>
        <p:spPr bwMode="auto">
          <a:xfrm>
            <a:off x="587375" y="5749925"/>
            <a:ext cx="817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he-IL" sz="2000"/>
              <a:t>Counters table size: 2 × 2 </a:t>
            </a:r>
            <a:r>
              <a:rPr lang="en-US" altLang="he-IL" sz="2000" baseline="30000"/>
              <a:t>history_size + </a:t>
            </a:r>
            <a:r>
              <a:rPr lang="en-US" altLang="he-IL" sz="2000" i="1" baseline="30000"/>
              <a:t>m</a:t>
            </a:r>
            <a:endParaRPr lang="en-US" altLang="he-IL" sz="2000" i="1"/>
          </a:p>
        </p:txBody>
      </p:sp>
      <p:grpSp>
        <p:nvGrpSpPr>
          <p:cNvPr id="56324" name="Group 1"/>
          <p:cNvGrpSpPr>
            <a:grpSpLocks/>
          </p:cNvGrpSpPr>
          <p:nvPr/>
        </p:nvGrpSpPr>
        <p:grpSpPr bwMode="auto">
          <a:xfrm>
            <a:off x="1066800" y="2209800"/>
            <a:ext cx="7131050" cy="3278188"/>
            <a:chOff x="1066800" y="2209800"/>
            <a:chExt cx="7131052" cy="3278188"/>
          </a:xfrm>
        </p:grpSpPr>
        <p:sp>
          <p:nvSpPr>
            <p:cNvPr id="56325" name="Oval 4"/>
            <p:cNvSpPr>
              <a:spLocks noChangeArrowheads="1"/>
            </p:cNvSpPr>
            <p:nvPr/>
          </p:nvSpPr>
          <p:spPr bwMode="auto">
            <a:xfrm>
              <a:off x="4856164" y="3944938"/>
              <a:ext cx="34925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26" name="Oval 5"/>
            <p:cNvSpPr>
              <a:spLocks noChangeArrowheads="1"/>
            </p:cNvSpPr>
            <p:nvPr/>
          </p:nvSpPr>
          <p:spPr bwMode="auto">
            <a:xfrm>
              <a:off x="2293938" y="3311525"/>
              <a:ext cx="34925" cy="444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4351338" y="3333750"/>
              <a:ext cx="522288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 flipH="1">
              <a:off x="2187575" y="3330575"/>
              <a:ext cx="49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5883276" y="3973513"/>
              <a:ext cx="600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Rectangle 9"/>
            <p:cNvSpPr>
              <a:spLocks noChangeArrowheads="1"/>
            </p:cNvSpPr>
            <p:nvPr/>
          </p:nvSpPr>
          <p:spPr bwMode="auto">
            <a:xfrm>
              <a:off x="6486527" y="3671888"/>
              <a:ext cx="17113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7030A0"/>
                  </a:solidFill>
                </a:rPr>
                <a:t>prediction =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7030A0"/>
                  </a:solidFill>
                </a:rPr>
                <a:t>msb of counter</a:t>
              </a:r>
            </a:p>
          </p:txBody>
        </p:sp>
        <p:sp>
          <p:nvSpPr>
            <p:cNvPr id="56331" name="Rectangle 10"/>
            <p:cNvSpPr>
              <a:spLocks noChangeArrowheads="1"/>
            </p:cNvSpPr>
            <p:nvPr/>
          </p:nvSpPr>
          <p:spPr bwMode="auto">
            <a:xfrm>
              <a:off x="1066800" y="3157538"/>
              <a:ext cx="11985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5540376" y="2644775"/>
              <a:ext cx="330200" cy="269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24" name="Rectangle 14"/>
            <p:cNvSpPr>
              <a:spLocks noChangeArrowheads="1"/>
            </p:cNvSpPr>
            <p:nvPr/>
          </p:nvSpPr>
          <p:spPr bwMode="auto">
            <a:xfrm>
              <a:off x="4559301" y="2209800"/>
              <a:ext cx="26225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2-</a:t>
              </a:r>
              <a:r>
                <a:rPr lang="en-US" altLang="he-IL" dirty="0">
                  <a:solidFill>
                    <a:schemeClr val="accent2">
                      <a:lumMod val="75000"/>
                    </a:schemeClr>
                  </a:solidFill>
                </a:rPr>
                <a:t>bit-sat counter array</a:t>
              </a:r>
            </a:p>
          </p:txBody>
        </p:sp>
        <p:sp>
          <p:nvSpPr>
            <p:cNvPr id="56334" name="Line 15"/>
            <p:cNvSpPr>
              <a:spLocks noChangeShapeType="1"/>
            </p:cNvSpPr>
            <p:nvPr/>
          </p:nvSpPr>
          <p:spPr bwMode="auto">
            <a:xfrm flipH="1">
              <a:off x="4873626" y="3968750"/>
              <a:ext cx="67627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22"/>
            <p:cNvSpPr>
              <a:spLocks noChangeArrowheads="1"/>
            </p:cNvSpPr>
            <p:nvPr/>
          </p:nvSpPr>
          <p:spPr bwMode="auto">
            <a:xfrm>
              <a:off x="2635250" y="2449513"/>
              <a:ext cx="17383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he-IL" dirty="0">
                  <a:solidFill>
                    <a:schemeClr val="accent2">
                      <a:lumMod val="75000"/>
                    </a:schemeClr>
                  </a:solidFill>
                </a:rPr>
                <a:t>History Cache</a:t>
              </a:r>
            </a:p>
          </p:txBody>
        </p:sp>
        <p:sp>
          <p:nvSpPr>
            <p:cNvPr id="56336" name="Line 23"/>
            <p:cNvSpPr>
              <a:spLocks noChangeShapeType="1"/>
            </p:cNvSpPr>
            <p:nvPr/>
          </p:nvSpPr>
          <p:spPr bwMode="auto">
            <a:xfrm>
              <a:off x="2311400" y="3330575"/>
              <a:ext cx="0" cy="178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24"/>
            <p:cNvSpPr>
              <a:spLocks noChangeShapeType="1"/>
            </p:cNvSpPr>
            <p:nvPr/>
          </p:nvSpPr>
          <p:spPr bwMode="auto">
            <a:xfrm>
              <a:off x="2311400" y="5129213"/>
              <a:ext cx="25622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25"/>
            <p:cNvSpPr>
              <a:spLocks noChangeShapeType="1"/>
            </p:cNvSpPr>
            <p:nvPr/>
          </p:nvSpPr>
          <p:spPr bwMode="auto">
            <a:xfrm>
              <a:off x="4873626" y="3330575"/>
              <a:ext cx="0" cy="1798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26"/>
            <p:cNvSpPr>
              <a:spLocks noChangeShapeType="1"/>
            </p:cNvSpPr>
            <p:nvPr/>
          </p:nvSpPr>
          <p:spPr bwMode="auto">
            <a:xfrm flipH="1">
              <a:off x="4819651" y="3552825"/>
              <a:ext cx="98425" cy="95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Rectangle 27"/>
            <p:cNvSpPr>
              <a:spLocks noChangeArrowheads="1"/>
            </p:cNvSpPr>
            <p:nvPr/>
          </p:nvSpPr>
          <p:spPr bwMode="auto">
            <a:xfrm>
              <a:off x="4837114" y="3389313"/>
              <a:ext cx="314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i="1">
                  <a:solidFill>
                    <a:srgbClr val="006600"/>
                  </a:solidFill>
                </a:rPr>
                <a:t>h</a:t>
              </a:r>
            </a:p>
          </p:txBody>
        </p:sp>
        <p:sp>
          <p:nvSpPr>
            <p:cNvPr id="56341" name="Line 28"/>
            <p:cNvSpPr>
              <a:spLocks noChangeShapeType="1"/>
            </p:cNvSpPr>
            <p:nvPr/>
          </p:nvSpPr>
          <p:spPr bwMode="auto">
            <a:xfrm flipH="1">
              <a:off x="3454401" y="5084763"/>
              <a:ext cx="98425" cy="95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9"/>
            <p:cNvSpPr>
              <a:spLocks noChangeShapeType="1"/>
            </p:cNvSpPr>
            <p:nvPr/>
          </p:nvSpPr>
          <p:spPr bwMode="auto">
            <a:xfrm flipH="1">
              <a:off x="5118101" y="3927475"/>
              <a:ext cx="98425" cy="95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Rectangle 30"/>
            <p:cNvSpPr>
              <a:spLocks noChangeArrowheads="1"/>
            </p:cNvSpPr>
            <p:nvPr/>
          </p:nvSpPr>
          <p:spPr bwMode="auto">
            <a:xfrm>
              <a:off x="4876801" y="3933825"/>
              <a:ext cx="6413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i="1">
                  <a:solidFill>
                    <a:srgbClr val="006600"/>
                  </a:solidFill>
                </a:rPr>
                <a:t>h</a:t>
              </a:r>
              <a:r>
                <a:rPr lang="en-US" altLang="he-IL" sz="1800" i="1"/>
                <a:t>+</a:t>
              </a:r>
              <a:r>
                <a:rPr lang="en-US" altLang="he-IL" sz="1800" i="1">
                  <a:solidFill>
                    <a:srgbClr val="0066FF"/>
                  </a:solidFill>
                </a:rPr>
                <a:t>m</a:t>
              </a:r>
            </a:p>
          </p:txBody>
        </p:sp>
        <p:sp>
          <p:nvSpPr>
            <p:cNvPr id="56344" name="Rectangle 31"/>
            <p:cNvSpPr>
              <a:spLocks noChangeArrowheads="1"/>
            </p:cNvSpPr>
            <p:nvPr/>
          </p:nvSpPr>
          <p:spPr bwMode="auto">
            <a:xfrm>
              <a:off x="2711450" y="5118100"/>
              <a:ext cx="169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i="1">
                  <a:solidFill>
                    <a:srgbClr val="0066FF"/>
                  </a:solidFill>
                </a:rPr>
                <a:t>m</a:t>
              </a:r>
              <a:r>
                <a:rPr lang="en-US" altLang="he-IL" sz="1800">
                  <a:solidFill>
                    <a:srgbClr val="0066FF"/>
                  </a:solidFill>
                </a:rPr>
                <a:t>  l.s.bits of IP</a:t>
              </a: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5540376" y="3852863"/>
              <a:ext cx="330200" cy="241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6346" name="Group 32"/>
            <p:cNvGrpSpPr>
              <a:grpSpLocks/>
            </p:cNvGrpSpPr>
            <p:nvPr/>
          </p:nvGrpSpPr>
          <p:grpSpPr bwMode="auto">
            <a:xfrm>
              <a:off x="2698750" y="2806701"/>
              <a:ext cx="1651000" cy="2022474"/>
              <a:chOff x="1946275" y="2244725"/>
              <a:chExt cx="1651000" cy="2022474"/>
            </a:xfrm>
          </p:grpSpPr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1946275" y="2244724"/>
                <a:ext cx="1651000" cy="20224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1966913" y="2652712"/>
                <a:ext cx="600075" cy="2397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 anchor="ctr" anchorCtr="1"/>
              <a:lstStyle/>
              <a:p>
                <a:pPr>
                  <a:defRPr/>
                </a:pPr>
                <a:r>
                  <a:rPr lang="en-US" altLang="he-IL" sz="1600" dirty="0">
                    <a:solidFill>
                      <a:srgbClr val="006600"/>
                    </a:solidFill>
                  </a:rPr>
                  <a:t>tag</a:t>
                </a: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2590800" y="2654299"/>
                <a:ext cx="992188" cy="2381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 anchor="ctr" anchorCtr="1"/>
              <a:lstStyle/>
              <a:p>
                <a:pPr>
                  <a:defRPr/>
                </a:pPr>
                <a:r>
                  <a:rPr lang="en-US" altLang="he-IL" sz="1600" dirty="0">
                    <a:solidFill>
                      <a:srgbClr val="006600"/>
                    </a:solidFill>
                  </a:rPr>
                  <a:t>history</a:t>
                </a:r>
              </a:p>
            </p:txBody>
          </p:sp>
          <p:sp>
            <p:nvSpPr>
              <p:cNvPr id="56350" name="Line 17"/>
              <p:cNvSpPr>
                <a:spLocks noChangeShapeType="1"/>
              </p:cNvSpPr>
              <p:nvPr/>
            </p:nvSpPr>
            <p:spPr bwMode="auto">
              <a:xfrm>
                <a:off x="1952903" y="2638425"/>
                <a:ext cx="16443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1" name="Line 18"/>
              <p:cNvSpPr>
                <a:spLocks noChangeShapeType="1"/>
              </p:cNvSpPr>
              <p:nvPr/>
            </p:nvSpPr>
            <p:spPr bwMode="auto">
              <a:xfrm>
                <a:off x="1946275" y="2905124"/>
                <a:ext cx="1651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2" name="Line 16"/>
              <p:cNvSpPr>
                <a:spLocks noChangeShapeType="1"/>
              </p:cNvSpPr>
              <p:nvPr/>
            </p:nvSpPr>
            <p:spPr bwMode="auto">
              <a:xfrm>
                <a:off x="2581275" y="2253995"/>
                <a:ext cx="0" cy="201320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80C47-8565-46C9-9534-45A7DBF9ED28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rtl="1" eaLnBrk="1" hangingPunct="1"/>
            <a:r>
              <a:rPr lang="he-IL" altLang="he-IL" sz="4400" smtClean="0">
                <a:solidFill>
                  <a:schemeClr val="tx1"/>
                </a:solidFill>
              </a:rPr>
              <a:t>איפה ה- </a:t>
            </a:r>
            <a:r>
              <a:rPr lang="en-US" altLang="he-IL" sz="4400" smtClean="0">
                <a:solidFill>
                  <a:schemeClr val="tx1"/>
                </a:solidFill>
              </a:rPr>
              <a:t>catch</a:t>
            </a:r>
            <a:r>
              <a:rPr lang="he-IL" altLang="he-IL" sz="4400" smtClean="0">
                <a:solidFill>
                  <a:schemeClr val="tx1"/>
                </a:solidFill>
              </a:rPr>
              <a:t>?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רוצים להחזיק יותר מכונות מצבים </a:t>
            </a:r>
            <a:r>
              <a:rPr lang="en-US" altLang="he-IL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he-IL" altLang="he-IL" dirty="0" smtClean="0">
                <a:solidFill>
                  <a:schemeClr val="tx1"/>
                </a:solidFill>
              </a:rPr>
              <a:t> יותר זיכרון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מנגנון מסובך יותר </a:t>
            </a:r>
            <a:r>
              <a:rPr lang="en-US" altLang="he-IL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he-IL" altLang="he-IL" dirty="0" smtClean="0">
                <a:solidFill>
                  <a:schemeClr val="tx1"/>
                </a:solidFill>
              </a:rPr>
              <a:t> עשוי לקחת יותר זמן ולצרוך יותר משאבים</a:t>
            </a:r>
          </a:p>
          <a:p>
            <a:pPr algn="r" rtl="1" eaLnBrk="1" hangingPunct="1">
              <a:lnSpc>
                <a:spcPct val="90000"/>
              </a:lnSpc>
            </a:pPr>
            <a:endParaRPr lang="he-IL" altLang="he-IL" dirty="0" smtClean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</a:pPr>
            <a:endParaRPr lang="he-IL" altLang="he-IL" dirty="0" smtClean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dirty="0" smtClean="0">
                <a:solidFill>
                  <a:schemeClr val="tx1"/>
                </a:solidFill>
              </a:rPr>
              <a:t>למרות זאת, במעבדים </a:t>
            </a:r>
            <a:r>
              <a:rPr lang="he-IL" altLang="he-IL" dirty="0" smtClean="0">
                <a:solidFill>
                  <a:schemeClr val="tx1"/>
                </a:solidFill>
              </a:rPr>
              <a:t>מודרניים המחיר משתלם:</a:t>
            </a:r>
          </a:p>
          <a:p>
            <a:pPr marL="457200" lvl="1" indent="0" algn="r" rtl="1" eaLnBrk="1" hangingPunct="1">
              <a:lnSpc>
                <a:spcPct val="90000"/>
              </a:lnSpc>
              <a:buNone/>
            </a:pPr>
            <a:r>
              <a:rPr lang="he-IL" altLang="he-IL" dirty="0" smtClean="0">
                <a:solidFill>
                  <a:schemeClr val="tx1"/>
                </a:solidFill>
              </a:rPr>
              <a:t>על מנת לתכנן עבור מחזור שעון </a:t>
            </a:r>
            <a:r>
              <a:rPr lang="he-IL" altLang="he-IL" dirty="0" smtClean="0">
                <a:solidFill>
                  <a:schemeClr val="tx1"/>
                </a:solidFill>
              </a:rPr>
              <a:t>קצר </a:t>
            </a:r>
            <a:r>
              <a:rPr lang="he-IL" altLang="he-IL" dirty="0" smtClean="0">
                <a:solidFill>
                  <a:schemeClr val="tx1"/>
                </a:solidFill>
              </a:rPr>
              <a:t>יותר </a:t>
            </a:r>
            <a:r>
              <a:rPr lang="en-US" altLang="he-IL" dirty="0" smtClean="0">
                <a:solidFill>
                  <a:schemeClr val="tx1"/>
                </a:solidFill>
              </a:rPr>
              <a:t/>
            </a:r>
            <a:br>
              <a:rPr lang="en-US" altLang="he-IL" dirty="0" smtClean="0">
                <a:solidFill>
                  <a:schemeClr val="tx1"/>
                </a:solidFill>
              </a:rPr>
            </a:br>
            <a:r>
              <a:rPr lang="he-IL" altLang="he-IL" dirty="0" smtClean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he-IL" altLang="he-IL" dirty="0" smtClean="0">
                <a:solidFill>
                  <a:schemeClr val="tx1"/>
                </a:solidFill>
              </a:rPr>
              <a:t> </a:t>
            </a:r>
            <a:r>
              <a:rPr lang="en-US" altLang="he-IL" dirty="0" smtClean="0">
                <a:solidFill>
                  <a:schemeClr val="tx1"/>
                </a:solidFill>
              </a:rPr>
              <a:t>pipeline</a:t>
            </a:r>
            <a:r>
              <a:rPr lang="he-IL" altLang="he-IL" dirty="0" smtClean="0">
                <a:solidFill>
                  <a:schemeClr val="tx1"/>
                </a:solidFill>
              </a:rPr>
              <a:t> עמוק יותר</a:t>
            </a:r>
            <a:r>
              <a:rPr lang="en-US" altLang="he-IL" dirty="0" smtClean="0">
                <a:solidFill>
                  <a:schemeClr val="tx1"/>
                </a:solidFill>
              </a:rPr>
              <a:t/>
            </a:r>
            <a:br>
              <a:rPr lang="en-US" altLang="he-IL" dirty="0" smtClean="0">
                <a:solidFill>
                  <a:schemeClr val="tx1"/>
                </a:solidFill>
              </a:rPr>
            </a:br>
            <a:r>
              <a:rPr lang="he-IL" altLang="he-IL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he-IL" altLang="he-IL" dirty="0" smtClean="0">
                <a:solidFill>
                  <a:schemeClr val="tx1"/>
                </a:solidFill>
              </a:rPr>
              <a:t>כל חיזוי שגוי "יקר" יותר (יותר פקודות נזרקות)</a:t>
            </a:r>
            <a:endParaRPr lang="en-US" altLang="he-IL" dirty="0" smtClean="0">
              <a:solidFill>
                <a:schemeClr val="tx1"/>
              </a:solidFill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D17EA9-1278-4295-85D1-316527AA3E45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he-IL" smtClean="0"/>
              <a:t>Local Predictor: </a:t>
            </a:r>
            <a:r>
              <a:rPr lang="en-US" altLang="he-IL" i="1" smtClean="0"/>
              <a:t>Lshare</a:t>
            </a:r>
          </a:p>
        </p:txBody>
      </p:sp>
      <p:sp>
        <p:nvSpPr>
          <p:cNvPr id="57347" name="Rectangle 74"/>
          <p:cNvSpPr>
            <a:spLocks noChangeArrowheads="1"/>
          </p:cNvSpPr>
          <p:nvPr/>
        </p:nvSpPr>
        <p:spPr bwMode="auto">
          <a:xfrm>
            <a:off x="587375" y="5867400"/>
            <a:ext cx="817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he-IL" sz="2000"/>
              <a:t>Counters table size: 2 × 2 </a:t>
            </a:r>
            <a:r>
              <a:rPr lang="en-US" altLang="he-IL" sz="2000" baseline="30000"/>
              <a:t>history_size</a:t>
            </a:r>
            <a:endParaRPr lang="en-US" altLang="he-IL" sz="2000" i="1"/>
          </a:p>
        </p:txBody>
      </p:sp>
      <p:grpSp>
        <p:nvGrpSpPr>
          <p:cNvPr id="57348" name="Group 2"/>
          <p:cNvGrpSpPr>
            <a:grpSpLocks/>
          </p:cNvGrpSpPr>
          <p:nvPr/>
        </p:nvGrpSpPr>
        <p:grpSpPr bwMode="auto">
          <a:xfrm>
            <a:off x="917575" y="1824038"/>
            <a:ext cx="7283450" cy="3665537"/>
            <a:chOff x="917575" y="1824038"/>
            <a:chExt cx="7283451" cy="3665537"/>
          </a:xfrm>
        </p:grpSpPr>
        <p:sp>
          <p:nvSpPr>
            <p:cNvPr id="57349" name="Oval 33"/>
            <p:cNvSpPr>
              <a:spLocks noChangeArrowheads="1"/>
            </p:cNvSpPr>
            <p:nvPr/>
          </p:nvSpPr>
          <p:spPr bwMode="auto">
            <a:xfrm>
              <a:off x="2279650" y="2916238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50" name="Line 34"/>
            <p:cNvSpPr>
              <a:spLocks noChangeShapeType="1"/>
            </p:cNvSpPr>
            <p:nvPr/>
          </p:nvSpPr>
          <p:spPr bwMode="auto">
            <a:xfrm flipH="1">
              <a:off x="3457575" y="5091113"/>
              <a:ext cx="98425" cy="95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" name="Line 36"/>
            <p:cNvSpPr>
              <a:spLocks noChangeShapeType="1"/>
            </p:cNvSpPr>
            <p:nvPr/>
          </p:nvSpPr>
          <p:spPr bwMode="auto">
            <a:xfrm flipH="1">
              <a:off x="4822826" y="3167063"/>
              <a:ext cx="98425" cy="95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Line 38"/>
            <p:cNvSpPr>
              <a:spLocks noChangeShapeType="1"/>
            </p:cNvSpPr>
            <p:nvPr/>
          </p:nvSpPr>
          <p:spPr bwMode="auto">
            <a:xfrm flipH="1">
              <a:off x="5121276" y="3541713"/>
              <a:ext cx="98425" cy="95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Rectangle 40"/>
            <p:cNvSpPr>
              <a:spLocks noChangeArrowheads="1"/>
            </p:cNvSpPr>
            <p:nvPr/>
          </p:nvSpPr>
          <p:spPr bwMode="auto">
            <a:xfrm>
              <a:off x="4857751" y="3011488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i="1">
                  <a:solidFill>
                    <a:srgbClr val="0066FF"/>
                  </a:solidFill>
                </a:rPr>
                <a:t>h</a:t>
              </a:r>
            </a:p>
          </p:txBody>
        </p:sp>
        <p:sp>
          <p:nvSpPr>
            <p:cNvPr id="57354" name="Rectangle 41"/>
            <p:cNvSpPr>
              <a:spLocks noChangeArrowheads="1"/>
            </p:cNvSpPr>
            <p:nvPr/>
          </p:nvSpPr>
          <p:spPr bwMode="auto">
            <a:xfrm>
              <a:off x="5003801" y="3568700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i="1">
                  <a:solidFill>
                    <a:srgbClr val="0066FF"/>
                  </a:solidFill>
                </a:rPr>
                <a:t>h</a:t>
              </a:r>
            </a:p>
          </p:txBody>
        </p:sp>
        <p:sp>
          <p:nvSpPr>
            <p:cNvPr id="57355" name="Rectangle 42"/>
            <p:cNvSpPr>
              <a:spLocks noChangeArrowheads="1"/>
            </p:cNvSpPr>
            <p:nvPr/>
          </p:nvSpPr>
          <p:spPr bwMode="auto">
            <a:xfrm>
              <a:off x="2743200" y="5119688"/>
              <a:ext cx="16351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i="1">
                  <a:solidFill>
                    <a:srgbClr val="0066FF"/>
                  </a:solidFill>
                </a:rPr>
                <a:t>h</a:t>
              </a:r>
              <a:r>
                <a:rPr lang="en-US" altLang="he-IL" sz="1800">
                  <a:solidFill>
                    <a:srgbClr val="0066FF"/>
                  </a:solidFill>
                </a:rPr>
                <a:t>  l.s.bits of IP</a:t>
              </a:r>
            </a:p>
          </p:txBody>
        </p:sp>
        <p:sp>
          <p:nvSpPr>
            <p:cNvPr id="18445" name="Rectangle 45"/>
            <p:cNvSpPr>
              <a:spLocks noChangeArrowheads="1"/>
            </p:cNvSpPr>
            <p:nvPr/>
          </p:nvSpPr>
          <p:spPr bwMode="auto">
            <a:xfrm>
              <a:off x="2667000" y="2068513"/>
              <a:ext cx="173831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he-IL" dirty="0">
                  <a:solidFill>
                    <a:schemeClr val="accent2">
                      <a:lumMod val="75000"/>
                    </a:schemeClr>
                  </a:solidFill>
                </a:rPr>
                <a:t>History Cache</a:t>
              </a:r>
            </a:p>
          </p:txBody>
        </p:sp>
        <p:sp>
          <p:nvSpPr>
            <p:cNvPr id="57357" name="Line 54"/>
            <p:cNvSpPr>
              <a:spLocks noChangeShapeType="1"/>
            </p:cNvSpPr>
            <p:nvPr/>
          </p:nvSpPr>
          <p:spPr bwMode="auto">
            <a:xfrm>
              <a:off x="5886451" y="3587750"/>
              <a:ext cx="600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Rectangle 55"/>
            <p:cNvSpPr>
              <a:spLocks noChangeArrowheads="1"/>
            </p:cNvSpPr>
            <p:nvPr/>
          </p:nvSpPr>
          <p:spPr bwMode="auto">
            <a:xfrm>
              <a:off x="6489701" y="3286125"/>
              <a:ext cx="17113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7030A0"/>
                  </a:solidFill>
                </a:rPr>
                <a:t>prediction =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7030A0"/>
                  </a:solidFill>
                </a:rPr>
                <a:t>msb of counter</a:t>
              </a:r>
            </a:p>
          </p:txBody>
        </p:sp>
        <p:sp>
          <p:nvSpPr>
            <p:cNvPr id="57359" name="Rectangle 56"/>
            <p:cNvSpPr>
              <a:spLocks noChangeArrowheads="1"/>
            </p:cNvSpPr>
            <p:nvPr/>
          </p:nvSpPr>
          <p:spPr bwMode="auto">
            <a:xfrm>
              <a:off x="917575" y="2784475"/>
              <a:ext cx="11985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18455" name="Rectangle 58"/>
            <p:cNvSpPr>
              <a:spLocks noChangeArrowheads="1"/>
            </p:cNvSpPr>
            <p:nvPr/>
          </p:nvSpPr>
          <p:spPr bwMode="auto">
            <a:xfrm>
              <a:off x="4562476" y="1824038"/>
              <a:ext cx="262255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2-</a:t>
              </a:r>
              <a:r>
                <a:rPr lang="en-US" altLang="he-IL" dirty="0">
                  <a:solidFill>
                    <a:schemeClr val="accent2">
                      <a:lumMod val="75000"/>
                    </a:schemeClr>
                  </a:solidFill>
                </a:rPr>
                <a:t>bit-sat counter array</a:t>
              </a:r>
            </a:p>
          </p:txBody>
        </p:sp>
        <p:sp>
          <p:nvSpPr>
            <p:cNvPr id="18467" name="Rectangle 60"/>
            <p:cNvSpPr>
              <a:spLocks noChangeArrowheads="1"/>
            </p:cNvSpPr>
            <p:nvPr/>
          </p:nvSpPr>
          <p:spPr bwMode="auto">
            <a:xfrm>
              <a:off x="5543551" y="2259013"/>
              <a:ext cx="330200" cy="269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62" name="Line 63"/>
            <p:cNvSpPr>
              <a:spLocks noChangeShapeType="1"/>
            </p:cNvSpPr>
            <p:nvPr/>
          </p:nvSpPr>
          <p:spPr bwMode="auto">
            <a:xfrm flipV="1">
              <a:off x="4352925" y="2949575"/>
              <a:ext cx="523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64"/>
            <p:cNvSpPr>
              <a:spLocks noChangeShapeType="1"/>
            </p:cNvSpPr>
            <p:nvPr/>
          </p:nvSpPr>
          <p:spPr bwMode="auto">
            <a:xfrm flipH="1">
              <a:off x="2057400" y="2944813"/>
              <a:ext cx="628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65"/>
            <p:cNvSpPr>
              <a:spLocks noChangeShapeType="1"/>
            </p:cNvSpPr>
            <p:nvPr/>
          </p:nvSpPr>
          <p:spPr bwMode="auto">
            <a:xfrm flipH="1">
              <a:off x="4978401" y="3582988"/>
              <a:ext cx="57467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66"/>
            <p:cNvSpPr>
              <a:spLocks noChangeShapeType="1"/>
            </p:cNvSpPr>
            <p:nvPr/>
          </p:nvSpPr>
          <p:spPr bwMode="auto">
            <a:xfrm>
              <a:off x="2314575" y="2944813"/>
              <a:ext cx="0" cy="2190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67"/>
            <p:cNvSpPr>
              <a:spLocks noChangeShapeType="1"/>
            </p:cNvSpPr>
            <p:nvPr/>
          </p:nvSpPr>
          <p:spPr bwMode="auto">
            <a:xfrm>
              <a:off x="2314575" y="5135563"/>
              <a:ext cx="2562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68"/>
            <p:cNvSpPr>
              <a:spLocks noChangeShapeType="1"/>
            </p:cNvSpPr>
            <p:nvPr/>
          </p:nvSpPr>
          <p:spPr bwMode="auto">
            <a:xfrm>
              <a:off x="4876801" y="3694113"/>
              <a:ext cx="0" cy="1446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69"/>
            <p:cNvSpPr>
              <a:spLocks noChangeShapeType="1"/>
            </p:cNvSpPr>
            <p:nvPr/>
          </p:nvSpPr>
          <p:spPr bwMode="auto">
            <a:xfrm>
              <a:off x="4876801" y="2951163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Oval 71"/>
            <p:cNvSpPr>
              <a:spLocks noChangeArrowheads="1"/>
            </p:cNvSpPr>
            <p:nvPr/>
          </p:nvSpPr>
          <p:spPr bwMode="auto">
            <a:xfrm>
              <a:off x="4762501" y="3478213"/>
              <a:ext cx="209550" cy="203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70" name="Line 72"/>
            <p:cNvSpPr>
              <a:spLocks noChangeShapeType="1"/>
            </p:cNvSpPr>
            <p:nvPr/>
          </p:nvSpPr>
          <p:spPr bwMode="auto">
            <a:xfrm>
              <a:off x="4876801" y="3478213"/>
              <a:ext cx="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Line 73"/>
            <p:cNvSpPr>
              <a:spLocks noChangeShapeType="1"/>
            </p:cNvSpPr>
            <p:nvPr/>
          </p:nvSpPr>
          <p:spPr bwMode="auto">
            <a:xfrm flipH="1">
              <a:off x="4775201" y="3586163"/>
              <a:ext cx="2095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543551" y="3462338"/>
              <a:ext cx="330200" cy="241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7373" name="Group 35"/>
            <p:cNvGrpSpPr>
              <a:grpSpLocks/>
            </p:cNvGrpSpPr>
            <p:nvPr/>
          </p:nvGrpSpPr>
          <p:grpSpPr bwMode="auto">
            <a:xfrm>
              <a:off x="2698750" y="2420870"/>
              <a:ext cx="1651000" cy="2022474"/>
              <a:chOff x="1946275" y="2244725"/>
              <a:chExt cx="1651000" cy="2022474"/>
            </a:xfrm>
          </p:grpSpPr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1946275" y="2244793"/>
                <a:ext cx="1651000" cy="20224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1966913" y="2652780"/>
                <a:ext cx="600075" cy="23971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 anchor="ctr" anchorCtr="1"/>
              <a:lstStyle/>
              <a:p>
                <a:pPr>
                  <a:defRPr/>
                </a:pPr>
                <a:r>
                  <a:rPr lang="en-US" altLang="he-IL" sz="1600" dirty="0">
                    <a:solidFill>
                      <a:srgbClr val="006600"/>
                    </a:solidFill>
                  </a:rPr>
                  <a:t>tag</a:t>
                </a:r>
              </a:p>
            </p:txBody>
          </p:sp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2590800" y="2654368"/>
                <a:ext cx="992188" cy="2381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 anchor="ctr" anchorCtr="1"/>
              <a:lstStyle/>
              <a:p>
                <a:pPr>
                  <a:defRPr/>
                </a:pPr>
                <a:r>
                  <a:rPr lang="en-US" altLang="he-IL" sz="1600" dirty="0">
                    <a:solidFill>
                      <a:srgbClr val="006600"/>
                    </a:solidFill>
                  </a:rPr>
                  <a:t>history</a:t>
                </a:r>
              </a:p>
            </p:txBody>
          </p:sp>
          <p:sp>
            <p:nvSpPr>
              <p:cNvPr id="57377" name="Line 17"/>
              <p:cNvSpPr>
                <a:spLocks noChangeShapeType="1"/>
              </p:cNvSpPr>
              <p:nvPr/>
            </p:nvSpPr>
            <p:spPr bwMode="auto">
              <a:xfrm>
                <a:off x="1952903" y="2638425"/>
                <a:ext cx="16443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8" name="Line 18"/>
              <p:cNvSpPr>
                <a:spLocks noChangeShapeType="1"/>
              </p:cNvSpPr>
              <p:nvPr/>
            </p:nvSpPr>
            <p:spPr bwMode="auto">
              <a:xfrm>
                <a:off x="1946275" y="2905124"/>
                <a:ext cx="1651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9" name="Line 16"/>
              <p:cNvSpPr>
                <a:spLocks noChangeShapeType="1"/>
              </p:cNvSpPr>
              <p:nvPr/>
            </p:nvSpPr>
            <p:spPr bwMode="auto">
              <a:xfrm>
                <a:off x="2581275" y="2253995"/>
                <a:ext cx="0" cy="201320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80C47-8565-46C9-9534-45A7DBF9ED28}" type="slidenum">
              <a:rPr lang="he-IL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he-IL" smtClean="0"/>
              <a:t>Global Predictor: </a:t>
            </a:r>
            <a:r>
              <a:rPr lang="en-US" altLang="he-IL" i="1" smtClean="0"/>
              <a:t>Gshare</a:t>
            </a:r>
            <a:endParaRPr lang="en-US" altLang="en-US" smtClean="0"/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1428750" y="1676400"/>
            <a:ext cx="5895975" cy="2503488"/>
            <a:chOff x="1428749" y="1920498"/>
            <a:chExt cx="5895905" cy="2503197"/>
          </a:xfrm>
        </p:grpSpPr>
        <p:sp>
          <p:nvSpPr>
            <p:cNvPr id="58373" name="Line 14"/>
            <p:cNvSpPr>
              <a:spLocks noChangeShapeType="1"/>
            </p:cNvSpPr>
            <p:nvPr/>
          </p:nvSpPr>
          <p:spPr bwMode="auto">
            <a:xfrm flipH="1" flipV="1">
              <a:off x="4086225" y="3219450"/>
              <a:ext cx="554038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4" name="Rectangle 15"/>
            <p:cNvSpPr>
              <a:spLocks noChangeArrowheads="1"/>
            </p:cNvSpPr>
            <p:nvPr/>
          </p:nvSpPr>
          <p:spPr bwMode="auto">
            <a:xfrm>
              <a:off x="2362200" y="3565525"/>
              <a:ext cx="1371600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solidFill>
                    <a:srgbClr val="0066FF"/>
                  </a:solidFill>
                </a:rPr>
                <a:t>Branch</a:t>
              </a:r>
              <a:r>
                <a:rPr lang="en-US" altLang="he-IL" sz="1800">
                  <a:solidFill>
                    <a:srgbClr val="0066FF"/>
                  </a:solidFill>
                </a:rPr>
                <a:t> IP</a:t>
              </a:r>
            </a:p>
          </p:txBody>
        </p:sp>
        <p:grpSp>
          <p:nvGrpSpPr>
            <p:cNvPr id="58375" name="Group 16"/>
            <p:cNvGrpSpPr>
              <a:grpSpLocks/>
            </p:cNvGrpSpPr>
            <p:nvPr/>
          </p:nvGrpSpPr>
          <p:grpSpPr bwMode="auto">
            <a:xfrm>
              <a:off x="3849688" y="3114675"/>
              <a:ext cx="209550" cy="215900"/>
              <a:chOff x="2425" y="1780"/>
              <a:chExt cx="132" cy="136"/>
            </a:xfrm>
          </p:grpSpPr>
          <p:sp>
            <p:nvSpPr>
              <p:cNvPr id="58388" name="Oval 17"/>
              <p:cNvSpPr>
                <a:spLocks noChangeArrowheads="1"/>
              </p:cNvSpPr>
              <p:nvPr/>
            </p:nvSpPr>
            <p:spPr bwMode="auto">
              <a:xfrm>
                <a:off x="2425" y="1780"/>
                <a:ext cx="132" cy="1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8389" name="Line 18"/>
              <p:cNvSpPr>
                <a:spLocks noChangeShapeType="1"/>
              </p:cNvSpPr>
              <p:nvPr/>
            </p:nvSpPr>
            <p:spPr bwMode="auto">
              <a:xfrm>
                <a:off x="2492" y="1780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0" name="Line 19"/>
              <p:cNvSpPr>
                <a:spLocks noChangeShapeType="1"/>
              </p:cNvSpPr>
              <p:nvPr/>
            </p:nvSpPr>
            <p:spPr bwMode="auto">
              <a:xfrm flipH="1">
                <a:off x="2425" y="1846"/>
                <a:ext cx="1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6" name="Line 20"/>
            <p:cNvSpPr>
              <a:spLocks noChangeShapeType="1"/>
            </p:cNvSpPr>
            <p:nvPr/>
          </p:nvSpPr>
          <p:spPr bwMode="auto">
            <a:xfrm>
              <a:off x="3733800" y="3730625"/>
              <a:ext cx="233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7" name="Line 21"/>
            <p:cNvSpPr>
              <a:spLocks noChangeShapeType="1"/>
            </p:cNvSpPr>
            <p:nvPr/>
          </p:nvSpPr>
          <p:spPr bwMode="auto">
            <a:xfrm>
              <a:off x="3967163" y="3333750"/>
              <a:ext cx="0" cy="396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Line 22"/>
            <p:cNvSpPr>
              <a:spLocks noChangeShapeType="1"/>
            </p:cNvSpPr>
            <p:nvPr/>
          </p:nvSpPr>
          <p:spPr bwMode="auto">
            <a:xfrm>
              <a:off x="3105150" y="2690813"/>
              <a:ext cx="8620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Line 26"/>
            <p:cNvSpPr>
              <a:spLocks noChangeShapeType="1"/>
            </p:cNvSpPr>
            <p:nvPr/>
          </p:nvSpPr>
          <p:spPr bwMode="auto">
            <a:xfrm>
              <a:off x="3967163" y="2695575"/>
              <a:ext cx="0" cy="40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1504948" y="2528440"/>
              <a:ext cx="1600181" cy="292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>
                <a:defRPr/>
              </a:pPr>
              <a:r>
                <a:rPr lang="en-US" altLang="he-IL" sz="2000" dirty="0">
                  <a:solidFill>
                    <a:srgbClr val="006600"/>
                  </a:solidFill>
                </a:rPr>
                <a:t>history</a:t>
              </a:r>
            </a:p>
          </p:txBody>
        </p:sp>
        <p:grpSp>
          <p:nvGrpSpPr>
            <p:cNvPr id="58381" name="Group 11"/>
            <p:cNvGrpSpPr>
              <a:grpSpLocks/>
            </p:cNvGrpSpPr>
            <p:nvPr/>
          </p:nvGrpSpPr>
          <p:grpSpPr bwMode="auto">
            <a:xfrm>
              <a:off x="4647446" y="2283745"/>
              <a:ext cx="330200" cy="2139950"/>
              <a:chOff x="2903" y="1250"/>
              <a:chExt cx="208" cy="1348"/>
            </a:xfrm>
          </p:grpSpPr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2903" y="1250"/>
                <a:ext cx="208" cy="13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2903" y="1759"/>
                <a:ext cx="208" cy="1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8382" name="Line 15"/>
            <p:cNvSpPr>
              <a:spLocks noChangeShapeType="1"/>
            </p:cNvSpPr>
            <p:nvPr/>
          </p:nvSpPr>
          <p:spPr bwMode="auto">
            <a:xfrm>
              <a:off x="4980822" y="3223647"/>
              <a:ext cx="600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Rectangle 16"/>
            <p:cNvSpPr>
              <a:spLocks noChangeArrowheads="1"/>
            </p:cNvSpPr>
            <p:nvPr/>
          </p:nvSpPr>
          <p:spPr bwMode="auto">
            <a:xfrm>
              <a:off x="5612647" y="2928082"/>
              <a:ext cx="17120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7030A0"/>
                  </a:solidFill>
                </a:rPr>
                <a:t>prediction =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solidFill>
                    <a:srgbClr val="7030A0"/>
                  </a:solidFill>
                </a:rPr>
                <a:t>msb of counter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513112" y="1920498"/>
              <a:ext cx="2622519" cy="369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2-</a:t>
              </a:r>
              <a:r>
                <a:rPr lang="en-US" altLang="he-IL" dirty="0">
                  <a:solidFill>
                    <a:schemeClr val="accent2">
                      <a:lumMod val="75000"/>
                    </a:schemeClr>
                  </a:solidFill>
                </a:rPr>
                <a:t>bit-sat counter array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1428749" y="2137961"/>
              <a:ext cx="698492" cy="369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he-IL" dirty="0">
                  <a:solidFill>
                    <a:schemeClr val="accent2">
                      <a:lumMod val="75000"/>
                    </a:schemeClr>
                  </a:solidFill>
                </a:rPr>
                <a:t>GHR</a:t>
              </a:r>
            </a:p>
          </p:txBody>
        </p:sp>
      </p:grpSp>
      <p:sp>
        <p:nvSpPr>
          <p:cNvPr id="58372" name="Rectangle 74"/>
          <p:cNvSpPr>
            <a:spLocks noChangeArrowheads="1"/>
          </p:cNvSpPr>
          <p:nvPr/>
        </p:nvSpPr>
        <p:spPr bwMode="auto">
          <a:xfrm>
            <a:off x="587375" y="5867400"/>
            <a:ext cx="817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he-IL" sz="2000"/>
              <a:t>Counters table size: 2 × 2 </a:t>
            </a:r>
            <a:r>
              <a:rPr lang="en-US" altLang="he-IL" sz="2000" baseline="30000"/>
              <a:t>history_size</a:t>
            </a:r>
            <a:endParaRPr lang="en-US" altLang="he-IL" sz="2000"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80C47-8565-46C9-9534-45A7DBF9ED28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3600" smtClean="0">
                <a:solidFill>
                  <a:schemeClr val="tx1"/>
                </a:solidFill>
              </a:rPr>
              <a:t>ראי ראי שעל הקיר, מהי השיטה הטובה בעיר?</a:t>
            </a:r>
            <a:endParaRPr lang="en-US" altLang="he-IL" sz="3600" smtClean="0">
              <a:solidFill>
                <a:schemeClr val="tx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algn="r" rtl="1" eaLnBrk="1" hangingPunct="1"/>
            <a:r>
              <a:rPr lang="he-IL" altLang="he-IL" sz="2400" dirty="0" smtClean="0">
                <a:solidFill>
                  <a:schemeClr val="tx1"/>
                </a:solidFill>
              </a:rPr>
              <a:t>למעשה, לא קל לקבוע איזה שיטה תתנהג באופן הטוב ביותר ולכל שיטה יש את הרגעים שלה...</a:t>
            </a:r>
          </a:p>
          <a:p>
            <a:pPr algn="r" rtl="1" eaLnBrk="1" hangingPunct="1"/>
            <a:endParaRPr lang="en-US" altLang="he-IL" sz="2400" dirty="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he-IL" sz="2400" dirty="0" smtClean="0">
                <a:solidFill>
                  <a:schemeClr val="tx1"/>
                </a:solidFill>
              </a:rPr>
              <a:t>מעבדים מודרניים מחזיקים ב-</a:t>
            </a:r>
            <a:r>
              <a:rPr lang="en-US" altLang="he-IL" sz="2400" dirty="0" smtClean="0">
                <a:solidFill>
                  <a:schemeClr val="tx1"/>
                </a:solidFill>
              </a:rPr>
              <a:t>Chooser</a:t>
            </a:r>
            <a:r>
              <a:rPr lang="he-IL" altLang="he-IL" sz="2400" dirty="0" smtClean="0">
                <a:solidFill>
                  <a:schemeClr val="tx1"/>
                </a:solidFill>
              </a:rPr>
              <a:t>, רכיב זה עוקב אחר הצלחות של </a:t>
            </a:r>
            <a:r>
              <a:rPr lang="he-IL" altLang="he-IL" sz="2400" dirty="0" smtClean="0">
                <a:solidFill>
                  <a:schemeClr val="tx1"/>
                </a:solidFill>
              </a:rPr>
              <a:t>מספר שיטות שונות (למשל 2) </a:t>
            </a:r>
            <a:r>
              <a:rPr lang="he-IL" altLang="he-IL" sz="2400" dirty="0" smtClean="0">
                <a:solidFill>
                  <a:schemeClr val="tx1"/>
                </a:solidFill>
              </a:rPr>
              <a:t>ובוחר בפעם הבאה את השיטה שלדעתו תיתן חיזוי מדויק </a:t>
            </a:r>
            <a:r>
              <a:rPr lang="he-IL" altLang="he-IL" sz="2400" dirty="0" smtClean="0">
                <a:solidFill>
                  <a:schemeClr val="tx1"/>
                </a:solidFill>
              </a:rPr>
              <a:t>יותר (סוג </a:t>
            </a:r>
            <a:r>
              <a:rPr lang="he-IL" altLang="he-IL" sz="2400" dirty="0" smtClean="0">
                <a:solidFill>
                  <a:schemeClr val="tx1"/>
                </a:solidFill>
              </a:rPr>
              <a:t>רמה שלישית)</a:t>
            </a:r>
          </a:p>
          <a:p>
            <a:pPr algn="r" rtl="1" eaLnBrk="1" hangingPunct="1"/>
            <a:endParaRPr lang="en-US" altLang="he-IL" sz="2400" dirty="0" smtClean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he-IL" sz="2400" dirty="0" smtClean="0">
                <a:solidFill>
                  <a:schemeClr val="tx1"/>
                </a:solidFill>
              </a:rPr>
              <a:t>יש לשים לב ששיטות שונות (אפילו </a:t>
            </a:r>
            <a:r>
              <a:rPr lang="en-US" altLang="he-IL" sz="2400" dirty="0" smtClean="0">
                <a:solidFill>
                  <a:schemeClr val="tx1"/>
                </a:solidFill>
              </a:rPr>
              <a:t>1-level</a:t>
            </a:r>
            <a:r>
              <a:rPr lang="he-IL" altLang="he-IL" sz="2400" dirty="0" smtClean="0">
                <a:solidFill>
                  <a:schemeClr val="tx1"/>
                </a:solidFill>
              </a:rPr>
              <a:t>) מכסות מקרים שונים</a:t>
            </a:r>
            <a:endParaRPr lang="en-US" altLang="he-IL" sz="2400" dirty="0" smtClean="0">
              <a:solidFill>
                <a:schemeClr val="tx1"/>
              </a:solidFill>
            </a:endParaRP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6DB191-CA6E-455C-8F57-0952E9D49405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defTabSz="909638" eaLnBrk="1" hangingPunct="1"/>
            <a:r>
              <a:rPr lang="en-US" altLang="he-IL" sz="4400" smtClean="0">
                <a:solidFill>
                  <a:schemeClr val="tx1"/>
                </a:solidFill>
              </a:rPr>
              <a:t>Chooser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381500" y="4889500"/>
            <a:ext cx="4686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000080"/>
                </a:solidFill>
              </a:rPr>
              <a:t>+1 if Bimodal / Local correct and Global wrong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solidFill>
                  <a:srgbClr val="000080"/>
                </a:solidFill>
              </a:rPr>
              <a:t> -1 if Bimodal / Local wrong and Global correct</a:t>
            </a:r>
          </a:p>
        </p:txBody>
      </p:sp>
      <p:sp>
        <p:nvSpPr>
          <p:cNvPr id="60420" name="Freeform 4"/>
          <p:cNvSpPr>
            <a:spLocks/>
          </p:cNvSpPr>
          <p:nvPr/>
        </p:nvSpPr>
        <p:spPr bwMode="auto">
          <a:xfrm>
            <a:off x="3676650" y="4699000"/>
            <a:ext cx="858838" cy="477838"/>
          </a:xfrm>
          <a:custGeom>
            <a:avLst/>
            <a:gdLst>
              <a:gd name="T0" fmla="*/ 0 w 541"/>
              <a:gd name="T1" fmla="*/ 0 h 301"/>
              <a:gd name="T2" fmla="*/ 2147483646 w 541"/>
              <a:gd name="T3" fmla="*/ 0 h 301"/>
              <a:gd name="T4" fmla="*/ 2147483646 w 541"/>
              <a:gd name="T5" fmla="*/ 2147483646 h 301"/>
              <a:gd name="T6" fmla="*/ 2147483646 w 541"/>
              <a:gd name="T7" fmla="*/ 2147483646 h 301"/>
              <a:gd name="T8" fmla="*/ 2147483646 w 541"/>
              <a:gd name="T9" fmla="*/ 2147483646 h 301"/>
              <a:gd name="T10" fmla="*/ 2147483646 w 541"/>
              <a:gd name="T11" fmla="*/ 2147483646 h 301"/>
              <a:gd name="T12" fmla="*/ 2147483646 w 541"/>
              <a:gd name="T13" fmla="*/ 2147483646 h 301"/>
              <a:gd name="T14" fmla="*/ 2147483646 w 541"/>
              <a:gd name="T15" fmla="*/ 2147483646 h 301"/>
              <a:gd name="T16" fmla="*/ 2147483646 w 541"/>
              <a:gd name="T17" fmla="*/ 2147483646 h 301"/>
              <a:gd name="T18" fmla="*/ 2147483646 w 541"/>
              <a:gd name="T19" fmla="*/ 2147483646 h 301"/>
              <a:gd name="T20" fmla="*/ 2147483646 w 541"/>
              <a:gd name="T21" fmla="*/ 2147483646 h 301"/>
              <a:gd name="T22" fmla="*/ 2147483646 w 541"/>
              <a:gd name="T23" fmla="*/ 2147483646 h 301"/>
              <a:gd name="T24" fmla="*/ 2147483646 w 541"/>
              <a:gd name="T25" fmla="*/ 2147483646 h 301"/>
              <a:gd name="T26" fmla="*/ 2147483646 w 541"/>
              <a:gd name="T27" fmla="*/ 2147483646 h 301"/>
              <a:gd name="T28" fmla="*/ 2147483646 w 541"/>
              <a:gd name="T29" fmla="*/ 2147483646 h 301"/>
              <a:gd name="T30" fmla="*/ 2147483646 w 541"/>
              <a:gd name="T31" fmla="*/ 2147483646 h 301"/>
              <a:gd name="T32" fmla="*/ 2147483646 w 541"/>
              <a:gd name="T33" fmla="*/ 2147483646 h 301"/>
              <a:gd name="T34" fmla="*/ 2147483646 w 541"/>
              <a:gd name="T35" fmla="*/ 2147483646 h 301"/>
              <a:gd name="T36" fmla="*/ 2147483646 w 541"/>
              <a:gd name="T37" fmla="*/ 2147483646 h 301"/>
              <a:gd name="T38" fmla="*/ 2147483646 w 541"/>
              <a:gd name="T39" fmla="*/ 2147483646 h 301"/>
              <a:gd name="T40" fmla="*/ 2147483646 w 541"/>
              <a:gd name="T41" fmla="*/ 2147483646 h 301"/>
              <a:gd name="T42" fmla="*/ 2147483646 w 541"/>
              <a:gd name="T43" fmla="*/ 2147483646 h 301"/>
              <a:gd name="T44" fmla="*/ 2147483646 w 541"/>
              <a:gd name="T45" fmla="*/ 2147483646 h 301"/>
              <a:gd name="T46" fmla="*/ 2147483646 w 541"/>
              <a:gd name="T47" fmla="*/ 2147483646 h 301"/>
              <a:gd name="T48" fmla="*/ 2147483646 w 541"/>
              <a:gd name="T49" fmla="*/ 2147483646 h 301"/>
              <a:gd name="T50" fmla="*/ 2147483646 w 541"/>
              <a:gd name="T51" fmla="*/ 2147483646 h 301"/>
              <a:gd name="T52" fmla="*/ 2147483646 w 541"/>
              <a:gd name="T53" fmla="*/ 2147483646 h 301"/>
              <a:gd name="T54" fmla="*/ 2147483646 w 541"/>
              <a:gd name="T55" fmla="*/ 2147483646 h 301"/>
              <a:gd name="T56" fmla="*/ 2147483646 w 541"/>
              <a:gd name="T57" fmla="*/ 2147483646 h 301"/>
              <a:gd name="T58" fmla="*/ 2147483646 w 541"/>
              <a:gd name="T59" fmla="*/ 2147483646 h 301"/>
              <a:gd name="T60" fmla="*/ 2147483646 w 541"/>
              <a:gd name="T61" fmla="*/ 2147483646 h 301"/>
              <a:gd name="T62" fmla="*/ 2147483646 w 541"/>
              <a:gd name="T63" fmla="*/ 2147483646 h 301"/>
              <a:gd name="T64" fmla="*/ 2147483646 w 541"/>
              <a:gd name="T65" fmla="*/ 2147483646 h 301"/>
              <a:gd name="T66" fmla="*/ 2147483646 w 541"/>
              <a:gd name="T67" fmla="*/ 2147483646 h 301"/>
              <a:gd name="T68" fmla="*/ 2147483646 w 541"/>
              <a:gd name="T69" fmla="*/ 2147483646 h 3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41"/>
              <a:gd name="T106" fmla="*/ 0 h 301"/>
              <a:gd name="T107" fmla="*/ 541 w 541"/>
              <a:gd name="T108" fmla="*/ 301 h 30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41" h="301">
                <a:moveTo>
                  <a:pt x="0" y="0"/>
                </a:moveTo>
                <a:lnTo>
                  <a:pt x="22" y="0"/>
                </a:lnTo>
                <a:lnTo>
                  <a:pt x="34" y="15"/>
                </a:lnTo>
                <a:lnTo>
                  <a:pt x="51" y="20"/>
                </a:lnTo>
                <a:lnTo>
                  <a:pt x="68" y="30"/>
                </a:lnTo>
                <a:lnTo>
                  <a:pt x="86" y="40"/>
                </a:lnTo>
                <a:lnTo>
                  <a:pt x="103" y="50"/>
                </a:lnTo>
                <a:lnTo>
                  <a:pt x="120" y="60"/>
                </a:lnTo>
                <a:lnTo>
                  <a:pt x="137" y="75"/>
                </a:lnTo>
                <a:lnTo>
                  <a:pt x="149" y="90"/>
                </a:lnTo>
                <a:lnTo>
                  <a:pt x="166" y="100"/>
                </a:lnTo>
                <a:lnTo>
                  <a:pt x="183" y="110"/>
                </a:lnTo>
                <a:lnTo>
                  <a:pt x="195" y="125"/>
                </a:lnTo>
                <a:lnTo>
                  <a:pt x="212" y="140"/>
                </a:lnTo>
                <a:lnTo>
                  <a:pt x="224" y="155"/>
                </a:lnTo>
                <a:lnTo>
                  <a:pt x="241" y="170"/>
                </a:lnTo>
                <a:lnTo>
                  <a:pt x="252" y="185"/>
                </a:lnTo>
                <a:lnTo>
                  <a:pt x="270" y="195"/>
                </a:lnTo>
                <a:lnTo>
                  <a:pt x="281" y="210"/>
                </a:lnTo>
                <a:lnTo>
                  <a:pt x="298" y="220"/>
                </a:lnTo>
                <a:lnTo>
                  <a:pt x="315" y="230"/>
                </a:lnTo>
                <a:lnTo>
                  <a:pt x="333" y="240"/>
                </a:lnTo>
                <a:lnTo>
                  <a:pt x="350" y="250"/>
                </a:lnTo>
                <a:lnTo>
                  <a:pt x="367" y="255"/>
                </a:lnTo>
                <a:lnTo>
                  <a:pt x="384" y="265"/>
                </a:lnTo>
                <a:lnTo>
                  <a:pt x="402" y="270"/>
                </a:lnTo>
                <a:lnTo>
                  <a:pt x="419" y="275"/>
                </a:lnTo>
                <a:lnTo>
                  <a:pt x="436" y="280"/>
                </a:lnTo>
                <a:lnTo>
                  <a:pt x="459" y="285"/>
                </a:lnTo>
                <a:lnTo>
                  <a:pt x="482" y="290"/>
                </a:lnTo>
                <a:lnTo>
                  <a:pt x="499" y="290"/>
                </a:lnTo>
                <a:lnTo>
                  <a:pt x="522" y="295"/>
                </a:lnTo>
                <a:lnTo>
                  <a:pt x="540" y="300"/>
                </a:lnTo>
                <a:lnTo>
                  <a:pt x="534" y="295"/>
                </a:lnTo>
                <a:lnTo>
                  <a:pt x="528" y="29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4381500" y="2882900"/>
            <a:ext cx="914400" cy="381000"/>
            <a:chOff x="2760" y="2000"/>
            <a:chExt cx="576" cy="240"/>
          </a:xfrm>
        </p:grpSpPr>
        <p:sp>
          <p:nvSpPr>
            <p:cNvPr id="60456" name="Line 6"/>
            <p:cNvSpPr>
              <a:spLocks noChangeShapeType="1"/>
            </p:cNvSpPr>
            <p:nvPr/>
          </p:nvSpPr>
          <p:spPr bwMode="auto">
            <a:xfrm flipV="1">
              <a:off x="3048" y="200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7" name="Line 7"/>
            <p:cNvSpPr>
              <a:spLocks noChangeShapeType="1"/>
            </p:cNvSpPr>
            <p:nvPr/>
          </p:nvSpPr>
          <p:spPr bwMode="auto">
            <a:xfrm>
              <a:off x="2760" y="22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8" name="Line 8"/>
            <p:cNvSpPr>
              <a:spLocks noChangeShapeType="1"/>
            </p:cNvSpPr>
            <p:nvPr/>
          </p:nvSpPr>
          <p:spPr bwMode="auto">
            <a:xfrm>
              <a:off x="3048" y="20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2" name="Group 9"/>
          <p:cNvGrpSpPr>
            <a:grpSpLocks/>
          </p:cNvGrpSpPr>
          <p:nvPr/>
        </p:nvGrpSpPr>
        <p:grpSpPr bwMode="auto">
          <a:xfrm>
            <a:off x="4381500" y="1739900"/>
            <a:ext cx="914400" cy="457200"/>
            <a:chOff x="2760" y="1280"/>
            <a:chExt cx="576" cy="288"/>
          </a:xfrm>
        </p:grpSpPr>
        <p:sp>
          <p:nvSpPr>
            <p:cNvPr id="60453" name="Line 10"/>
            <p:cNvSpPr>
              <a:spLocks noChangeShapeType="1"/>
            </p:cNvSpPr>
            <p:nvPr/>
          </p:nvSpPr>
          <p:spPr bwMode="auto">
            <a:xfrm>
              <a:off x="2760" y="12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4" name="Line 11"/>
            <p:cNvSpPr>
              <a:spLocks noChangeShapeType="1"/>
            </p:cNvSpPr>
            <p:nvPr/>
          </p:nvSpPr>
          <p:spPr bwMode="auto">
            <a:xfrm>
              <a:off x="3048" y="12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5" name="Line 12"/>
            <p:cNvSpPr>
              <a:spLocks noChangeShapeType="1"/>
            </p:cNvSpPr>
            <p:nvPr/>
          </p:nvSpPr>
          <p:spPr bwMode="auto">
            <a:xfrm>
              <a:off x="3048" y="15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3" name="Line 13"/>
          <p:cNvSpPr>
            <a:spLocks noChangeShapeType="1"/>
          </p:cNvSpPr>
          <p:nvPr/>
        </p:nvSpPr>
        <p:spPr bwMode="auto">
          <a:xfrm>
            <a:off x="3683000" y="4602163"/>
            <a:ext cx="18605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14"/>
          <p:cNvSpPr>
            <a:spLocks noChangeShapeType="1"/>
          </p:cNvSpPr>
          <p:nvPr/>
        </p:nvSpPr>
        <p:spPr bwMode="auto">
          <a:xfrm>
            <a:off x="5524500" y="3251200"/>
            <a:ext cx="0" cy="135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5" name="Group 15"/>
          <p:cNvGrpSpPr>
            <a:grpSpLocks/>
          </p:cNvGrpSpPr>
          <p:nvPr/>
        </p:nvGrpSpPr>
        <p:grpSpPr bwMode="auto">
          <a:xfrm>
            <a:off x="5308600" y="1905000"/>
            <a:ext cx="431800" cy="1346200"/>
            <a:chOff x="3344" y="1384"/>
            <a:chExt cx="272" cy="848"/>
          </a:xfrm>
        </p:grpSpPr>
        <p:sp>
          <p:nvSpPr>
            <p:cNvPr id="60448" name="Rectangle 16"/>
            <p:cNvSpPr>
              <a:spLocks noChangeArrowheads="1"/>
            </p:cNvSpPr>
            <p:nvPr/>
          </p:nvSpPr>
          <p:spPr bwMode="auto">
            <a:xfrm>
              <a:off x="3344" y="1384"/>
              <a:ext cx="272" cy="84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60449" name="Group 17"/>
            <p:cNvGrpSpPr>
              <a:grpSpLocks/>
            </p:cNvGrpSpPr>
            <p:nvPr/>
          </p:nvGrpSpPr>
          <p:grpSpPr bwMode="auto">
            <a:xfrm>
              <a:off x="3374" y="1409"/>
              <a:ext cx="236" cy="711"/>
              <a:chOff x="3374" y="1409"/>
              <a:chExt cx="236" cy="711"/>
            </a:xfrm>
          </p:grpSpPr>
          <p:sp>
            <p:nvSpPr>
              <p:cNvPr id="60450" name="Rectangle 18"/>
              <p:cNvSpPr>
                <a:spLocks noChangeArrowheads="1"/>
              </p:cNvSpPr>
              <p:nvPr/>
            </p:nvSpPr>
            <p:spPr bwMode="auto">
              <a:xfrm>
                <a:off x="3374" y="1409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e-IL" sz="1800" b="1">
                    <a:solidFill>
                      <a:srgbClr val="0066FF"/>
                    </a:solidFill>
                  </a:rPr>
                  <a:t>M</a:t>
                </a:r>
              </a:p>
            </p:txBody>
          </p:sp>
          <p:sp>
            <p:nvSpPr>
              <p:cNvPr id="60451" name="Rectangle 19"/>
              <p:cNvSpPr>
                <a:spLocks noChangeArrowheads="1"/>
              </p:cNvSpPr>
              <p:nvPr/>
            </p:nvSpPr>
            <p:spPr bwMode="auto">
              <a:xfrm>
                <a:off x="3374" y="1889"/>
                <a:ext cx="212" cy="23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e-IL" sz="1800" b="1">
                    <a:solidFill>
                      <a:srgbClr val="0066FF"/>
                    </a:solidFill>
                  </a:rPr>
                  <a:t>X</a:t>
                </a:r>
              </a:p>
            </p:txBody>
          </p:sp>
          <p:sp>
            <p:nvSpPr>
              <p:cNvPr id="60452" name="Rectangle 20"/>
              <p:cNvSpPr>
                <a:spLocks noChangeArrowheads="1"/>
              </p:cNvSpPr>
              <p:nvPr/>
            </p:nvSpPr>
            <p:spPr bwMode="auto">
              <a:xfrm>
                <a:off x="3374" y="1649"/>
                <a:ext cx="220" cy="23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e-IL" sz="1800" b="1">
                    <a:solidFill>
                      <a:srgbClr val="0066FF"/>
                    </a:solidFill>
                  </a:rPr>
                  <a:t>U</a:t>
                </a:r>
              </a:p>
            </p:txBody>
          </p:sp>
        </p:grpSp>
      </p:grpSp>
      <p:grpSp>
        <p:nvGrpSpPr>
          <p:cNvPr id="60426" name="Group 21"/>
          <p:cNvGrpSpPr>
            <a:grpSpLocks/>
          </p:cNvGrpSpPr>
          <p:nvPr/>
        </p:nvGrpSpPr>
        <p:grpSpPr bwMode="auto">
          <a:xfrm>
            <a:off x="2565400" y="1143000"/>
            <a:ext cx="1803400" cy="1193800"/>
            <a:chOff x="1616" y="904"/>
            <a:chExt cx="1136" cy="752"/>
          </a:xfrm>
        </p:grpSpPr>
        <p:sp>
          <p:nvSpPr>
            <p:cNvPr id="60446" name="Rectangle 22"/>
            <p:cNvSpPr>
              <a:spLocks noChangeArrowheads="1"/>
            </p:cNvSpPr>
            <p:nvPr/>
          </p:nvSpPr>
          <p:spPr bwMode="auto">
            <a:xfrm>
              <a:off x="1616" y="904"/>
              <a:ext cx="1136" cy="75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60447" name="Rectangle 23"/>
            <p:cNvSpPr>
              <a:spLocks noChangeArrowheads="1"/>
            </p:cNvSpPr>
            <p:nvPr/>
          </p:nvSpPr>
          <p:spPr bwMode="auto">
            <a:xfrm>
              <a:off x="1838" y="985"/>
              <a:ext cx="724" cy="57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b="1">
                  <a:solidFill>
                    <a:srgbClr val="0066FF"/>
                  </a:solidFill>
                </a:rPr>
                <a:t>Bimodal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b="1">
                  <a:solidFill>
                    <a:srgbClr val="0066FF"/>
                  </a:solidFill>
                </a:rPr>
                <a:t>     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b="1">
                  <a:solidFill>
                    <a:srgbClr val="0066FF"/>
                  </a:solidFill>
                </a:rPr>
                <a:t>  Local</a:t>
              </a:r>
            </a:p>
          </p:txBody>
        </p:sp>
      </p:grpSp>
      <p:grpSp>
        <p:nvGrpSpPr>
          <p:cNvPr id="60427" name="Group 24"/>
          <p:cNvGrpSpPr>
            <a:grpSpLocks/>
          </p:cNvGrpSpPr>
          <p:nvPr/>
        </p:nvGrpSpPr>
        <p:grpSpPr bwMode="auto">
          <a:xfrm>
            <a:off x="2565400" y="2667000"/>
            <a:ext cx="1803400" cy="1117600"/>
            <a:chOff x="1616" y="1864"/>
            <a:chExt cx="1136" cy="704"/>
          </a:xfrm>
        </p:grpSpPr>
        <p:sp>
          <p:nvSpPr>
            <p:cNvPr id="60444" name="Rectangle 25"/>
            <p:cNvSpPr>
              <a:spLocks noChangeArrowheads="1"/>
            </p:cNvSpPr>
            <p:nvPr/>
          </p:nvSpPr>
          <p:spPr bwMode="auto">
            <a:xfrm>
              <a:off x="1616" y="1864"/>
              <a:ext cx="1136" cy="70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60445" name="Rectangle 26"/>
            <p:cNvSpPr>
              <a:spLocks noChangeArrowheads="1"/>
            </p:cNvSpPr>
            <p:nvPr/>
          </p:nvSpPr>
          <p:spPr bwMode="auto">
            <a:xfrm>
              <a:off x="1886" y="2121"/>
              <a:ext cx="564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e-IL" sz="1800" b="1">
                  <a:solidFill>
                    <a:srgbClr val="0066FF"/>
                  </a:solidFill>
                </a:rPr>
                <a:t>Global</a:t>
              </a:r>
            </a:p>
          </p:txBody>
        </p:sp>
      </p:grpSp>
      <p:sp>
        <p:nvSpPr>
          <p:cNvPr id="60428" name="Line 27"/>
          <p:cNvSpPr>
            <a:spLocks noChangeShapeType="1"/>
          </p:cNvSpPr>
          <p:nvPr/>
        </p:nvSpPr>
        <p:spPr bwMode="auto">
          <a:xfrm>
            <a:off x="3302000" y="44577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28"/>
          <p:cNvSpPr>
            <a:spLocks noChangeShapeType="1"/>
          </p:cNvSpPr>
          <p:nvPr/>
        </p:nvSpPr>
        <p:spPr bwMode="auto">
          <a:xfrm>
            <a:off x="3302000" y="47625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Rectangle 29"/>
          <p:cNvSpPr>
            <a:spLocks noChangeArrowheads="1"/>
          </p:cNvSpPr>
          <p:nvPr/>
        </p:nvSpPr>
        <p:spPr bwMode="auto">
          <a:xfrm>
            <a:off x="3314700" y="4165600"/>
            <a:ext cx="355600" cy="147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60431" name="Rectangle 30"/>
          <p:cNvSpPr>
            <a:spLocks noChangeArrowheads="1"/>
          </p:cNvSpPr>
          <p:nvPr/>
        </p:nvSpPr>
        <p:spPr bwMode="auto">
          <a:xfrm>
            <a:off x="530225" y="2643188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rgbClr val="0066FF"/>
                </a:solidFill>
              </a:rPr>
              <a:t>Branch IP</a:t>
            </a:r>
          </a:p>
        </p:txBody>
      </p:sp>
      <p:sp>
        <p:nvSpPr>
          <p:cNvPr id="60432" name="Line 31"/>
          <p:cNvSpPr>
            <a:spLocks noChangeShapeType="1"/>
          </p:cNvSpPr>
          <p:nvPr/>
        </p:nvSpPr>
        <p:spPr bwMode="auto">
          <a:xfrm flipH="1">
            <a:off x="2108200" y="4610100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32"/>
          <p:cNvSpPr>
            <a:spLocks noChangeShapeType="1"/>
          </p:cNvSpPr>
          <p:nvPr/>
        </p:nvSpPr>
        <p:spPr bwMode="auto">
          <a:xfrm flipH="1">
            <a:off x="2108200" y="1727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Line 33"/>
          <p:cNvSpPr>
            <a:spLocks noChangeShapeType="1"/>
          </p:cNvSpPr>
          <p:nvPr/>
        </p:nvSpPr>
        <p:spPr bwMode="auto">
          <a:xfrm flipH="1">
            <a:off x="2108200" y="3225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34"/>
          <p:cNvSpPr>
            <a:spLocks noChangeShapeType="1"/>
          </p:cNvSpPr>
          <p:nvPr/>
        </p:nvSpPr>
        <p:spPr bwMode="auto">
          <a:xfrm>
            <a:off x="2108200" y="1727200"/>
            <a:ext cx="0" cy="288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35"/>
          <p:cNvSpPr>
            <a:spLocks noChangeShapeType="1"/>
          </p:cNvSpPr>
          <p:nvPr/>
        </p:nvSpPr>
        <p:spPr bwMode="auto">
          <a:xfrm flipH="1">
            <a:off x="1803400" y="28321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Line 36"/>
          <p:cNvSpPr>
            <a:spLocks noChangeShapeType="1"/>
          </p:cNvSpPr>
          <p:nvPr/>
        </p:nvSpPr>
        <p:spPr bwMode="auto">
          <a:xfrm>
            <a:off x="5740400" y="2590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37"/>
          <p:cNvSpPr>
            <a:spLocks noChangeArrowheads="1"/>
          </p:cNvSpPr>
          <p:nvPr/>
        </p:nvSpPr>
        <p:spPr bwMode="auto">
          <a:xfrm>
            <a:off x="6372225" y="2414588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rgbClr val="0066FF"/>
                </a:solidFill>
              </a:rPr>
              <a:t>Prediction</a:t>
            </a:r>
          </a:p>
        </p:txBody>
      </p:sp>
      <p:sp>
        <p:nvSpPr>
          <p:cNvPr id="60439" name="Oval 38"/>
          <p:cNvSpPr>
            <a:spLocks noChangeArrowheads="1"/>
          </p:cNvSpPr>
          <p:nvPr/>
        </p:nvSpPr>
        <p:spPr bwMode="auto">
          <a:xfrm>
            <a:off x="2078038" y="2795588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60440" name="Oval 39"/>
          <p:cNvSpPr>
            <a:spLocks noChangeArrowheads="1"/>
          </p:cNvSpPr>
          <p:nvPr/>
        </p:nvSpPr>
        <p:spPr bwMode="auto">
          <a:xfrm>
            <a:off x="2078038" y="318611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60441" name="Rectangle 40"/>
          <p:cNvSpPr>
            <a:spLocks noChangeArrowheads="1"/>
          </p:cNvSpPr>
          <p:nvPr/>
        </p:nvSpPr>
        <p:spPr bwMode="auto">
          <a:xfrm>
            <a:off x="381000" y="4987925"/>
            <a:ext cx="276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800" b="1">
                <a:solidFill>
                  <a:srgbClr val="FF00FF"/>
                </a:solidFill>
              </a:rPr>
              <a:t>Chooser array (an array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800" b="1">
                <a:solidFill>
                  <a:srgbClr val="FF00FF"/>
                </a:solidFill>
              </a:rPr>
              <a:t>of 2-bit sat. counters).</a:t>
            </a:r>
          </a:p>
        </p:txBody>
      </p:sp>
      <p:sp>
        <p:nvSpPr>
          <p:cNvPr id="60442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727075" y="5926138"/>
            <a:ext cx="7654925" cy="398462"/>
          </a:xfrm>
        </p:spPr>
        <p:txBody>
          <a:bodyPr/>
          <a:lstStyle/>
          <a:p>
            <a:pPr marL="222250" indent="-222250" defTabSz="909638" eaLnBrk="1" hangingPunct="1"/>
            <a:r>
              <a:rPr lang="en-US" altLang="he-IL" sz="2400" smtClean="0"/>
              <a:t>The chooser may also be indexed by the GHR</a:t>
            </a:r>
          </a:p>
        </p:txBody>
      </p:sp>
      <p:sp>
        <p:nvSpPr>
          <p:cNvPr id="60443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C6358-5E2B-44FA-8CD0-E55A0155ADBD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en-US" altLang="he-IL" sz="4400" smtClean="0">
                <a:solidFill>
                  <a:schemeClr val="tx1"/>
                </a:solidFill>
              </a:rPr>
              <a:t>BHR: Branch History Register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1275"/>
            <a:ext cx="8218488" cy="1612900"/>
          </a:xfrm>
        </p:spPr>
        <p:txBody>
          <a:bodyPr/>
          <a:lstStyle/>
          <a:p>
            <a:pPr algn="r" rtl="1" eaLnBrk="1" hangingPunct="1"/>
            <a:r>
              <a:rPr lang="he-IL" altLang="he-IL" dirty="0" smtClean="0">
                <a:solidFill>
                  <a:schemeClr val="tx1"/>
                </a:solidFill>
              </a:rPr>
              <a:t>בכל רגע נתון מחזיקים ב-</a:t>
            </a:r>
            <a:r>
              <a:rPr lang="en-US" altLang="he-IL" b="1" dirty="0" smtClean="0">
                <a:solidFill>
                  <a:schemeClr val="tx1"/>
                </a:solidFill>
              </a:rPr>
              <a:t>shift register</a:t>
            </a:r>
            <a:r>
              <a:rPr lang="he-IL" altLang="he-IL" b="1" dirty="0" smtClean="0">
                <a:solidFill>
                  <a:schemeClr val="tx1"/>
                </a:solidFill>
              </a:rPr>
              <a:t> </a:t>
            </a:r>
            <a:r>
              <a:rPr lang="he-IL" altLang="he-IL" dirty="0" smtClean="0">
                <a:solidFill>
                  <a:schemeClr val="tx1"/>
                </a:solidFill>
              </a:rPr>
              <a:t>בן </a:t>
            </a:r>
            <a:r>
              <a:rPr lang="en-US" altLang="he-IL" dirty="0" smtClean="0">
                <a:solidFill>
                  <a:schemeClr val="tx1"/>
                </a:solidFill>
              </a:rPr>
              <a:t>n</a:t>
            </a:r>
            <a:r>
              <a:rPr lang="he-IL" altLang="he-IL" dirty="0" smtClean="0">
                <a:solidFill>
                  <a:schemeClr val="tx1"/>
                </a:solidFill>
              </a:rPr>
              <a:t> ביטים אשר מציין את ההיסטוריה (0 </a:t>
            </a:r>
            <a:r>
              <a:rPr lang="he-IL" altLang="he-IL" dirty="0" smtClean="0">
                <a:solidFill>
                  <a:schemeClr val="tx1"/>
                </a:solidFill>
              </a:rPr>
              <a:t>ל-</a:t>
            </a:r>
            <a:r>
              <a:rPr lang="en-US" altLang="he-IL" dirty="0" smtClean="0">
                <a:solidFill>
                  <a:schemeClr val="tx1"/>
                </a:solidFill>
              </a:rPr>
              <a:t>not </a:t>
            </a:r>
            <a:r>
              <a:rPr lang="en-US" altLang="he-IL" dirty="0" smtClean="0">
                <a:solidFill>
                  <a:schemeClr val="tx1"/>
                </a:solidFill>
              </a:rPr>
              <a:t>taken</a:t>
            </a:r>
            <a:r>
              <a:rPr lang="he-IL" altLang="he-IL" dirty="0" smtClean="0">
                <a:solidFill>
                  <a:schemeClr val="tx1"/>
                </a:solidFill>
              </a:rPr>
              <a:t> ו-1 </a:t>
            </a:r>
            <a:r>
              <a:rPr lang="he-IL" altLang="he-IL" dirty="0" smtClean="0">
                <a:solidFill>
                  <a:schemeClr val="tx1"/>
                </a:solidFill>
              </a:rPr>
              <a:t>ל-</a:t>
            </a:r>
            <a:r>
              <a:rPr lang="en-US" altLang="he-IL" dirty="0" smtClean="0">
                <a:solidFill>
                  <a:schemeClr val="tx1"/>
                </a:solidFill>
              </a:rPr>
              <a:t>taken</a:t>
            </a:r>
            <a:r>
              <a:rPr lang="he-IL" altLang="he-IL" dirty="0" smtClean="0">
                <a:solidFill>
                  <a:schemeClr val="tx1"/>
                </a:solidFill>
              </a:rPr>
              <a:t>), למשל עבור 5 ביטים: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4860925" y="3500438"/>
            <a:ext cx="3603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he-IL" sz="2400"/>
              <a:t>1</a:t>
            </a:r>
            <a:endParaRPr lang="en-US" altLang="he-IL" sz="2400"/>
          </a:p>
        </p:txBody>
      </p:sp>
      <p:grpSp>
        <p:nvGrpSpPr>
          <p:cNvPr id="11269" name="Group 17"/>
          <p:cNvGrpSpPr>
            <a:grpSpLocks/>
          </p:cNvGrpSpPr>
          <p:nvPr/>
        </p:nvGrpSpPr>
        <p:grpSpPr bwMode="auto">
          <a:xfrm>
            <a:off x="5221288" y="3500438"/>
            <a:ext cx="1454150" cy="466725"/>
            <a:chOff x="2835" y="2205"/>
            <a:chExt cx="916" cy="294"/>
          </a:xfrm>
        </p:grpSpPr>
        <p:sp>
          <p:nvSpPr>
            <p:cNvPr id="11283" name="Text Box 5"/>
            <p:cNvSpPr txBox="1">
              <a:spLocks noChangeArrowheads="1"/>
            </p:cNvSpPr>
            <p:nvPr/>
          </p:nvSpPr>
          <p:spPr bwMode="auto">
            <a:xfrm>
              <a:off x="3524" y="2205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2400"/>
                <a:t>0</a:t>
              </a:r>
              <a:endParaRPr lang="en-US" altLang="he-IL" sz="2400"/>
            </a:p>
          </p:txBody>
        </p:sp>
        <p:sp>
          <p:nvSpPr>
            <p:cNvPr id="11284" name="Text Box 7"/>
            <p:cNvSpPr txBox="1">
              <a:spLocks noChangeArrowheads="1"/>
            </p:cNvSpPr>
            <p:nvPr/>
          </p:nvSpPr>
          <p:spPr bwMode="auto">
            <a:xfrm>
              <a:off x="2835" y="2205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2400"/>
                <a:t>1</a:t>
              </a:r>
              <a:endParaRPr lang="en-US" altLang="he-IL" sz="2400"/>
            </a:p>
          </p:txBody>
        </p:sp>
        <p:sp>
          <p:nvSpPr>
            <p:cNvPr id="11285" name="Text Box 8"/>
            <p:cNvSpPr txBox="1">
              <a:spLocks noChangeArrowheads="1"/>
            </p:cNvSpPr>
            <p:nvPr/>
          </p:nvSpPr>
          <p:spPr bwMode="auto">
            <a:xfrm>
              <a:off x="3062" y="2205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2400"/>
                <a:t>0</a:t>
              </a:r>
              <a:endParaRPr lang="en-US" altLang="he-IL" sz="2400"/>
            </a:p>
          </p:txBody>
        </p:sp>
        <p:sp>
          <p:nvSpPr>
            <p:cNvPr id="11286" name="Text Box 9"/>
            <p:cNvSpPr txBox="1">
              <a:spLocks noChangeArrowheads="1"/>
            </p:cNvSpPr>
            <p:nvPr/>
          </p:nvSpPr>
          <p:spPr bwMode="auto">
            <a:xfrm>
              <a:off x="3289" y="2205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2400"/>
                <a:t>1</a:t>
              </a:r>
              <a:endParaRPr lang="en-US" altLang="he-IL" sz="2400"/>
            </a:p>
          </p:txBody>
        </p:sp>
      </p:grpSp>
      <p:sp>
        <p:nvSpPr>
          <p:cNvPr id="11270" name="Text Box 11"/>
          <p:cNvSpPr txBox="1">
            <a:spLocks noChangeArrowheads="1"/>
          </p:cNvSpPr>
          <p:nvPr/>
        </p:nvSpPr>
        <p:spPr bwMode="auto">
          <a:xfrm>
            <a:off x="7308850" y="40052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lsb</a:t>
            </a:r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 flipV="1">
            <a:off x="6805613" y="3933825"/>
            <a:ext cx="5032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DD765-DA5A-4401-BB82-ABC5F5AD75D2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e-IL" sz="140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71550" y="3500438"/>
            <a:ext cx="3311525" cy="874712"/>
            <a:chOff x="971600" y="3501008"/>
            <a:chExt cx="3311525" cy="874157"/>
          </a:xfrm>
        </p:grpSpPr>
        <p:sp>
          <p:nvSpPr>
            <p:cNvPr id="11274" name="Text Box 6"/>
            <p:cNvSpPr txBox="1">
              <a:spLocks noChangeArrowheads="1"/>
            </p:cNvSpPr>
            <p:nvPr/>
          </p:nvSpPr>
          <p:spPr bwMode="auto">
            <a:xfrm>
              <a:off x="971600" y="3501008"/>
              <a:ext cx="360363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2400"/>
                <a:t>1</a:t>
              </a:r>
            </a:p>
          </p:txBody>
        </p:sp>
        <p:grpSp>
          <p:nvGrpSpPr>
            <p:cNvPr id="11275" name="Group 17"/>
            <p:cNvGrpSpPr>
              <a:grpSpLocks/>
            </p:cNvGrpSpPr>
            <p:nvPr/>
          </p:nvGrpSpPr>
          <p:grpSpPr bwMode="auto">
            <a:xfrm>
              <a:off x="1331963" y="3501578"/>
              <a:ext cx="1454150" cy="466725"/>
              <a:chOff x="2835" y="2205"/>
              <a:chExt cx="916" cy="294"/>
            </a:xfrm>
          </p:grpSpPr>
          <p:sp>
            <p:nvSpPr>
              <p:cNvPr id="11279" name="Text Box 5"/>
              <p:cNvSpPr txBox="1">
                <a:spLocks noChangeArrowheads="1"/>
              </p:cNvSpPr>
              <p:nvPr/>
            </p:nvSpPr>
            <p:spPr bwMode="auto">
              <a:xfrm>
                <a:off x="3524" y="2205"/>
                <a:ext cx="22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2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1280" name="Text Box 7"/>
              <p:cNvSpPr txBox="1">
                <a:spLocks noChangeArrowheads="1"/>
              </p:cNvSpPr>
              <p:nvPr/>
            </p:nvSpPr>
            <p:spPr bwMode="auto">
              <a:xfrm>
                <a:off x="2835" y="2205"/>
                <a:ext cx="22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2400"/>
                  <a:t>0</a:t>
                </a:r>
              </a:p>
            </p:txBody>
          </p:sp>
          <p:sp>
            <p:nvSpPr>
              <p:cNvPr id="11281" name="Text Box 8"/>
              <p:cNvSpPr txBox="1">
                <a:spLocks noChangeArrowheads="1"/>
              </p:cNvSpPr>
              <p:nvPr/>
            </p:nvSpPr>
            <p:spPr bwMode="auto">
              <a:xfrm>
                <a:off x="3062" y="2205"/>
                <a:ext cx="22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2400"/>
                  <a:t>1</a:t>
                </a:r>
              </a:p>
            </p:txBody>
          </p:sp>
          <p:sp>
            <p:nvSpPr>
              <p:cNvPr id="11282" name="Text Box 9"/>
              <p:cNvSpPr txBox="1">
                <a:spLocks noChangeArrowheads="1"/>
              </p:cNvSpPr>
              <p:nvPr/>
            </p:nvSpPr>
            <p:spPr bwMode="auto">
              <a:xfrm>
                <a:off x="3289" y="2205"/>
                <a:ext cx="22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2400"/>
                  <a:t>0</a:t>
                </a:r>
              </a:p>
            </p:txBody>
          </p:sp>
        </p:grp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419525" y="4005833"/>
              <a:ext cx="863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800"/>
                <a:t>Taken</a:t>
              </a:r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916288" y="3934395"/>
              <a:ext cx="50323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Right Arrow 2"/>
            <p:cNvSpPr/>
            <p:nvPr/>
          </p:nvSpPr>
          <p:spPr>
            <a:xfrm flipH="1">
              <a:off x="3635425" y="3572400"/>
              <a:ext cx="647700" cy="361720"/>
            </a:xfrm>
            <a:prstGeom prst="rightArrow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pPr eaLnBrk="1" hangingPunct="1"/>
            <a:r>
              <a:rPr lang="he-IL" altLang="he-IL" sz="4400" smtClean="0">
                <a:solidFill>
                  <a:schemeClr val="tx1"/>
                </a:solidFill>
              </a:rPr>
              <a:t>איך זה עובד?</a:t>
            </a:r>
            <a:endParaRPr lang="en-US" altLang="he-IL" sz="440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  <a:defRPr/>
            </a:pPr>
            <a:r>
              <a:rPr lang="he-IL" sz="2800" dirty="0">
                <a:solidFill>
                  <a:schemeClr val="tx1"/>
                </a:solidFill>
              </a:rPr>
              <a:t>ישנה טבלה של מכונות מצבים, למשל </a:t>
            </a:r>
            <a:r>
              <a:rPr lang="en-US" sz="2800" dirty="0">
                <a:solidFill>
                  <a:schemeClr val="tx1"/>
                </a:solidFill>
              </a:rPr>
              <a:t>2 bit counter</a:t>
            </a:r>
            <a:r>
              <a:rPr lang="he-IL" sz="2800" dirty="0">
                <a:solidFill>
                  <a:schemeClr val="tx1"/>
                </a:solidFill>
              </a:rPr>
              <a:t>: </a:t>
            </a:r>
            <a:endParaRPr lang="en-US" sz="2800" dirty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 algn="r" rtl="1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  <a:defRPr/>
            </a:pPr>
            <a:r>
              <a:rPr lang="he-IL" sz="2800" dirty="0">
                <a:solidFill>
                  <a:schemeClr val="tx1"/>
                </a:solidFill>
              </a:rPr>
              <a:t>אם יש לנו </a:t>
            </a:r>
            <a:r>
              <a:rPr lang="en-US" sz="2800" b="1" dirty="0">
                <a:solidFill>
                  <a:schemeClr val="tx1"/>
                </a:solidFill>
              </a:rPr>
              <a:t>BHR</a:t>
            </a:r>
            <a:r>
              <a:rPr lang="he-IL" sz="2800" dirty="0">
                <a:solidFill>
                  <a:schemeClr val="tx1"/>
                </a:solidFill>
              </a:rPr>
              <a:t> בן 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he-IL" sz="2800" dirty="0">
                <a:solidFill>
                  <a:schemeClr val="tx1"/>
                </a:solidFill>
              </a:rPr>
              <a:t> ביטים, אז גודל הטבלה </a:t>
            </a:r>
            <a:r>
              <a:rPr lang="en-US" sz="2800" b="1" dirty="0">
                <a:solidFill>
                  <a:schemeClr val="tx1"/>
                </a:solidFill>
              </a:rPr>
              <a:t>2</a:t>
            </a:r>
            <a:r>
              <a:rPr lang="en-US" sz="2800" b="1" baseline="30000" dirty="0">
                <a:solidFill>
                  <a:schemeClr val="tx1"/>
                </a:solidFill>
              </a:rPr>
              <a:t>n</a:t>
            </a:r>
            <a:endParaRPr lang="en-US" sz="2800" b="1" dirty="0">
              <a:solidFill>
                <a:schemeClr val="tx1"/>
              </a:solidFill>
            </a:endParaRPr>
          </a:p>
          <a:p>
            <a:pPr algn="r" rtl="1" eaLnBrk="1" hangingPunct="1">
              <a:lnSpc>
                <a:spcPct val="90000"/>
              </a:lnSpc>
              <a:defRPr/>
            </a:pPr>
            <a:r>
              <a:rPr lang="he-IL" sz="2800" dirty="0">
                <a:solidFill>
                  <a:schemeClr val="tx1"/>
                </a:solidFill>
              </a:rPr>
              <a:t>בוחרים בכניסה המתאימה ע"י ערך ה-</a:t>
            </a:r>
            <a:r>
              <a:rPr lang="en-US" sz="2800" dirty="0">
                <a:solidFill>
                  <a:schemeClr val="tx1"/>
                </a:solidFill>
              </a:rPr>
              <a:t>BHR</a:t>
            </a:r>
            <a:r>
              <a:rPr lang="he-IL" sz="2800" dirty="0">
                <a:solidFill>
                  <a:schemeClr val="tx1"/>
                </a:solidFill>
              </a:rPr>
              <a:t>, חוזים לפי הערך שנמצא שם, ולבסוף כשיודעים את התוצאה מעדכנים את אותה המכונה בהתאם</a:t>
            </a:r>
          </a:p>
          <a:p>
            <a:pPr algn="r" rtl="1" eaLnBrk="1" hangingPunct="1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2292" name="Group 1"/>
          <p:cNvGrpSpPr>
            <a:grpSpLocks/>
          </p:cNvGrpSpPr>
          <p:nvPr/>
        </p:nvGrpSpPr>
        <p:grpSpPr bwMode="auto">
          <a:xfrm>
            <a:off x="1852613" y="1557338"/>
            <a:ext cx="5438775" cy="1976437"/>
            <a:chOff x="2516188" y="2144743"/>
            <a:chExt cx="4287837" cy="1252531"/>
          </a:xfrm>
        </p:grpSpPr>
        <p:grpSp>
          <p:nvGrpSpPr>
            <p:cNvPr id="12294" name="Group 17"/>
            <p:cNvGrpSpPr>
              <a:grpSpLocks/>
            </p:cNvGrpSpPr>
            <p:nvPr/>
          </p:nvGrpSpPr>
          <p:grpSpPr bwMode="auto">
            <a:xfrm>
              <a:off x="2516188" y="2338388"/>
              <a:ext cx="4287837" cy="822325"/>
              <a:chOff x="2520" y="2520"/>
              <a:chExt cx="6300" cy="1080"/>
            </a:xfrm>
          </p:grpSpPr>
          <p:sp>
            <p:nvSpPr>
              <p:cNvPr id="12297" name="Oval 18"/>
              <p:cNvSpPr>
                <a:spLocks noChangeArrowheads="1"/>
              </p:cNvSpPr>
              <p:nvPr/>
            </p:nvSpPr>
            <p:spPr bwMode="auto">
              <a:xfrm>
                <a:off x="4320" y="2700"/>
                <a:ext cx="126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2000">
                    <a:latin typeface="Times New Roman" panose="02020603050405020304" pitchFamily="18" charset="0"/>
                  </a:rPr>
                  <a:t>WNT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2000">
                    <a:latin typeface="Times New Roman" panose="02020603050405020304" pitchFamily="18" charset="0"/>
                  </a:rPr>
                  <a:t>01</a:t>
                </a:r>
                <a:endParaRPr lang="en-US" altLang="he-IL" sz="2000"/>
              </a:p>
            </p:txBody>
          </p:sp>
          <p:sp>
            <p:nvSpPr>
              <p:cNvPr id="12298" name="Oval 19"/>
              <p:cNvSpPr>
                <a:spLocks noChangeArrowheads="1"/>
              </p:cNvSpPr>
              <p:nvPr/>
            </p:nvSpPr>
            <p:spPr bwMode="auto">
              <a:xfrm>
                <a:off x="7560" y="2700"/>
                <a:ext cx="126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2000">
                    <a:latin typeface="Times New Roman" panose="02020603050405020304" pitchFamily="18" charset="0"/>
                  </a:rPr>
                  <a:t> ST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2000">
                    <a:latin typeface="Times New Roman" panose="02020603050405020304" pitchFamily="18" charset="0"/>
                  </a:rPr>
                  <a:t>11</a:t>
                </a:r>
                <a:endParaRPr lang="en-US" altLang="he-IL" sz="2000"/>
              </a:p>
            </p:txBody>
          </p:sp>
          <p:sp>
            <p:nvSpPr>
              <p:cNvPr id="12299" name="Oval 20"/>
              <p:cNvSpPr>
                <a:spLocks noChangeArrowheads="1"/>
              </p:cNvSpPr>
              <p:nvPr/>
            </p:nvSpPr>
            <p:spPr bwMode="auto">
              <a:xfrm>
                <a:off x="2700" y="2700"/>
                <a:ext cx="126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2000">
                    <a:latin typeface="Times New Roman" panose="02020603050405020304" pitchFamily="18" charset="0"/>
                  </a:rPr>
                  <a:t>SNT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2000">
                    <a:latin typeface="Times New Roman" panose="02020603050405020304" pitchFamily="18" charset="0"/>
                  </a:rPr>
                  <a:t>00</a:t>
                </a:r>
                <a:endParaRPr lang="en-US" altLang="he-IL" sz="4400"/>
              </a:p>
            </p:txBody>
          </p:sp>
          <p:sp>
            <p:nvSpPr>
              <p:cNvPr id="12300" name="Oval 21"/>
              <p:cNvSpPr>
                <a:spLocks noChangeArrowheads="1"/>
              </p:cNvSpPr>
              <p:nvPr/>
            </p:nvSpPr>
            <p:spPr bwMode="auto">
              <a:xfrm>
                <a:off x="5940" y="2700"/>
                <a:ext cx="1260" cy="7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2000">
                    <a:latin typeface="Times New Roman" panose="02020603050405020304" pitchFamily="18" charset="0"/>
                  </a:rPr>
                  <a:t> WT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2000">
                    <a:latin typeface="Times New Roman" panose="02020603050405020304" pitchFamily="18" charset="0"/>
                  </a:rPr>
                  <a:t>10</a:t>
                </a:r>
                <a:endParaRPr lang="en-US" altLang="he-IL" sz="2000"/>
              </a:p>
            </p:txBody>
          </p:sp>
          <p:sp>
            <p:nvSpPr>
              <p:cNvPr id="12301" name="Line 22"/>
              <p:cNvSpPr>
                <a:spLocks noChangeShapeType="1"/>
              </p:cNvSpPr>
              <p:nvPr/>
            </p:nvSpPr>
            <p:spPr bwMode="auto">
              <a:xfrm>
                <a:off x="2520" y="2520"/>
                <a:ext cx="6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2" name="Line 23"/>
              <p:cNvSpPr>
                <a:spLocks noChangeShapeType="1"/>
              </p:cNvSpPr>
              <p:nvPr/>
            </p:nvSpPr>
            <p:spPr bwMode="auto">
              <a:xfrm flipH="1">
                <a:off x="2520" y="3600"/>
                <a:ext cx="6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5" name="Text Box 24"/>
            <p:cNvSpPr txBox="1">
              <a:spLocks noChangeArrowheads="1"/>
            </p:cNvSpPr>
            <p:nvPr/>
          </p:nvSpPr>
          <p:spPr bwMode="auto">
            <a:xfrm>
              <a:off x="4313238" y="2144743"/>
              <a:ext cx="490537" cy="132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latin typeface="Times New Roman" panose="02020603050405020304" pitchFamily="18" charset="0"/>
                </a:rPr>
                <a:t>Taken</a:t>
              </a:r>
              <a:endParaRPr lang="en-US" altLang="he-IL" sz="2000"/>
            </a:p>
          </p:txBody>
        </p:sp>
        <p:sp>
          <p:nvSpPr>
            <p:cNvPr id="12296" name="Text Box 25"/>
            <p:cNvSpPr txBox="1">
              <a:spLocks noChangeArrowheads="1"/>
            </p:cNvSpPr>
            <p:nvPr/>
          </p:nvSpPr>
          <p:spPr bwMode="auto">
            <a:xfrm>
              <a:off x="4076088" y="3219493"/>
              <a:ext cx="964837" cy="1777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2000">
                  <a:latin typeface="Times New Roman" panose="02020603050405020304" pitchFamily="18" charset="0"/>
                </a:rPr>
                <a:t>Not taken</a:t>
              </a:r>
              <a:endParaRPr lang="en-US" altLang="he-IL" sz="4400"/>
            </a:p>
          </p:txBody>
        </p:sp>
      </p:grpSp>
      <p:sp>
        <p:nvSpPr>
          <p:cNvPr id="12293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350B5-AF79-4BCB-B3B8-0BEAD8CB18EA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e-IL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57200" y="914400"/>
            <a:ext cx="8229600" cy="5708650"/>
            <a:chOff x="288" y="576"/>
            <a:chExt cx="5184" cy="3596"/>
          </a:xfrm>
        </p:grpSpPr>
        <p:sp>
          <p:nvSpPr>
            <p:cNvPr id="13343" name="Rectangle 3"/>
            <p:cNvSpPr>
              <a:spLocks noChangeArrowheads="1"/>
            </p:cNvSpPr>
            <p:nvPr/>
          </p:nvSpPr>
          <p:spPr bwMode="auto">
            <a:xfrm>
              <a:off x="288" y="115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3344" name="Line 4"/>
            <p:cNvSpPr>
              <a:spLocks noChangeShapeType="1"/>
            </p:cNvSpPr>
            <p:nvPr/>
          </p:nvSpPr>
          <p:spPr bwMode="auto">
            <a:xfrm>
              <a:off x="432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5"/>
            <p:cNvSpPr>
              <a:spLocks noChangeShapeType="1"/>
            </p:cNvSpPr>
            <p:nvPr/>
          </p:nvSpPr>
          <p:spPr bwMode="auto">
            <a:xfrm>
              <a:off x="62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6"/>
            <p:cNvSpPr>
              <a:spLocks noChangeShapeType="1"/>
            </p:cNvSpPr>
            <p:nvPr/>
          </p:nvSpPr>
          <p:spPr bwMode="auto">
            <a:xfrm>
              <a:off x="816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Text Box 7"/>
            <p:cNvSpPr txBox="1">
              <a:spLocks noChangeArrowheads="1"/>
            </p:cNvSpPr>
            <p:nvPr/>
          </p:nvSpPr>
          <p:spPr bwMode="auto">
            <a:xfrm>
              <a:off x="3168" y="576"/>
              <a:ext cx="216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x=0;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he-IL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=100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altLang="he-IL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!=0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altLang="he-IL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--)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(j=4; j!=0;j--)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x=</a:t>
              </a:r>
              <a:r>
                <a:rPr lang="en-US" altLang="he-IL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x+j+i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48" name="Text Box 8"/>
            <p:cNvSpPr txBox="1">
              <a:spLocks noChangeArrowheads="1"/>
            </p:cNvSpPr>
            <p:nvPr/>
          </p:nvSpPr>
          <p:spPr bwMode="auto">
            <a:xfrm>
              <a:off x="3264" y="1933"/>
              <a:ext cx="2208" cy="2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5000"/>
                </a:spcBef>
                <a:buFontTx/>
                <a:buAutoNum type="arabicPlain" startAt="100"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sub 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r10,r10,r10</a:t>
              </a:r>
            </a:p>
            <a:p>
              <a:pPr eaLnBrk="1" hangingPunct="1">
                <a:spcBef>
                  <a:spcPct val="25000"/>
                </a:spcBef>
                <a:buFontTx/>
                <a:buAutoNum type="arabicPlain" startAt="104"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he-IL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movi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r9, 100</a:t>
              </a:r>
            </a:p>
            <a:p>
              <a:pPr eaLnBrk="1" hangingPunct="1">
                <a:spcBef>
                  <a:spcPct val="25000"/>
                </a:spcBef>
                <a:buFontTx/>
                <a:buAutoNum type="arabicPlain" startAt="108"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1:movi 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r8,4</a:t>
              </a:r>
            </a:p>
            <a:p>
              <a:pPr eaLnBrk="1" hangingPunct="1">
                <a:spcBef>
                  <a:spcPct val="25000"/>
                </a:spcBef>
                <a:buFontTx/>
                <a:buNone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112 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2:add r10,r10,r9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25000"/>
                </a:spcBef>
                <a:buFontTx/>
                <a:buAutoNum type="arabicPlain" startAt="116"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add r10,r10,r8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25000"/>
                </a:spcBef>
                <a:buFontTx/>
                <a:buNone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120 	</a:t>
              </a:r>
              <a:r>
                <a:rPr lang="en-US" altLang="he-IL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subi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r8,r8,1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25000"/>
                </a:spcBef>
                <a:buFontTx/>
                <a:buAutoNum type="arabicPlain" startAt="124"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	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(r8 != r0) 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L2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25000"/>
                </a:spcBef>
                <a:buFontTx/>
                <a:buNone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128 	</a:t>
              </a:r>
              <a:r>
                <a:rPr lang="en-US" altLang="he-IL" sz="1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subi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r9,r9,1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25000"/>
                </a:spcBef>
                <a:buFontTx/>
                <a:buNone/>
              </a:pP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132 	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altLang="he-IL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(r9 != r0) </a:t>
              </a:r>
              <a:r>
                <a:rPr lang="en-US" altLang="he-IL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L1</a:t>
              </a: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AutoNum type="arabicPlain" startAt="114"/>
              </a:pPr>
              <a:endParaRPr lang="en-US" altLang="he-IL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49" name="Rectangle 9"/>
            <p:cNvSpPr>
              <a:spLocks noChangeArrowheads="1"/>
            </p:cNvSpPr>
            <p:nvPr/>
          </p:nvSpPr>
          <p:spPr bwMode="auto">
            <a:xfrm>
              <a:off x="1392" y="768"/>
              <a:ext cx="480" cy="3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grpSp>
          <p:nvGrpSpPr>
            <p:cNvPr id="13350" name="Group 10"/>
            <p:cNvGrpSpPr>
              <a:grpSpLocks/>
            </p:cNvGrpSpPr>
            <p:nvPr/>
          </p:nvGrpSpPr>
          <p:grpSpPr bwMode="auto">
            <a:xfrm>
              <a:off x="1392" y="768"/>
              <a:ext cx="768" cy="192"/>
              <a:chOff x="1392" y="1392"/>
              <a:chExt cx="768" cy="192"/>
            </a:xfrm>
          </p:grpSpPr>
          <p:sp>
            <p:nvSpPr>
              <p:cNvPr id="13396" name="Line 1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7" name="Text Box 1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0</a:t>
                </a:r>
              </a:p>
            </p:txBody>
          </p:sp>
        </p:grpSp>
        <p:grpSp>
          <p:nvGrpSpPr>
            <p:cNvPr id="13351" name="Group 13"/>
            <p:cNvGrpSpPr>
              <a:grpSpLocks/>
            </p:cNvGrpSpPr>
            <p:nvPr/>
          </p:nvGrpSpPr>
          <p:grpSpPr bwMode="auto">
            <a:xfrm>
              <a:off x="1392" y="3072"/>
              <a:ext cx="768" cy="192"/>
              <a:chOff x="1392" y="1392"/>
              <a:chExt cx="768" cy="192"/>
            </a:xfrm>
          </p:grpSpPr>
          <p:sp>
            <p:nvSpPr>
              <p:cNvPr id="13394" name="Line 1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5" name="Text Box 1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12</a:t>
                </a:r>
              </a:p>
            </p:txBody>
          </p:sp>
        </p:grpSp>
        <p:grpSp>
          <p:nvGrpSpPr>
            <p:cNvPr id="13352" name="Group 16"/>
            <p:cNvGrpSpPr>
              <a:grpSpLocks/>
            </p:cNvGrpSpPr>
            <p:nvPr/>
          </p:nvGrpSpPr>
          <p:grpSpPr bwMode="auto">
            <a:xfrm>
              <a:off x="1392" y="960"/>
              <a:ext cx="768" cy="192"/>
              <a:chOff x="1392" y="1392"/>
              <a:chExt cx="768" cy="192"/>
            </a:xfrm>
          </p:grpSpPr>
          <p:sp>
            <p:nvSpPr>
              <p:cNvPr id="13392" name="Line 1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3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1</a:t>
                </a:r>
              </a:p>
            </p:txBody>
          </p:sp>
        </p:grpSp>
        <p:grpSp>
          <p:nvGrpSpPr>
            <p:cNvPr id="13353" name="Group 19"/>
            <p:cNvGrpSpPr>
              <a:grpSpLocks/>
            </p:cNvGrpSpPr>
            <p:nvPr/>
          </p:nvGrpSpPr>
          <p:grpSpPr bwMode="auto">
            <a:xfrm>
              <a:off x="1392" y="1152"/>
              <a:ext cx="768" cy="192"/>
              <a:chOff x="1392" y="1392"/>
              <a:chExt cx="768" cy="192"/>
            </a:xfrm>
          </p:grpSpPr>
          <p:sp>
            <p:nvSpPr>
              <p:cNvPr id="13390" name="Line 2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1" name="Text Box 2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2</a:t>
                </a:r>
              </a:p>
            </p:txBody>
          </p:sp>
        </p:grpSp>
        <p:grpSp>
          <p:nvGrpSpPr>
            <p:cNvPr id="13354" name="Group 22"/>
            <p:cNvGrpSpPr>
              <a:grpSpLocks/>
            </p:cNvGrpSpPr>
            <p:nvPr/>
          </p:nvGrpSpPr>
          <p:grpSpPr bwMode="auto">
            <a:xfrm>
              <a:off x="1392" y="1344"/>
              <a:ext cx="768" cy="192"/>
              <a:chOff x="1392" y="1392"/>
              <a:chExt cx="768" cy="192"/>
            </a:xfrm>
          </p:grpSpPr>
          <p:sp>
            <p:nvSpPr>
              <p:cNvPr id="13388" name="Line 2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Text Box 2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3</a:t>
                </a:r>
              </a:p>
            </p:txBody>
          </p:sp>
        </p:grpSp>
        <p:grpSp>
          <p:nvGrpSpPr>
            <p:cNvPr id="13355" name="Group 25"/>
            <p:cNvGrpSpPr>
              <a:grpSpLocks/>
            </p:cNvGrpSpPr>
            <p:nvPr/>
          </p:nvGrpSpPr>
          <p:grpSpPr bwMode="auto">
            <a:xfrm>
              <a:off x="1392" y="1536"/>
              <a:ext cx="768" cy="192"/>
              <a:chOff x="1392" y="1392"/>
              <a:chExt cx="768" cy="192"/>
            </a:xfrm>
          </p:grpSpPr>
          <p:sp>
            <p:nvSpPr>
              <p:cNvPr id="13386" name="Line 2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7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4</a:t>
                </a:r>
              </a:p>
            </p:txBody>
          </p:sp>
        </p:grpSp>
        <p:grpSp>
          <p:nvGrpSpPr>
            <p:cNvPr id="13356" name="Group 28"/>
            <p:cNvGrpSpPr>
              <a:grpSpLocks/>
            </p:cNvGrpSpPr>
            <p:nvPr/>
          </p:nvGrpSpPr>
          <p:grpSpPr bwMode="auto">
            <a:xfrm>
              <a:off x="1392" y="1728"/>
              <a:ext cx="768" cy="192"/>
              <a:chOff x="1392" y="1392"/>
              <a:chExt cx="768" cy="192"/>
            </a:xfrm>
          </p:grpSpPr>
          <p:sp>
            <p:nvSpPr>
              <p:cNvPr id="13384" name="Line 2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Text Box 30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5</a:t>
                </a:r>
              </a:p>
            </p:txBody>
          </p:sp>
        </p:grpSp>
        <p:grpSp>
          <p:nvGrpSpPr>
            <p:cNvPr id="13357" name="Group 31"/>
            <p:cNvGrpSpPr>
              <a:grpSpLocks/>
            </p:cNvGrpSpPr>
            <p:nvPr/>
          </p:nvGrpSpPr>
          <p:grpSpPr bwMode="auto">
            <a:xfrm>
              <a:off x="1392" y="1920"/>
              <a:ext cx="768" cy="192"/>
              <a:chOff x="1392" y="1392"/>
              <a:chExt cx="768" cy="192"/>
            </a:xfrm>
          </p:grpSpPr>
          <p:sp>
            <p:nvSpPr>
              <p:cNvPr id="13382" name="Line 32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Text Box 33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6</a:t>
                </a:r>
              </a:p>
            </p:txBody>
          </p:sp>
        </p:grpSp>
        <p:grpSp>
          <p:nvGrpSpPr>
            <p:cNvPr id="13358" name="Group 34"/>
            <p:cNvGrpSpPr>
              <a:grpSpLocks/>
            </p:cNvGrpSpPr>
            <p:nvPr/>
          </p:nvGrpSpPr>
          <p:grpSpPr bwMode="auto">
            <a:xfrm>
              <a:off x="1392" y="2112"/>
              <a:ext cx="768" cy="192"/>
              <a:chOff x="1392" y="1392"/>
              <a:chExt cx="768" cy="192"/>
            </a:xfrm>
          </p:grpSpPr>
          <p:sp>
            <p:nvSpPr>
              <p:cNvPr id="13380" name="Line 35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Text Box 36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7</a:t>
                </a:r>
              </a:p>
            </p:txBody>
          </p:sp>
        </p:grpSp>
        <p:grpSp>
          <p:nvGrpSpPr>
            <p:cNvPr id="13359" name="Group 37"/>
            <p:cNvGrpSpPr>
              <a:grpSpLocks/>
            </p:cNvGrpSpPr>
            <p:nvPr/>
          </p:nvGrpSpPr>
          <p:grpSpPr bwMode="auto">
            <a:xfrm>
              <a:off x="1392" y="2304"/>
              <a:ext cx="768" cy="192"/>
              <a:chOff x="1392" y="1392"/>
              <a:chExt cx="768" cy="192"/>
            </a:xfrm>
          </p:grpSpPr>
          <p:sp>
            <p:nvSpPr>
              <p:cNvPr id="13378" name="Line 3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9" name="Text Box 39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8</a:t>
                </a:r>
              </a:p>
            </p:txBody>
          </p:sp>
        </p:grpSp>
        <p:grpSp>
          <p:nvGrpSpPr>
            <p:cNvPr id="13360" name="Group 40"/>
            <p:cNvGrpSpPr>
              <a:grpSpLocks/>
            </p:cNvGrpSpPr>
            <p:nvPr/>
          </p:nvGrpSpPr>
          <p:grpSpPr bwMode="auto">
            <a:xfrm>
              <a:off x="1392" y="2496"/>
              <a:ext cx="768" cy="192"/>
              <a:chOff x="1392" y="1392"/>
              <a:chExt cx="768" cy="192"/>
            </a:xfrm>
          </p:grpSpPr>
          <p:sp>
            <p:nvSpPr>
              <p:cNvPr id="13376" name="Line 41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7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  9</a:t>
                </a:r>
              </a:p>
            </p:txBody>
          </p:sp>
        </p:grpSp>
        <p:grpSp>
          <p:nvGrpSpPr>
            <p:cNvPr id="13361" name="Group 43"/>
            <p:cNvGrpSpPr>
              <a:grpSpLocks/>
            </p:cNvGrpSpPr>
            <p:nvPr/>
          </p:nvGrpSpPr>
          <p:grpSpPr bwMode="auto">
            <a:xfrm>
              <a:off x="1392" y="2688"/>
              <a:ext cx="768" cy="192"/>
              <a:chOff x="1392" y="1392"/>
              <a:chExt cx="768" cy="192"/>
            </a:xfrm>
          </p:grpSpPr>
          <p:sp>
            <p:nvSpPr>
              <p:cNvPr id="13374" name="Line 44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10</a:t>
                </a:r>
              </a:p>
            </p:txBody>
          </p:sp>
        </p:grpSp>
        <p:grpSp>
          <p:nvGrpSpPr>
            <p:cNvPr id="13362" name="Group 46"/>
            <p:cNvGrpSpPr>
              <a:grpSpLocks/>
            </p:cNvGrpSpPr>
            <p:nvPr/>
          </p:nvGrpSpPr>
          <p:grpSpPr bwMode="auto">
            <a:xfrm>
              <a:off x="1392" y="2880"/>
              <a:ext cx="768" cy="192"/>
              <a:chOff x="1392" y="1392"/>
              <a:chExt cx="768" cy="192"/>
            </a:xfrm>
          </p:grpSpPr>
          <p:sp>
            <p:nvSpPr>
              <p:cNvPr id="13372" name="Line 47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3" name="Text Box 48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11</a:t>
                </a:r>
              </a:p>
            </p:txBody>
          </p:sp>
        </p:grpSp>
        <p:grpSp>
          <p:nvGrpSpPr>
            <p:cNvPr id="13363" name="Group 49"/>
            <p:cNvGrpSpPr>
              <a:grpSpLocks/>
            </p:cNvGrpSpPr>
            <p:nvPr/>
          </p:nvGrpSpPr>
          <p:grpSpPr bwMode="auto">
            <a:xfrm>
              <a:off x="1392" y="3312"/>
              <a:ext cx="768" cy="192"/>
              <a:chOff x="1392" y="1392"/>
              <a:chExt cx="768" cy="192"/>
            </a:xfrm>
          </p:grpSpPr>
          <p:sp>
            <p:nvSpPr>
              <p:cNvPr id="13370" name="Line 50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Text Box 51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13</a:t>
                </a:r>
              </a:p>
            </p:txBody>
          </p:sp>
        </p:grpSp>
        <p:grpSp>
          <p:nvGrpSpPr>
            <p:cNvPr id="13364" name="Group 52"/>
            <p:cNvGrpSpPr>
              <a:grpSpLocks/>
            </p:cNvGrpSpPr>
            <p:nvPr/>
          </p:nvGrpSpPr>
          <p:grpSpPr bwMode="auto">
            <a:xfrm>
              <a:off x="1392" y="3504"/>
              <a:ext cx="768" cy="192"/>
              <a:chOff x="1392" y="1392"/>
              <a:chExt cx="768" cy="192"/>
            </a:xfrm>
          </p:grpSpPr>
          <p:sp>
            <p:nvSpPr>
              <p:cNvPr id="13368" name="Line 53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Text Box 54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14</a:t>
                </a:r>
              </a:p>
            </p:txBody>
          </p:sp>
        </p:grpSp>
        <p:grpSp>
          <p:nvGrpSpPr>
            <p:cNvPr id="13365" name="Group 55"/>
            <p:cNvGrpSpPr>
              <a:grpSpLocks/>
            </p:cNvGrpSpPr>
            <p:nvPr/>
          </p:nvGrpSpPr>
          <p:grpSpPr bwMode="auto">
            <a:xfrm>
              <a:off x="1392" y="3696"/>
              <a:ext cx="768" cy="192"/>
              <a:chOff x="1392" y="1392"/>
              <a:chExt cx="768" cy="192"/>
            </a:xfrm>
          </p:grpSpPr>
          <p:sp>
            <p:nvSpPr>
              <p:cNvPr id="13366" name="Line 56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Text Box 57"/>
              <p:cNvSpPr txBox="1">
                <a:spLocks noChangeArrowheads="1"/>
              </p:cNvSpPr>
              <p:nvPr/>
            </p:nvSpPr>
            <p:spPr bwMode="auto">
              <a:xfrm>
                <a:off x="1440" y="139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e-IL" sz="1400"/>
                  <a:t>WT        15</a:t>
                </a:r>
              </a:p>
            </p:txBody>
          </p:sp>
        </p:grpSp>
      </p:grpSp>
      <p:sp>
        <p:nvSpPr>
          <p:cNvPr id="66618" name="AutoShape 58"/>
          <p:cNvSpPr>
            <a:spLocks noChangeArrowheads="1"/>
          </p:cNvSpPr>
          <p:nvPr/>
        </p:nvSpPr>
        <p:spPr bwMode="auto">
          <a:xfrm>
            <a:off x="4572000" y="51673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800"/>
          </a:p>
        </p:txBody>
      </p:sp>
      <p:sp>
        <p:nvSpPr>
          <p:cNvPr id="66619" name="Freeform 59"/>
          <p:cNvSpPr>
            <a:spLocks/>
          </p:cNvSpPr>
          <p:nvPr/>
        </p:nvSpPr>
        <p:spPr bwMode="auto">
          <a:xfrm>
            <a:off x="4837113" y="4267200"/>
            <a:ext cx="419100" cy="1012825"/>
          </a:xfrm>
          <a:custGeom>
            <a:avLst/>
            <a:gdLst>
              <a:gd name="T0" fmla="*/ 2147483646 w 264"/>
              <a:gd name="T1" fmla="*/ 2147483646 h 638"/>
              <a:gd name="T2" fmla="*/ 2147483646 w 264"/>
              <a:gd name="T3" fmla="*/ 2147483646 h 638"/>
              <a:gd name="T4" fmla="*/ 2147483646 w 264"/>
              <a:gd name="T5" fmla="*/ 2147483646 h 638"/>
              <a:gd name="T6" fmla="*/ 2147483646 w 264"/>
              <a:gd name="T7" fmla="*/ 2147483646 h 638"/>
              <a:gd name="T8" fmla="*/ 2147483646 w 264"/>
              <a:gd name="T9" fmla="*/ 2147483646 h 638"/>
              <a:gd name="T10" fmla="*/ 2147483646 w 264"/>
              <a:gd name="T11" fmla="*/ 2147483646 h 638"/>
              <a:gd name="T12" fmla="*/ 2147483646 w 264"/>
              <a:gd name="T13" fmla="*/ 2147483646 h 638"/>
              <a:gd name="T14" fmla="*/ 2147483646 w 264"/>
              <a:gd name="T15" fmla="*/ 2147483646 h 638"/>
              <a:gd name="T16" fmla="*/ 2147483646 w 264"/>
              <a:gd name="T17" fmla="*/ 2147483646 h 6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4"/>
              <a:gd name="T28" fmla="*/ 0 h 638"/>
              <a:gd name="T29" fmla="*/ 264 w 264"/>
              <a:gd name="T30" fmla="*/ 638 h 6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4" h="638">
                <a:moveTo>
                  <a:pt x="235" y="638"/>
                </a:moveTo>
                <a:cubicBezTo>
                  <a:pt x="217" y="632"/>
                  <a:pt x="198" y="626"/>
                  <a:pt x="180" y="620"/>
                </a:cubicBezTo>
                <a:cubicBezTo>
                  <a:pt x="159" y="613"/>
                  <a:pt x="156" y="583"/>
                  <a:pt x="144" y="565"/>
                </a:cubicBezTo>
                <a:cubicBezTo>
                  <a:pt x="114" y="519"/>
                  <a:pt x="82" y="471"/>
                  <a:pt x="62" y="418"/>
                </a:cubicBezTo>
                <a:cubicBezTo>
                  <a:pt x="51" y="388"/>
                  <a:pt x="43" y="363"/>
                  <a:pt x="25" y="336"/>
                </a:cubicBezTo>
                <a:cubicBezTo>
                  <a:pt x="0" y="236"/>
                  <a:pt x="53" y="135"/>
                  <a:pt x="135" y="80"/>
                </a:cubicBezTo>
                <a:cubicBezTo>
                  <a:pt x="143" y="75"/>
                  <a:pt x="153" y="75"/>
                  <a:pt x="162" y="71"/>
                </a:cubicBezTo>
                <a:cubicBezTo>
                  <a:pt x="264" y="21"/>
                  <a:pt x="130" y="83"/>
                  <a:pt x="208" y="34"/>
                </a:cubicBezTo>
                <a:cubicBezTo>
                  <a:pt x="263" y="0"/>
                  <a:pt x="218" y="42"/>
                  <a:pt x="244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20" name="Text Box 60"/>
          <p:cNvSpPr txBox="1">
            <a:spLocks noChangeArrowheads="1"/>
          </p:cNvSpPr>
          <p:nvPr/>
        </p:nvSpPr>
        <p:spPr bwMode="auto">
          <a:xfrm>
            <a:off x="4495800" y="4633913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1</a:t>
            </a:r>
          </a:p>
        </p:txBody>
      </p:sp>
      <p:sp>
        <p:nvSpPr>
          <p:cNvPr id="66621" name="Text Box 61"/>
          <p:cNvSpPr txBox="1">
            <a:spLocks noChangeArrowheads="1"/>
          </p:cNvSpPr>
          <p:nvPr/>
        </p:nvSpPr>
        <p:spPr bwMode="auto">
          <a:xfrm>
            <a:off x="1295400" y="183673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1</a:t>
            </a:r>
          </a:p>
        </p:txBody>
      </p:sp>
      <p:grpSp>
        <p:nvGrpSpPr>
          <p:cNvPr id="19" name="Group 62"/>
          <p:cNvGrpSpPr>
            <a:grpSpLocks/>
          </p:cNvGrpSpPr>
          <p:nvPr/>
        </p:nvGrpSpPr>
        <p:grpSpPr bwMode="auto">
          <a:xfrm>
            <a:off x="2209800" y="1219200"/>
            <a:ext cx="762000" cy="304800"/>
            <a:chOff x="1392" y="960"/>
            <a:chExt cx="480" cy="192"/>
          </a:xfrm>
        </p:grpSpPr>
        <p:sp>
          <p:nvSpPr>
            <p:cNvPr id="13341" name="Rectangle 63"/>
            <p:cNvSpPr>
              <a:spLocks noChangeArrowheads="1"/>
            </p:cNvSpPr>
            <p:nvPr/>
          </p:nvSpPr>
          <p:spPr bwMode="auto">
            <a:xfrm>
              <a:off x="1392" y="96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3342" name="Text Box 64"/>
            <p:cNvSpPr txBox="1">
              <a:spLocks noChangeArrowheads="1"/>
            </p:cNvSpPr>
            <p:nvPr/>
          </p:nvSpPr>
          <p:spPr bwMode="auto">
            <a:xfrm>
              <a:off x="1440" y="96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66"/>
                  </a:solidFill>
                </a:rPr>
                <a:t>ST</a:t>
              </a:r>
            </a:p>
          </p:txBody>
        </p:sp>
      </p:grpSp>
      <p:sp>
        <p:nvSpPr>
          <p:cNvPr id="66625" name="Text Box 65"/>
          <p:cNvSpPr txBox="1">
            <a:spLocks noChangeArrowheads="1"/>
          </p:cNvSpPr>
          <p:nvPr/>
        </p:nvSpPr>
        <p:spPr bwMode="auto">
          <a:xfrm>
            <a:off x="4419600" y="46624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2</a:t>
            </a:r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1066800" y="1836738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1</a:t>
            </a:r>
          </a:p>
        </p:txBody>
      </p: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2209800" y="1524000"/>
            <a:ext cx="762000" cy="304800"/>
            <a:chOff x="1392" y="960"/>
            <a:chExt cx="480" cy="192"/>
          </a:xfrm>
        </p:grpSpPr>
        <p:sp>
          <p:nvSpPr>
            <p:cNvPr id="13339" name="Rectangle 68"/>
            <p:cNvSpPr>
              <a:spLocks noChangeArrowheads="1"/>
            </p:cNvSpPr>
            <p:nvPr/>
          </p:nvSpPr>
          <p:spPr bwMode="auto">
            <a:xfrm>
              <a:off x="1392" y="96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3340" name="Text Box 69"/>
            <p:cNvSpPr txBox="1">
              <a:spLocks noChangeArrowheads="1"/>
            </p:cNvSpPr>
            <p:nvPr/>
          </p:nvSpPr>
          <p:spPr bwMode="auto">
            <a:xfrm>
              <a:off x="1440" y="96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66"/>
                  </a:solidFill>
                </a:rPr>
                <a:t>ST</a:t>
              </a:r>
            </a:p>
          </p:txBody>
        </p:sp>
      </p:grpSp>
      <p:sp>
        <p:nvSpPr>
          <p:cNvPr id="66630" name="Text Box 70"/>
          <p:cNvSpPr txBox="1">
            <a:spLocks noChangeArrowheads="1"/>
          </p:cNvSpPr>
          <p:nvPr/>
        </p:nvSpPr>
        <p:spPr bwMode="auto">
          <a:xfrm>
            <a:off x="4572000" y="4814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3</a:t>
            </a:r>
          </a:p>
        </p:txBody>
      </p:sp>
      <p:sp>
        <p:nvSpPr>
          <p:cNvPr id="66631" name="Text Box 71"/>
          <p:cNvSpPr txBox="1">
            <a:spLocks noChangeArrowheads="1"/>
          </p:cNvSpPr>
          <p:nvPr/>
        </p:nvSpPr>
        <p:spPr bwMode="auto">
          <a:xfrm>
            <a:off x="762000" y="183673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1</a:t>
            </a:r>
          </a:p>
        </p:txBody>
      </p: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2209800" y="2133600"/>
            <a:ext cx="762000" cy="304800"/>
            <a:chOff x="1392" y="960"/>
            <a:chExt cx="480" cy="192"/>
          </a:xfrm>
        </p:grpSpPr>
        <p:sp>
          <p:nvSpPr>
            <p:cNvPr id="13337" name="Rectangle 73"/>
            <p:cNvSpPr>
              <a:spLocks noChangeArrowheads="1"/>
            </p:cNvSpPr>
            <p:nvPr/>
          </p:nvSpPr>
          <p:spPr bwMode="auto">
            <a:xfrm>
              <a:off x="1392" y="96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3338" name="Text Box 74"/>
            <p:cNvSpPr txBox="1">
              <a:spLocks noChangeArrowheads="1"/>
            </p:cNvSpPr>
            <p:nvPr/>
          </p:nvSpPr>
          <p:spPr bwMode="auto">
            <a:xfrm>
              <a:off x="1440" y="96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66"/>
                  </a:solidFill>
                </a:rPr>
                <a:t>ST</a:t>
              </a:r>
            </a:p>
          </p:txBody>
        </p:sp>
      </p:grpSp>
      <p:sp>
        <p:nvSpPr>
          <p:cNvPr id="66635" name="Line 75"/>
          <p:cNvSpPr>
            <a:spLocks noChangeShapeType="1"/>
          </p:cNvSpPr>
          <p:nvPr/>
        </p:nvSpPr>
        <p:spPr bwMode="auto">
          <a:xfrm>
            <a:off x="51816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6" name="Text Box 76"/>
          <p:cNvSpPr txBox="1">
            <a:spLocks noChangeArrowheads="1"/>
          </p:cNvSpPr>
          <p:nvPr/>
        </p:nvSpPr>
        <p:spPr bwMode="auto">
          <a:xfrm>
            <a:off x="381000" y="183673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1</a:t>
            </a:r>
          </a:p>
        </p:txBody>
      </p:sp>
      <p:grpSp>
        <p:nvGrpSpPr>
          <p:cNvPr id="22" name="Group 77"/>
          <p:cNvGrpSpPr>
            <a:grpSpLocks/>
          </p:cNvGrpSpPr>
          <p:nvPr/>
        </p:nvGrpSpPr>
        <p:grpSpPr bwMode="auto">
          <a:xfrm>
            <a:off x="2209800" y="3352800"/>
            <a:ext cx="762000" cy="304800"/>
            <a:chOff x="1392" y="960"/>
            <a:chExt cx="480" cy="192"/>
          </a:xfrm>
        </p:grpSpPr>
        <p:sp>
          <p:nvSpPr>
            <p:cNvPr id="13335" name="Rectangle 78"/>
            <p:cNvSpPr>
              <a:spLocks noChangeArrowheads="1"/>
            </p:cNvSpPr>
            <p:nvPr/>
          </p:nvSpPr>
          <p:spPr bwMode="auto">
            <a:xfrm>
              <a:off x="1392" y="960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e-IL" altLang="he-IL" sz="1800"/>
            </a:p>
          </p:txBody>
        </p:sp>
        <p:sp>
          <p:nvSpPr>
            <p:cNvPr id="13336" name="Text Box 79"/>
            <p:cNvSpPr txBox="1">
              <a:spLocks noChangeArrowheads="1"/>
            </p:cNvSpPr>
            <p:nvPr/>
          </p:nvSpPr>
          <p:spPr bwMode="auto">
            <a:xfrm>
              <a:off x="1440" y="96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e-IL" sz="1400">
                  <a:solidFill>
                    <a:srgbClr val="FF0066"/>
                  </a:solidFill>
                </a:rPr>
                <a:t>WNT</a:t>
              </a:r>
            </a:p>
          </p:txBody>
        </p:sp>
      </p:grpSp>
      <p:sp>
        <p:nvSpPr>
          <p:cNvPr id="66641" name="Text Box 81"/>
          <p:cNvSpPr txBox="1">
            <a:spLocks noChangeArrowheads="1"/>
          </p:cNvSpPr>
          <p:nvPr/>
        </p:nvSpPr>
        <p:spPr bwMode="auto">
          <a:xfrm>
            <a:off x="1295400" y="183673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e-IL" sz="1800"/>
              <a:t>0</a:t>
            </a:r>
          </a:p>
        </p:txBody>
      </p:sp>
      <p:sp>
        <p:nvSpPr>
          <p:cNvPr id="13330" name="Text Box 82"/>
          <p:cNvSpPr txBox="1">
            <a:spLocks noChangeArrowheads="1"/>
          </p:cNvSpPr>
          <p:nvPr/>
        </p:nvSpPr>
        <p:spPr bwMode="auto">
          <a:xfrm>
            <a:off x="304800" y="685800"/>
            <a:ext cx="1600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First level: shift register that keeps the history of the n last branches</a:t>
            </a:r>
          </a:p>
        </p:txBody>
      </p:sp>
      <p:sp>
        <p:nvSpPr>
          <p:cNvPr id="13331" name="Text Box 83"/>
          <p:cNvSpPr txBox="1">
            <a:spLocks noChangeArrowheads="1"/>
          </p:cNvSpPr>
          <p:nvPr/>
        </p:nvSpPr>
        <p:spPr bwMode="auto">
          <a:xfrm>
            <a:off x="152400" y="4495800"/>
            <a:ext cx="2057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1400" b="1">
                <a:solidFill>
                  <a:srgbClr val="0066FF"/>
                </a:solidFill>
              </a:rPr>
              <a:t>Second level: prediction table that predicts for every history state if the direction should be taken or not taken</a:t>
            </a:r>
          </a:p>
        </p:txBody>
      </p:sp>
      <p:sp>
        <p:nvSpPr>
          <p:cNvPr id="66644" name="AutoShape 84"/>
          <p:cNvSpPr>
            <a:spLocks noChangeArrowheads="1"/>
          </p:cNvSpPr>
          <p:nvPr/>
        </p:nvSpPr>
        <p:spPr bwMode="auto">
          <a:xfrm>
            <a:off x="190500" y="3084513"/>
            <a:ext cx="3886200" cy="1295400"/>
          </a:xfrm>
          <a:prstGeom prst="cloudCallout">
            <a:avLst>
              <a:gd name="adj1" fmla="val -14500"/>
              <a:gd name="adj2" fmla="val -11687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e-IL" sz="1400" b="1">
                <a:solidFill>
                  <a:schemeClr val="hlink"/>
                </a:solidFill>
              </a:rPr>
              <a:t>We update the table based on current state (0) and modify the state AFTER the outcome is known</a:t>
            </a:r>
          </a:p>
        </p:txBody>
      </p:sp>
      <p:sp>
        <p:nvSpPr>
          <p:cNvPr id="13333" name="Slide Number Placeholder 8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29E837-077D-43FE-9F72-1D30B8971264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e-IL" sz="1400" smtClean="0"/>
          </a:p>
        </p:txBody>
      </p:sp>
      <p:sp>
        <p:nvSpPr>
          <p:cNvPr id="13334" name="Rectangle 2"/>
          <p:cNvSpPr txBox="1">
            <a:spLocks noChangeArrowheads="1"/>
          </p:cNvSpPr>
          <p:nvPr/>
        </p:nvSpPr>
        <p:spPr bwMode="auto">
          <a:xfrm>
            <a:off x="457200" y="11588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sz="4000" dirty="0" smtClean="0">
                <a:solidFill>
                  <a:schemeClr val="tx2"/>
                </a:solidFill>
              </a:rPr>
              <a:t>Example: </a:t>
            </a:r>
            <a:r>
              <a:rPr lang="en-US" altLang="he-IL" sz="4000" dirty="0">
                <a:solidFill>
                  <a:schemeClr val="tx2"/>
                </a:solidFill>
              </a:rPr>
              <a:t>The initialization phase</a:t>
            </a:r>
            <a:endParaRPr lang="en-US" altLang="he-IL" sz="3600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/>
          <p:cNvCxnSpPr>
            <a:stCxn id="13347" idx="2"/>
          </p:cNvCxnSpPr>
          <p:nvPr/>
        </p:nvCxnSpPr>
        <p:spPr>
          <a:xfrm flipH="1">
            <a:off x="6732240" y="2530475"/>
            <a:ext cx="12254" cy="5540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6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8" grpId="0" animBg="1"/>
      <p:bldP spid="66619" grpId="0" animBg="1"/>
      <p:bldP spid="66619" grpId="1" animBg="1"/>
      <p:bldP spid="66620" grpId="0"/>
      <p:bldP spid="66620" grpId="1"/>
      <p:bldP spid="66621" grpId="0"/>
      <p:bldP spid="66621" grpId="1"/>
      <p:bldP spid="66625" grpId="0"/>
      <p:bldP spid="66625" grpId="1"/>
      <p:bldP spid="66626" grpId="0"/>
      <p:bldP spid="66630" grpId="0"/>
      <p:bldP spid="66631" grpId="0"/>
      <p:bldP spid="66635" grpId="0" animBg="1"/>
      <p:bldP spid="66636" grpId="0"/>
      <p:bldP spid="66636" grpId="1"/>
      <p:bldP spid="66641" grpId="0"/>
      <p:bldP spid="66644" grpId="0" animBg="1"/>
      <p:bldP spid="666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490537"/>
          </a:xfrm>
        </p:spPr>
        <p:txBody>
          <a:bodyPr/>
          <a:lstStyle/>
          <a:p>
            <a:pPr defTabSz="909638" eaLnBrk="1" hangingPunct="1"/>
            <a:r>
              <a:rPr lang="en-US" altLang="he-IL" sz="4000" smtClean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578350"/>
            <a:ext cx="7654925" cy="2090738"/>
          </a:xfrm>
        </p:spPr>
        <p:txBody>
          <a:bodyPr/>
          <a:lstStyle/>
          <a:p>
            <a:pPr marL="222250" indent="-222250" algn="r" defTabSz="909638" rtl="1" eaLnBrk="1" hangingPunct="1"/>
            <a:r>
              <a:rPr lang="he-IL" altLang="he-IL" sz="2000" dirty="0" smtClean="0"/>
              <a:t>אם נסתכל בערכי </a:t>
            </a:r>
            <a:r>
              <a:rPr lang="en-US" altLang="he-IL" sz="2000" dirty="0" smtClean="0"/>
              <a:t>BHR</a:t>
            </a:r>
            <a:r>
              <a:rPr lang="he-IL" altLang="he-IL" sz="2000" dirty="0" smtClean="0"/>
              <a:t> האפשריים עבור </a:t>
            </a:r>
            <a:r>
              <a:rPr lang="he-IL" altLang="he-IL" sz="2000" dirty="0" err="1" smtClean="0"/>
              <a:t>תוכנית</a:t>
            </a:r>
            <a:r>
              <a:rPr lang="he-IL" altLang="he-IL" sz="2000" dirty="0" smtClean="0"/>
              <a:t> זו, נבחין שעבור הערכים 11,13,14 הסיעוף יילקח תמיד ועבור הערך 7 הוא לא יילקח</a:t>
            </a:r>
          </a:p>
          <a:p>
            <a:pPr marL="222250" indent="-222250" algn="r" defTabSz="909638" rtl="1" eaLnBrk="1" hangingPunct="1"/>
            <a:r>
              <a:rPr lang="he-IL" altLang="he-IL" sz="2000" dirty="0" smtClean="0"/>
              <a:t>אם רצף של היסטוריות חוזר על עצמו והחיזוי לא משתנה עבור כל אחת מתבניות היסטוריה, נאמר שהמערכת במצב יציב</a:t>
            </a:r>
            <a:endParaRPr lang="he-IL" altLang="he-IL" sz="20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1150938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2400" b="1"/>
              <a:t>1 1 1 0 1 1 1 0 1 1 1 0 1 1 1 0 1 1 1 0 1 1 1 0 1 1 1 0</a:t>
            </a:r>
          </a:p>
        </p:txBody>
      </p:sp>
      <p:sp>
        <p:nvSpPr>
          <p:cNvPr id="14341" name="Slide Number Placeholder 4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C1F67-965B-40CD-8707-25EB609C2044}" type="slidenum">
              <a:rPr lang="he-IL" altLang="he-IL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e-IL" sz="1400" smtClean="0"/>
          </a:p>
        </p:txBody>
      </p:sp>
      <p:sp>
        <p:nvSpPr>
          <p:cNvPr id="2" name="Rectangle 1"/>
          <p:cNvSpPr/>
          <p:nvPr/>
        </p:nvSpPr>
        <p:spPr>
          <a:xfrm>
            <a:off x="1014413" y="1150938"/>
            <a:ext cx="1060450" cy="431800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990600" y="18192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2400" b="1"/>
              <a:t>1 1 1 0 1 1 1 0 1 1 1 0 1 1 1 0 1 1 1 0 1 1 1 0 1 1 1 0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77938" y="1819275"/>
            <a:ext cx="1062037" cy="431800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45" name="Text Box 4"/>
          <p:cNvSpPr txBox="1">
            <a:spLocks noChangeArrowheads="1"/>
          </p:cNvSpPr>
          <p:nvPr/>
        </p:nvSpPr>
        <p:spPr bwMode="auto">
          <a:xfrm>
            <a:off x="992188" y="2487613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2400" b="1"/>
              <a:t>1 1 1 0 1 1 1 0 1 1 1 0 1 1 1 0 1 1 1 0 1 1 1 0 1 1 1 0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95425" y="2487613"/>
            <a:ext cx="1060450" cy="431800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47" name="Text Box 4"/>
          <p:cNvSpPr txBox="1">
            <a:spLocks noChangeArrowheads="1"/>
          </p:cNvSpPr>
          <p:nvPr/>
        </p:nvSpPr>
        <p:spPr bwMode="auto">
          <a:xfrm>
            <a:off x="992188" y="315595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2400" b="1"/>
              <a:t>1 1 1 0 1 1 1 0 1 1 1 0 1 1 1 0 1 1 1 0 1 1 1 0 1 1 1 0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82763" y="3155950"/>
            <a:ext cx="1060450" cy="431800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49" name="TextBox 2"/>
          <p:cNvSpPr txBox="1">
            <a:spLocks noChangeArrowheads="1"/>
          </p:cNvSpPr>
          <p:nvPr/>
        </p:nvSpPr>
        <p:spPr bwMode="auto">
          <a:xfrm>
            <a:off x="323850" y="12128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14</a:t>
            </a:r>
          </a:p>
        </p:txBody>
      </p:sp>
      <p:sp>
        <p:nvSpPr>
          <p:cNvPr id="14350" name="TextBox 53"/>
          <p:cNvSpPr txBox="1">
            <a:spLocks noChangeArrowheads="1"/>
          </p:cNvSpPr>
          <p:nvPr/>
        </p:nvSpPr>
        <p:spPr bwMode="auto">
          <a:xfrm>
            <a:off x="242888" y="682625"/>
            <a:ext cx="182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solidFill>
                  <a:srgbClr val="0000FF"/>
                </a:solidFill>
              </a:rPr>
              <a:t>BHR	History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00113" y="620713"/>
            <a:ext cx="0" cy="3095625"/>
          </a:xfrm>
          <a:prstGeom prst="line">
            <a:avLst/>
          </a:prstGeom>
          <a:ln>
            <a:solidFill>
              <a:srgbClr val="3333C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TextBox 56"/>
          <p:cNvSpPr txBox="1">
            <a:spLocks noChangeArrowheads="1"/>
          </p:cNvSpPr>
          <p:nvPr/>
        </p:nvSpPr>
        <p:spPr bwMode="auto">
          <a:xfrm>
            <a:off x="323850" y="18351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13</a:t>
            </a:r>
          </a:p>
        </p:txBody>
      </p:sp>
      <p:sp>
        <p:nvSpPr>
          <p:cNvPr id="14353" name="TextBox 57"/>
          <p:cNvSpPr txBox="1">
            <a:spLocks noChangeArrowheads="1"/>
          </p:cNvSpPr>
          <p:nvPr/>
        </p:nvSpPr>
        <p:spPr bwMode="auto">
          <a:xfrm>
            <a:off x="341313" y="2482850"/>
            <a:ext cx="423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11</a:t>
            </a:r>
          </a:p>
        </p:txBody>
      </p:sp>
      <p:sp>
        <p:nvSpPr>
          <p:cNvPr id="14354" name="TextBox 58"/>
          <p:cNvSpPr txBox="1">
            <a:spLocks noChangeArrowheads="1"/>
          </p:cNvSpPr>
          <p:nvPr/>
        </p:nvSpPr>
        <p:spPr bwMode="auto">
          <a:xfrm>
            <a:off x="452438" y="313213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55" name="Text Box 4"/>
          <p:cNvSpPr txBox="1">
            <a:spLocks noChangeArrowheads="1"/>
          </p:cNvSpPr>
          <p:nvPr/>
        </p:nvSpPr>
        <p:spPr bwMode="auto">
          <a:xfrm>
            <a:off x="990600" y="3763963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e-IL" sz="2400" b="1"/>
              <a:t>1 1 1 0 1 1 1 0 1 1 1 0 1 1 1 0 1 1 1 0 1 1 1 0 1 1 1 0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051050" y="3763963"/>
            <a:ext cx="1062038" cy="431800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57" name="TextBox 66"/>
          <p:cNvSpPr txBox="1">
            <a:spLocks noChangeArrowheads="1"/>
          </p:cNvSpPr>
          <p:nvPr/>
        </p:nvSpPr>
        <p:spPr bwMode="auto">
          <a:xfrm>
            <a:off x="323850" y="3825875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4947</Words>
  <Application>Microsoft Office PowerPoint</Application>
  <PresentationFormat>On-screen Show (4:3)</PresentationFormat>
  <Paragraphs>1771</Paragraphs>
  <Slides>53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Wingdings</vt:lpstr>
      <vt:lpstr>Default Design</vt:lpstr>
      <vt:lpstr>Worksheet</vt:lpstr>
      <vt:lpstr>מבנה מחשבים 046267  תרגול מס' 4  2-Level  Branch Prediction</vt:lpstr>
      <vt:lpstr>מוטיבציה</vt:lpstr>
      <vt:lpstr>קישור בין רצף לחיזוי</vt:lpstr>
      <vt:lpstr>דוגמה פשוטה</vt:lpstr>
      <vt:lpstr>איפה ה- catch?</vt:lpstr>
      <vt:lpstr>BHR: Branch History Register</vt:lpstr>
      <vt:lpstr>איך זה עובד?</vt:lpstr>
      <vt:lpstr>PowerPoint Presentation</vt:lpstr>
      <vt:lpstr>Example</vt:lpstr>
      <vt:lpstr>סוגי BHR</vt:lpstr>
      <vt:lpstr>סוגי טבלת מכונות החיזוי</vt:lpstr>
      <vt:lpstr>L2 Predictor</vt:lpstr>
      <vt:lpstr>ובמילים אחרות... Local Predictor / Local Counter Array</vt:lpstr>
      <vt:lpstr>טבלה ו-BHR לוקלים</vt:lpstr>
      <vt:lpstr>קטע קוד</vt:lpstr>
      <vt:lpstr>דוגמת הרצה:</vt:lpstr>
      <vt:lpstr>טעות בחיזוי (לא הייתה קפיצה)</vt:lpstr>
      <vt:lpstr>PowerPoint Presentation</vt:lpstr>
      <vt:lpstr>חיזוי נכון (הייתה קפיצה)</vt:lpstr>
      <vt:lpstr>PowerPoint Presentation</vt:lpstr>
      <vt:lpstr>טעות בחיזוי (הייתה קפיצה)</vt:lpstr>
      <vt:lpstr>PowerPoint Presentation</vt:lpstr>
      <vt:lpstr>חיזוי נכון (הייתה קפיצה)</vt:lpstr>
      <vt:lpstr>PowerPoint Presentation</vt:lpstr>
      <vt:lpstr>טעות בחיזוי (לא הייתה קפיצה)</vt:lpstr>
      <vt:lpstr>PowerPoint Presentation</vt:lpstr>
      <vt:lpstr>טעות בחיזוי (לא הייתה קפיצה)</vt:lpstr>
      <vt:lpstr>PowerPoint Presentation</vt:lpstr>
      <vt:lpstr>חיזוי נכון (הייתה קפיצה)</vt:lpstr>
      <vt:lpstr>טבלה ו-BHR גלובליים</vt:lpstr>
      <vt:lpstr>דוגמת הרצה:</vt:lpstr>
      <vt:lpstr>טעות בחיזוי (לא הייתה קפיצה)</vt:lpstr>
      <vt:lpstr>PowerPoint Presentation</vt:lpstr>
      <vt:lpstr>טעות בחיזוי (הייתה קפיצה)</vt:lpstr>
      <vt:lpstr>PowerPoint Presentation</vt:lpstr>
      <vt:lpstr>חיזוי נכון (הייתה קפיצה)</vt:lpstr>
      <vt:lpstr>PowerPoint Presentation</vt:lpstr>
      <vt:lpstr>חיזוי נכון (הייתה קפיצה)</vt:lpstr>
      <vt:lpstr>PowerPoint Presentation</vt:lpstr>
      <vt:lpstr>טעות בחיזוי (לא הייתה קפיצה)</vt:lpstr>
      <vt:lpstr>PowerPoint Presentation</vt:lpstr>
      <vt:lpstr>טעות בחיזוי (לא הייתה קפיצה)</vt:lpstr>
      <vt:lpstr>PowerPoint Presentation</vt:lpstr>
      <vt:lpstr>חיזוי נכון (הייתה קפיצה)</vt:lpstr>
      <vt:lpstr>דוגמא:</vt:lpstr>
      <vt:lpstr>התנהגות ה- branch-ים השונים</vt:lpstr>
      <vt:lpstr>תוצאות חיזוי נכון (היסטוריה של 5 הוראות)</vt:lpstr>
      <vt:lpstr>טבלת חיזוי גלובלית</vt:lpstr>
      <vt:lpstr>Local Predictor: Lselect</vt:lpstr>
      <vt:lpstr>Local Predictor: Lshare</vt:lpstr>
      <vt:lpstr>Global Predictor: Gshare</vt:lpstr>
      <vt:lpstr>ראי ראי שעל הקיר, מהי השיטה הטובה בעיר?</vt:lpstr>
      <vt:lpstr>Chooser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046267 מבנה מחשבים - תרגול 4</dc:title>
  <dc:creator>orenkz</dc:creator>
  <cp:keywords>CTPClassification=CTP_NWR:VisualMarkings=</cp:keywords>
  <cp:lastModifiedBy>Elazar Raab</cp:lastModifiedBy>
  <cp:revision>111</cp:revision>
  <dcterms:created xsi:type="dcterms:W3CDTF">2003-04-10T16:52:43Z</dcterms:created>
  <dcterms:modified xsi:type="dcterms:W3CDTF">2017-04-15T19:37:06Z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c7fa0810-dac6-4b6e-857c-fb7ab413cd00</vt:lpwstr>
  </property>
  <property fmtid="{D5CDD505-2E9C-101B-9397-08002B2CF9AE}" pid="3" name="CTP_TimeStamp">
    <vt:lpwstr>2017-03-17 16:29:59Z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