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9" r:id="rId9"/>
    <p:sldId id="263" r:id="rId10"/>
    <p:sldId id="272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'[ed 1.xlsx]in'!$A$3:$H$22</cx:f>
        <cx:lvl ptCount="20">
          <cx:pt idx="0">Fully Meets</cx:pt>
          <cx:pt idx="1">Fully Meets</cx:pt>
          <cx:pt idx="2">Exceeds</cx:pt>
          <cx:pt idx="3">Fully Meets</cx:pt>
          <cx:pt idx="4">Exceeds</cx:pt>
          <cx:pt idx="5">Fully Meets</cx:pt>
          <cx:pt idx="6">Fully Meets</cx:pt>
          <cx:pt idx="7">Fully Meets</cx:pt>
          <cx:pt idx="8">Fully Meets</cx:pt>
          <cx:pt idx="9">Fully Meets</cx:pt>
          <cx:pt idx="10">Exceeds</cx:pt>
          <cx:pt idx="11">Exceeds</cx:pt>
          <cx:pt idx="12">Fully Meets</cx:pt>
          <cx:pt idx="13">Fully Meets</cx:pt>
          <cx:pt idx="14">Exceeds</cx:pt>
          <cx:pt idx="15">Exceeds</cx:pt>
          <cx:pt idx="16">Fully Meets</cx:pt>
          <cx:pt idx="17">Fully Meets</cx:pt>
          <cx:pt idx="18">Fully Meets</cx:pt>
          <cx:pt idx="19">Exceeds</cx:pt>
        </cx:lvl>
        <cx:lvl ptCount="20">
          <cx:pt idx="0">Female</cx:pt>
          <cx:pt idx="1">Male</cx:pt>
          <cx:pt idx="2">Female</cx:pt>
          <cx:pt idx="3">Female</cx:pt>
          <cx:pt idx="4">Male</cx:pt>
          <cx:pt idx="5">Male</cx:pt>
          <cx:pt idx="6">Female</cx:pt>
          <cx:pt idx="7">Female</cx:pt>
          <cx:pt idx="8">Male</cx:pt>
          <cx:pt idx="9">Female</cx:pt>
          <cx:pt idx="10">Male</cx:pt>
          <cx:pt idx="11">Male</cx:pt>
          <cx:pt idx="12">Male</cx:pt>
          <cx:pt idx="13">Male</cx:pt>
          <cx:pt idx="14">Female</cx:pt>
          <cx:pt idx="15">Female</cx:pt>
          <cx:pt idx="16">Female</cx:pt>
          <cx:pt idx="17">Male</cx:pt>
          <cx:pt idx="18">Male</cx:pt>
          <cx:pt idx="19">Male</cx:pt>
        </cx:lvl>
        <cx:lvl ptCount="20">
          <cx:pt idx="0">General - Con</cx:pt>
          <cx:pt idx="1">Field Operations</cx:pt>
          <cx:pt idx="2">General - Eng</cx:pt>
          <cx:pt idx="3">Engineers</cx:pt>
          <cx:pt idx="4">Executive</cx:pt>
          <cx:pt idx="5">Engineers</cx:pt>
          <cx:pt idx="6">Field Operations</cx:pt>
          <cx:pt idx="7">General - Con</cx:pt>
          <cx:pt idx="8">Splicing</cx:pt>
          <cx:pt idx="9">Finance &amp; Accounting</cx:pt>
          <cx:pt idx="10">General - Con</cx:pt>
          <cx:pt idx="11">Field Operations</cx:pt>
          <cx:pt idx="12">Project Management - Con</cx:pt>
          <cx:pt idx="13">Engineers</cx:pt>
          <cx:pt idx="14">Project Management - Con</cx:pt>
          <cx:pt idx="15">Field Operations</cx:pt>
          <cx:pt idx="16">General - Con</cx:pt>
          <cx:pt idx="17">Engineers</cx:pt>
          <cx:pt idx="18">General - Eng</cx:pt>
          <cx:pt idx="19">Field Operations</cx:pt>
        </cx:lvl>
        <cx:lvl ptCount="20">
          <cx:pt idx="0">Active</cx:pt>
          <cx:pt idx="1">Active</cx:pt>
          <cx:pt idx="2">Active</cx:pt>
          <cx:pt idx="3">Active</cx:pt>
          <cx:pt idx="4">Active</cx:pt>
          <cx:pt idx="5">Active</cx:pt>
          <cx:pt idx="6">Active</cx:pt>
          <cx:pt idx="7">Active</cx:pt>
          <cx:pt idx="8">Active</cx:pt>
          <cx:pt idx="9">Active</cx:pt>
          <cx:pt idx="10">Active</cx:pt>
          <cx:pt idx="11">Active</cx:pt>
          <cx:pt idx="12">Active</cx:pt>
          <cx:pt idx="13">Active</cx:pt>
          <cx:pt idx="14">Active</cx:pt>
          <cx:pt idx="15">Active</cx:pt>
          <cx:pt idx="16">Future Start</cx:pt>
          <cx:pt idx="17">Future Start</cx:pt>
          <cx:pt idx="18">Future Start</cx:pt>
          <cx:pt idx="19">Active</cx:pt>
        </cx:lvl>
        <cx:lvl ptCount="20">
          <cx:pt idx="0">TNS</cx:pt>
          <cx:pt idx="1">BPC</cx:pt>
          <cx:pt idx="2">WBL</cx:pt>
          <cx:pt idx="3">CCDR</cx:pt>
          <cx:pt idx="4">NEL</cx:pt>
          <cx:pt idx="5">BPC</cx:pt>
          <cx:pt idx="6">SVG</cx:pt>
          <cx:pt idx="7">MSC</cx:pt>
          <cx:pt idx="8">EW</cx:pt>
          <cx:pt idx="9">CCDR</cx:pt>
          <cx:pt idx="10">BPC</cx:pt>
          <cx:pt idx="11">PYZ</cx:pt>
          <cx:pt idx="12">WBL</cx:pt>
          <cx:pt idx="13">NEL</cx:pt>
          <cx:pt idx="14">PL</cx:pt>
          <cx:pt idx="15">BPC</cx:pt>
          <cx:pt idx="16">CCDR</cx:pt>
          <cx:pt idx="17">SVG</cx:pt>
          <cx:pt idx="18">EW</cx:pt>
          <cx:pt idx="19">MSC</cx:pt>
        </cx:lvl>
        <cx:lvl ptCount="20">
          <cx:pt idx="0">Area Sales Manager</cx:pt>
          <cx:pt idx="1">Area Sales Manager</cx:pt>
          <cx:pt idx="2">Area Sales Manager</cx:pt>
          <cx:pt idx="3">Area Sales Manager</cx:pt>
          <cx:pt idx="4">Area Sales Manager</cx:pt>
          <cx:pt idx="5">Area Sales Manager</cx:pt>
          <cx:pt idx="6">Area Sales Manager</cx:pt>
          <cx:pt idx="7">Area Sales Manager</cx:pt>
          <cx:pt idx="8">Area Sales Manager</cx:pt>
          <cx:pt idx="9">Area Sales Manager</cx:pt>
          <cx:pt idx="10">Area Sales Manager</cx:pt>
          <cx:pt idx="11">Area Sales Manager</cx:pt>
          <cx:pt idx="12">Area Sales Manager</cx:pt>
          <cx:pt idx="13">Area Sales Manager</cx:pt>
          <cx:pt idx="14">Area Sales Manager</cx:pt>
          <cx:pt idx="15">Area Sales Manager</cx:pt>
          <cx:pt idx="16">Area Sales Manager</cx:pt>
          <cx:pt idx="17">Area Sales Manager</cx:pt>
          <cx:pt idx="18">Area Sales Manager</cx:pt>
          <cx:pt idx="19">Area Sales Manager</cx:pt>
        </cx:lvl>
        <cx:lvl ptCount="20">
          <cx:pt idx="0">Jasmine</cx:pt>
          <cx:pt idx="1">Maruk</cx:pt>
          <cx:pt idx="2">Latia</cx:pt>
          <cx:pt idx="3">Sharlene</cx:pt>
          <cx:pt idx="4">Jac</cx:pt>
          <cx:pt idx="5">Joseph</cx:pt>
          <cx:pt idx="6">Myriam</cx:pt>
          <cx:pt idx="7">Dheepa</cx:pt>
          <cx:pt idx="8">Bartholemew</cx:pt>
          <cx:pt idx="9">Xana</cx:pt>
          <cx:pt idx="10">Prater</cx:pt>
          <cx:pt idx="11">Kaylah</cx:pt>
          <cx:pt idx="12">Kristen</cx:pt>
          <cx:pt idx="13">Bobby</cx:pt>
          <cx:pt idx="14">Reid</cx:pt>
          <cx:pt idx="15">Hector</cx:pt>
          <cx:pt idx="16">Mariela</cx:pt>
          <cx:pt idx="17">Angela</cx:pt>
          <cx:pt idx="18">Gerald</cx:pt>
          <cx:pt idx="19">Reilly</cx:pt>
        </cx:lvl>
        <cx:lvl ptCount="20">
          <cx:pt idx="0">3431</cx:pt>
          <cx:pt idx="1">3432</cx:pt>
          <cx:pt idx="2">3433</cx:pt>
          <cx:pt idx="3">3434</cx:pt>
          <cx:pt idx="4">3435</cx:pt>
          <cx:pt idx="5">3436</cx:pt>
          <cx:pt idx="6">3437</cx:pt>
          <cx:pt idx="7">3438</cx:pt>
          <cx:pt idx="8">3439</cx:pt>
          <cx:pt idx="9">3440</cx:pt>
          <cx:pt idx="10">3441</cx:pt>
          <cx:pt idx="11">3442</cx:pt>
          <cx:pt idx="12">3443</cx:pt>
          <cx:pt idx="13">3444</cx:pt>
          <cx:pt idx="14">3445</cx:pt>
          <cx:pt idx="15">3446</cx:pt>
          <cx:pt idx="16">3447</cx:pt>
          <cx:pt idx="17">3448</cx:pt>
          <cx:pt idx="18">3449</cx:pt>
          <cx:pt idx="19">3450</cx:pt>
        </cx:lvl>
      </cx:strDim>
      <cx:numDim type="val">
        <cx:f>'[ed 1.xlsx]in'!$I$3:$I$22</cx:f>
        <cx:lvl ptCount="20" formatCode="General">
          <cx:pt idx="0">3</cx:pt>
          <cx:pt idx="1">3</cx:pt>
          <cx:pt idx="2">4</cx:pt>
          <cx:pt idx="3">2</cx:pt>
          <cx:pt idx="4">3</cx:pt>
          <cx:pt idx="5">5</cx:pt>
          <cx:pt idx="6">5</cx:pt>
          <cx:pt idx="7">3</cx:pt>
          <cx:pt idx="8">3</cx:pt>
          <cx:pt idx="9">3</cx:pt>
          <cx:pt idx="10">4</cx:pt>
          <cx:pt idx="11">2</cx:pt>
          <cx:pt idx="12">3</cx:pt>
          <cx:pt idx="13">3</cx:pt>
          <cx:pt idx="14">4</cx:pt>
          <cx:pt idx="15">2</cx:pt>
          <cx:pt idx="16">3</cx:pt>
          <cx:pt idx="17">3</cx:pt>
          <cx:pt idx="18">5</cx:pt>
          <cx:pt idx="19">2</cx:pt>
        </cx:lvl>
      </cx:numDim>
    </cx:data>
  </cx:chartData>
  <cx:chart>
    <cx:title pos="t" align="ctr" overlay="0">
      <cx:tx>
        <cx:txData>
          <cx:v>Current Employee Rating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Current Employee Rating</a:t>
          </a:r>
        </a:p>
      </cx:txPr>
    </cx:title>
    <cx:plotArea>
      <cx:plotAreaRegion>
        <cx:series layoutId="clusteredColumn" uniqueId="{DF604DD7-FFB0-C04D-94F8-B83C40DB8328}">
          <cx:tx>
            <cx:txData>
              <cx:f>'[ed 1.xlsx]in'!$I$2</cx:f>
              <cx:v>Current Employee Rating</cx:v>
            </cx:txData>
          </cx:tx>
          <cx:dataId val="0"/>
          <cx:layoutPr>
            <cx:aggregation/>
          </cx:layoutPr>
          <cx:axisId val="1"/>
        </cx:series>
        <cx:series layoutId="paretoLine" ownerIdx="0" uniqueId="{B3CB2524-9217-CE46-8F04-CA7E6AA81989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• To conduct a comprehensive analysis of current employee ratings to identify key trends, uncover areas needing improvement in core problems includes inconsistent performance, potential impact etc., using Excel techniques.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81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Identifying strengths and  areas for improvement  to optimize workforce productivity and satisfaction using Excel techniques.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DEPARTMENTS COVERED: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IT/IS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PERFORMANCE METEICS: </a:t>
            </a:r>
            <a:r>
              <a:rPr lang="en-GB" dirty="0"/>
              <a:t>Fully meets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REPORTS</a:t>
            </a:r>
            <a:r>
              <a:rPr lang="en-GB" dirty="0"/>
              <a:t>: Detailed performance reports for individuals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2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HR Managers:</a:t>
            </a:r>
            <a:r>
              <a:rPr lang="en-GB" dirty="0"/>
              <a:t> To assess overall employee performance trends, identify training needs and use case metrics for recruitment and retention strategies.</a:t>
            </a:r>
          </a:p>
          <a:p>
            <a:endParaRPr lang="en-GB" dirty="0"/>
          </a:p>
          <a:p>
            <a:r>
              <a:rPr lang="en-GB" b="1" dirty="0"/>
              <a:t>Department Heads: </a:t>
            </a:r>
            <a:r>
              <a:rPr lang="en-GB" dirty="0"/>
              <a:t>Use performance data to set goals.</a:t>
            </a:r>
          </a:p>
          <a:p>
            <a:endParaRPr lang="en-GB" dirty="0"/>
          </a:p>
          <a:p>
            <a:r>
              <a:rPr lang="en-GB" b="1" dirty="0"/>
              <a:t>Performance Analysts:</a:t>
            </a:r>
            <a:r>
              <a:rPr lang="en-GB" dirty="0"/>
              <a:t> Generate reports and recommendations for optimising the performance management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09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Business Units Covered: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TNS
BPC
WBL
CCDR
NEL
SVG
MSC
EW
PYZ
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Employee ID:</a:t>
            </a:r>
            <a:r>
              <a:rPr lang="en-GB" dirty="0"/>
              <a:t> 3431 to 3450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Performance Scores: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Fully Meets: 14 Employees
Exceeds: 6 Employees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1" dirty="0"/>
              <a:t>The “WOW” in our solution is employees with high recognised performance rating.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2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790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data suggests a balanced performance distribution among the employees, with opportunities for further development and recognition. Continuous monitoring and targeted interventions can help improve overall employee performance and satisfaction.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71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2.png" /><Relationship Id="rId4" Type="http://schemas.microsoft.com/office/2014/relationships/chartEx" Target="../charts/chartEx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0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3" y="3042913"/>
            <a:ext cx="6381287" cy="199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STUDENT NAME:</a:t>
            </a:r>
            <a:r>
              <a:rPr lang="en-GB" sz="2400" b="1" dirty="0">
                <a:solidFill>
                  <a:schemeClr val="tx2"/>
                </a:solidFill>
              </a:rPr>
              <a:t> M. PAVITHRA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REGISTER NO:</a:t>
            </a:r>
            <a:r>
              <a:rPr lang="en-GB" sz="2400" b="1" dirty="0">
                <a:solidFill>
                  <a:schemeClr val="tx2"/>
                </a:solidFill>
              </a:rPr>
              <a:t> 312210035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DEPARTMENT:</a:t>
            </a:r>
            <a:r>
              <a:rPr lang="en-GB" sz="2400" b="1" dirty="0">
                <a:solidFill>
                  <a:schemeClr val="tx2"/>
                </a:solidFill>
              </a:rPr>
              <a:t> BCOM GENERAL 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COLLEGE</a:t>
            </a:r>
            <a:r>
              <a:rPr lang="en-GB" sz="2400" b="1" dirty="0">
                <a:solidFill>
                  <a:schemeClr val="tx2"/>
                </a:solidFill>
              </a:rPr>
              <a:t>: VALLIAMMAL COLLEGE FOR WOMEN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           </a:t>
            </a:r>
            <a:endParaRPr lang="en-IN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61827-673E-4C84-15AA-0638C831D188}"/>
              </a:ext>
            </a:extLst>
          </p:cNvPr>
          <p:cNvSpPr txBox="1"/>
          <p:nvPr/>
        </p:nvSpPr>
        <p:spPr>
          <a:xfrm>
            <a:off x="739775" y="1332838"/>
            <a:ext cx="54364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dataset</a:t>
            </a:r>
            <a:endParaRPr lang="en-GB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location</a:t>
            </a:r>
            <a:endParaRPr lang="en-GB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missing value, irrelevant</a:t>
            </a:r>
            <a:endParaRPr lang="en-GB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Formula-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calculation, low, medium, high, sum</a:t>
            </a:r>
            <a:endParaRPr lang="en-GB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and chart: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summary, business unit, gender, employee type, employee ID, performance.</a:t>
            </a:r>
          </a:p>
          <a:p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: 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Pie, Bar, Line, Pivot chart.</a:t>
            </a:r>
          </a:p>
        </p:txBody>
      </p:sp>
    </p:spTree>
    <p:extLst>
      <p:ext uri="{BB962C8B-B14F-4D97-AF65-F5344CB8AC3E}">
        <p14:creationId xmlns:p14="http://schemas.microsoft.com/office/powerpoint/2010/main" val="305696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8732A57E-243E-FFEE-D6B3-D349B93A73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78188233"/>
                  </p:ext>
                </p:extLst>
              </p:nvPr>
            </p:nvGraphicFramePr>
            <p:xfrm>
              <a:off x="923751" y="1083593"/>
              <a:ext cx="7674880" cy="516882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8732A57E-243E-FFEE-D6B3-D349B93A73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751" y="1083593"/>
                <a:ext cx="7674880" cy="516882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990A9-092E-917B-FFA9-17D6EA329B50}"/>
              </a:ext>
            </a:extLst>
          </p:cNvPr>
          <p:cNvSpPr txBox="1"/>
          <p:nvPr/>
        </p:nvSpPr>
        <p:spPr>
          <a:xfrm>
            <a:off x="948054" y="1579627"/>
            <a:ext cx="46554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• The data suggests a balanced performance distribution among the employees, with opportunities for further development and recognition. Continuous monitoring and targeted interventions can help improve overall employee performance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11093" y="2450202"/>
            <a:ext cx="7581409" cy="14465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ADDF7-789F-E7C5-95DC-89AFA5D47CFC}"/>
              </a:ext>
            </a:extLst>
          </p:cNvPr>
          <p:cNvSpPr txBox="1"/>
          <p:nvPr/>
        </p:nvSpPr>
        <p:spPr>
          <a:xfrm>
            <a:off x="1434146" y="1634966"/>
            <a:ext cx="4661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• To conduct a comprehensive analysis of current employee ratings to identify key trends, uncover areas needing improvement in core problems includes inconsistent performance, potential impact etc., using Excel techniques.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97252" y="1857375"/>
            <a:ext cx="5473048" cy="28007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Identifying strengths and  areas for improvement  to optimize workforce productivity and satisfaction using Excel techniques.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chemeClr val="tx2"/>
                </a:solidFill>
              </a:rPr>
              <a:t>DEPARTMENTS COVERED: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</a:rPr>
              <a:t>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</a:rPr>
              <a:t>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</a:rPr>
              <a:t>IT/IS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chemeClr val="tx2"/>
                </a:solidFill>
              </a:rPr>
              <a:t>PERFORMANCE METRICS: Fully meets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chemeClr val="tx2"/>
                </a:solidFill>
              </a:rPr>
              <a:t>REPORTS: Detailed performance reports for individuals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35B9D-62B6-611A-E4EC-B69B429A01D5}"/>
              </a:ext>
            </a:extLst>
          </p:cNvPr>
          <p:cNvSpPr txBox="1"/>
          <p:nvPr/>
        </p:nvSpPr>
        <p:spPr>
          <a:xfrm>
            <a:off x="699452" y="1695450"/>
            <a:ext cx="53469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HR Managers:</a:t>
            </a:r>
            <a:r>
              <a:rPr lang="en-GB" dirty="0">
                <a:solidFill>
                  <a:schemeClr val="tx2"/>
                </a:solidFill>
              </a:rPr>
              <a:t> To assess overall employee performance trends, identify training needs and use case metrics for recruitment and retention strategies.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Department Heads: </a:t>
            </a:r>
            <a:r>
              <a:rPr lang="en-GB" dirty="0">
                <a:solidFill>
                  <a:schemeClr val="tx2"/>
                </a:solidFill>
              </a:rPr>
              <a:t>Use performance data to set goals.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Performance Analysts:</a:t>
            </a:r>
            <a:r>
              <a:rPr lang="en-GB" dirty="0">
                <a:solidFill>
                  <a:schemeClr val="tx2"/>
                </a:solidFill>
              </a:rPr>
              <a:t> Generate reports and recommendations for optimising the performance management process.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4301" y="15716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21C88-AD66-C0AC-FEF5-0B9A0C13B430}"/>
              </a:ext>
            </a:extLst>
          </p:cNvPr>
          <p:cNvSpPr txBox="1"/>
          <p:nvPr/>
        </p:nvSpPr>
        <p:spPr>
          <a:xfrm>
            <a:off x="3200399" y="1857374"/>
            <a:ext cx="43436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Sorting-</a:t>
            </a:r>
            <a:r>
              <a:rPr lang="en-I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Arrange</a:t>
            </a:r>
            <a:r>
              <a:rPr lang="en-GB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Ascending </a:t>
            </a:r>
            <a:r>
              <a:rPr lang="en-I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  <a:p>
            <a:endParaRPr lang="en-GB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Filtering-</a:t>
            </a:r>
            <a:r>
              <a:rPr lang="en-I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Filling, Adjusting columns </a:t>
            </a:r>
            <a:endParaRPr lang="en-IN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</a:t>
            </a:r>
            <a:r>
              <a:rPr lang="en-I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Highest To Lowest</a:t>
            </a:r>
          </a:p>
          <a:p>
            <a:endParaRPr lang="en-GB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Chart- </a:t>
            </a:r>
            <a:r>
              <a:rPr lang="en-I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Employee Performance</a:t>
            </a:r>
          </a:p>
          <a:p>
            <a:endParaRPr lang="en-GB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Formulas-</a:t>
            </a:r>
            <a:r>
              <a:rPr lang="en-I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Excel Formulas</a:t>
            </a:r>
          </a:p>
          <a:p>
            <a:endParaRPr lang="en-GB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Graphs-</a:t>
            </a:r>
            <a:r>
              <a:rPr lang="en-IN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Final 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19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9956A-5DF0-FFF1-B545-A62E1F4F3118}"/>
              </a:ext>
            </a:extLst>
          </p:cNvPr>
          <p:cNvSpPr txBox="1"/>
          <p:nvPr/>
        </p:nvSpPr>
        <p:spPr>
          <a:xfrm>
            <a:off x="1666063" y="1312104"/>
            <a:ext cx="6102656" cy="4801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chemeClr val="tx2"/>
                </a:solidFill>
              </a:rPr>
              <a:t>Business Units Covered: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TNS
BPC
WBL
CCDR
NEL
SVG
MSC
EW
PYZ
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chemeClr val="tx2"/>
                </a:solidFill>
              </a:rPr>
              <a:t>Employee ID:</a:t>
            </a:r>
            <a:r>
              <a:rPr lang="en-GB" dirty="0">
                <a:solidFill>
                  <a:schemeClr val="tx2"/>
                </a:solidFill>
              </a:rPr>
              <a:t> 3431 to 3450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solidFill>
                  <a:schemeClr val="tx2"/>
                </a:solidFill>
              </a:rPr>
              <a:t>Performance Scores: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tx2"/>
                </a:solidFill>
              </a:rPr>
              <a:t>Fully Meets: 14 Employees
Exceeds: 6 Employees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A306FA-C4FB-2092-EDAB-2FBCBB403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43876"/>
            <a:ext cx="6163193" cy="35843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0D3605-E235-C0C7-8A8B-57953599519A}"/>
              </a:ext>
            </a:extLst>
          </p:cNvPr>
          <p:cNvSpPr txBox="1"/>
          <p:nvPr/>
        </p:nvSpPr>
        <p:spPr>
          <a:xfrm>
            <a:off x="2642614" y="1450210"/>
            <a:ext cx="4367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tx2"/>
                </a:solidFill>
              </a:rPr>
              <a:t>The “WOW” in our solution is employees with high recognised performance rating.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pavit55555@gmail.com</cp:lastModifiedBy>
  <cp:revision>18</cp:revision>
  <dcterms:created xsi:type="dcterms:W3CDTF">2024-03-29T15:07:22Z</dcterms:created>
  <dcterms:modified xsi:type="dcterms:W3CDTF">2024-08-25T12:36:27Z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