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71" r:id="rId8"/>
    <p:sldId id="269" r:id="rId9"/>
    <p:sldId id="263" r:id="rId10"/>
    <p:sldId id="272"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Data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 data analysis.xlsx]Sheet1'!$E$3:$E$22</c:f>
              <c:numCache>
                <c:formatCode>General</c:formatCode>
                <c:ptCount val="20"/>
                <c:pt idx="0">
                  <c:v>105468.7</c:v>
                </c:pt>
                <c:pt idx="1">
                  <c:v>88360.79</c:v>
                </c:pt>
                <c:pt idx="2">
                  <c:v>85879.23</c:v>
                </c:pt>
                <c:pt idx="3">
                  <c:v>93128.34</c:v>
                </c:pt>
                <c:pt idx="4">
                  <c:v>57002.02</c:v>
                </c:pt>
                <c:pt idx="5">
                  <c:v>118976.16</c:v>
                </c:pt>
                <c:pt idx="6">
                  <c:v>104802.63</c:v>
                </c:pt>
                <c:pt idx="7">
                  <c:v>66017.179999999993</c:v>
                </c:pt>
                <c:pt idx="8">
                  <c:v>74279.009999999995</c:v>
                </c:pt>
                <c:pt idx="9">
                  <c:v>105468.7</c:v>
                </c:pt>
                <c:pt idx="10">
                  <c:v>88360.79</c:v>
                </c:pt>
                <c:pt idx="11">
                  <c:v>85879.23</c:v>
                </c:pt>
                <c:pt idx="12">
                  <c:v>93128.34</c:v>
                </c:pt>
                <c:pt idx="13">
                  <c:v>57002.02</c:v>
                </c:pt>
                <c:pt idx="14">
                  <c:v>118976.16</c:v>
                </c:pt>
                <c:pt idx="15">
                  <c:v>104802.63</c:v>
                </c:pt>
                <c:pt idx="16">
                  <c:v>66017.179999999993</c:v>
                </c:pt>
                <c:pt idx="17">
                  <c:v>74279.009999999995</c:v>
                </c:pt>
              </c:numCache>
            </c:numRef>
          </c:val>
          <c:extLst>
            <c:ext xmlns:c16="http://schemas.microsoft.com/office/drawing/2014/chart" uri="{C3380CC4-5D6E-409C-BE32-E72D297353CC}">
              <c16:uniqueId val="{00000000-3D97-BC42-A653-8B39F642FC1D}"/>
            </c:ext>
          </c:extLst>
        </c:ser>
        <c:dLbls>
          <c:showLegendKey val="0"/>
          <c:showVal val="0"/>
          <c:showCatName val="0"/>
          <c:showSerName val="0"/>
          <c:showPercent val="0"/>
          <c:showBubbleSize val="0"/>
        </c:dLbls>
        <c:gapWidth val="219"/>
        <c:overlap val="-27"/>
        <c:axId val="1867161343"/>
        <c:axId val="1867163135"/>
      </c:barChart>
      <c:catAx>
        <c:axId val="18671613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3135"/>
        <c:crosses val="autoZero"/>
        <c:auto val="1"/>
        <c:lblAlgn val="ctr"/>
        <c:lblOffset val="100"/>
        <c:noMultiLvlLbl val="0"/>
      </c:catAx>
      <c:valAx>
        <c:axId val="1867163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Data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 data analysis.xlsx]Sheet1'!$E$3:$E$22</c:f>
              <c:numCache>
                <c:formatCode>General</c:formatCode>
                <c:ptCount val="20"/>
                <c:pt idx="0">
                  <c:v>105468.7</c:v>
                </c:pt>
                <c:pt idx="1">
                  <c:v>88360.79</c:v>
                </c:pt>
                <c:pt idx="2">
                  <c:v>85879.23</c:v>
                </c:pt>
                <c:pt idx="3">
                  <c:v>93128.34</c:v>
                </c:pt>
                <c:pt idx="4">
                  <c:v>57002.02</c:v>
                </c:pt>
                <c:pt idx="5">
                  <c:v>118976.16</c:v>
                </c:pt>
                <c:pt idx="6">
                  <c:v>104802.63</c:v>
                </c:pt>
                <c:pt idx="7">
                  <c:v>66017.179999999993</c:v>
                </c:pt>
                <c:pt idx="8">
                  <c:v>74279.009999999995</c:v>
                </c:pt>
                <c:pt idx="9">
                  <c:v>105468.7</c:v>
                </c:pt>
                <c:pt idx="10">
                  <c:v>88360.79</c:v>
                </c:pt>
                <c:pt idx="11">
                  <c:v>85879.23</c:v>
                </c:pt>
                <c:pt idx="12">
                  <c:v>93128.34</c:v>
                </c:pt>
                <c:pt idx="13">
                  <c:v>57002.02</c:v>
                </c:pt>
                <c:pt idx="14">
                  <c:v>118976.16</c:v>
                </c:pt>
                <c:pt idx="15">
                  <c:v>104802.63</c:v>
                </c:pt>
                <c:pt idx="16">
                  <c:v>66017.179999999993</c:v>
                </c:pt>
                <c:pt idx="17">
                  <c:v>74279.009999999995</c:v>
                </c:pt>
              </c:numCache>
            </c:numRef>
          </c:val>
          <c:extLst>
            <c:ext xmlns:c16="http://schemas.microsoft.com/office/drawing/2014/chart" uri="{C3380CC4-5D6E-409C-BE32-E72D297353CC}">
              <c16:uniqueId val="{00000000-2761-894F-A86A-0E833C3742B0}"/>
            </c:ext>
          </c:extLst>
        </c:ser>
        <c:dLbls>
          <c:showLegendKey val="0"/>
          <c:showVal val="0"/>
          <c:showCatName val="0"/>
          <c:showSerName val="0"/>
          <c:showPercent val="0"/>
          <c:showBubbleSize val="0"/>
        </c:dLbls>
        <c:gapWidth val="219"/>
        <c:overlap val="-27"/>
        <c:axId val="1867161343"/>
        <c:axId val="1867163135"/>
      </c:barChart>
      <c:catAx>
        <c:axId val="18671613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3135"/>
        <c:crosses val="autoZero"/>
        <c:auto val="1"/>
        <c:lblAlgn val="ctr"/>
        <c:lblOffset val="100"/>
        <c:noMultiLvlLbl val="0"/>
      </c:catAx>
      <c:valAx>
        <c:axId val="1867163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YOGALAKSHMI V</a:t>
            </a:r>
          </a:p>
          <a:p>
            <a:r>
              <a:rPr lang="en-US" sz="2400" dirty="0"/>
              <a:t>REGISTER NO: 312210087</a:t>
            </a:r>
          </a:p>
          <a:p>
            <a:r>
              <a:rPr lang="en-US" sz="2400" dirty="0"/>
              <a:t>DEPARTMENT: BCOM GENERAL</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55E61827-673E-4C84-15AA-0638C831D188}"/>
              </a:ext>
            </a:extLst>
          </p:cNvPr>
          <p:cNvSpPr txBox="1"/>
          <p:nvPr/>
        </p:nvSpPr>
        <p:spPr>
          <a:xfrm>
            <a:off x="739775" y="1332838"/>
            <a:ext cx="5436439" cy="3693319"/>
          </a:xfrm>
          <a:prstGeom prst="rect">
            <a:avLst/>
          </a:prstGeom>
          <a:noFill/>
        </p:spPr>
        <p:txBody>
          <a:bodyPr wrap="square">
            <a:spAutoFit/>
          </a:bodyPr>
          <a:lstStyle/>
          <a:p>
            <a:r>
              <a:rPr lang="en-IN" b="1" dirty="0">
                <a:solidFill>
                  <a:schemeClr val="tx2"/>
                </a:solidFill>
                <a:latin typeface="Times New Roman" panose="02020603050405020304" pitchFamily="18" charset="0"/>
                <a:cs typeface="Times New Roman" panose="02020603050405020304" pitchFamily="18" charset="0"/>
              </a:rPr>
              <a:t>Data Set:</a:t>
            </a:r>
            <a:r>
              <a:rPr lang="en-IN" dirty="0">
                <a:solidFill>
                  <a:schemeClr val="tx2"/>
                </a:solidFill>
                <a:latin typeface="Times New Roman" panose="02020603050405020304" pitchFamily="18" charset="0"/>
                <a:cs typeface="Times New Roman" panose="02020603050405020304" pitchFamily="18" charset="0"/>
              </a:rPr>
              <a:t> employee dataset</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Feature selection: </a:t>
            </a:r>
            <a:r>
              <a:rPr lang="en-IN" dirty="0">
                <a:solidFill>
                  <a:schemeClr val="tx2"/>
                </a:solidFill>
                <a:latin typeface="Times New Roman" panose="02020603050405020304" pitchFamily="18" charset="0"/>
                <a:cs typeface="Times New Roman" panose="02020603050405020304" pitchFamily="18" charset="0"/>
              </a:rPr>
              <a:t>work location</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Data Cleaning:</a:t>
            </a:r>
            <a:r>
              <a:rPr lang="en-IN" dirty="0">
                <a:solidFill>
                  <a:schemeClr val="tx2"/>
                </a:solidFill>
                <a:latin typeface="Times New Roman" panose="02020603050405020304" pitchFamily="18" charset="0"/>
                <a:cs typeface="Times New Roman" panose="02020603050405020304" pitchFamily="18" charset="0"/>
              </a:rPr>
              <a:t> missing value, irrelevant</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Formula-</a:t>
            </a:r>
            <a:r>
              <a:rPr lang="en-IN" dirty="0">
                <a:solidFill>
                  <a:schemeClr val="tx2"/>
                </a:solidFill>
                <a:latin typeface="Times New Roman" panose="02020603050405020304" pitchFamily="18" charset="0"/>
                <a:cs typeface="Times New Roman" panose="02020603050405020304" pitchFamily="18" charset="0"/>
              </a:rPr>
              <a:t>performance calculation, low, medium, high, sum</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Pivot table and chart:</a:t>
            </a:r>
            <a:r>
              <a:rPr lang="en-IN" dirty="0">
                <a:solidFill>
                  <a:schemeClr val="tx2"/>
                </a:solidFill>
                <a:latin typeface="Times New Roman" panose="02020603050405020304" pitchFamily="18" charset="0"/>
                <a:cs typeface="Times New Roman" panose="02020603050405020304" pitchFamily="18" charset="0"/>
              </a:rPr>
              <a:t>  summary, business unit, gender, employee type, employee ID, performance.</a:t>
            </a:r>
          </a:p>
          <a:p>
            <a:r>
              <a:rPr lang="en-IN" dirty="0">
                <a:solidFill>
                  <a:schemeClr val="tx2"/>
                </a:solidFill>
                <a:latin typeface="Times New Roman" panose="02020603050405020304" pitchFamily="18" charset="0"/>
                <a:cs typeface="Times New Roman" panose="02020603050405020304" pitchFamily="18" charset="0"/>
              </a:rPr>
              <a:t> </a:t>
            </a:r>
          </a:p>
          <a:p>
            <a:r>
              <a:rPr lang="en-IN" b="1" dirty="0">
                <a:solidFill>
                  <a:schemeClr val="tx2"/>
                </a:solidFill>
                <a:latin typeface="Times New Roman" panose="02020603050405020304" pitchFamily="18" charset="0"/>
                <a:cs typeface="Times New Roman" panose="02020603050405020304" pitchFamily="18" charset="0"/>
              </a:rPr>
              <a:t>Chart : </a:t>
            </a:r>
            <a:r>
              <a:rPr lang="en-IN" dirty="0">
                <a:solidFill>
                  <a:schemeClr val="tx2"/>
                </a:solidFill>
                <a:latin typeface="Times New Roman" panose="02020603050405020304" pitchFamily="18" charset="0"/>
                <a:cs typeface="Times New Roman" panose="02020603050405020304" pitchFamily="18" charset="0"/>
              </a:rPr>
              <a:t>Pie, Bar, Line, Pivot chart.</a:t>
            </a:r>
          </a:p>
        </p:txBody>
      </p:sp>
    </p:spTree>
    <p:extLst>
      <p:ext uri="{BB962C8B-B14F-4D97-AF65-F5344CB8AC3E}">
        <p14:creationId xmlns:p14="http://schemas.microsoft.com/office/powerpoint/2010/main" val="305696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4AF3E6B-B051-D282-72F6-2386AC57D4CC}"/>
              </a:ext>
            </a:extLst>
          </p:cNvPr>
          <p:cNvGraphicFramePr>
            <a:graphicFrameLocks/>
          </p:cNvGraphicFramePr>
          <p:nvPr>
            <p:extLst>
              <p:ext uri="{D42A27DB-BD31-4B8C-83A1-F6EECF244321}">
                <p14:modId xmlns:p14="http://schemas.microsoft.com/office/powerpoint/2010/main" val="3771580680"/>
              </p:ext>
            </p:extLst>
          </p:nvPr>
        </p:nvGraphicFramePr>
        <p:xfrm>
          <a:off x="983249" y="1552539"/>
          <a:ext cx="6793633" cy="45060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0272CB-242D-A196-9165-8AC26D56EB35}"/>
              </a:ext>
            </a:extLst>
          </p:cNvPr>
          <p:cNvSpPr txBox="1"/>
          <p:nvPr/>
        </p:nvSpPr>
        <p:spPr>
          <a:xfrm>
            <a:off x="2021541" y="1674674"/>
            <a:ext cx="5849472" cy="1754326"/>
          </a:xfrm>
          <a:prstGeom prst="rect">
            <a:avLst/>
          </a:prstGeom>
          <a:noFill/>
        </p:spPr>
        <p:txBody>
          <a:bodyPr wrap="square">
            <a:spAutoFit/>
          </a:bodyPr>
          <a:lstStyle/>
          <a:p>
            <a:r>
              <a:rPr lang="en-US" dirty="0"/>
              <a:t>The analysis of employee performance relative to salary reveals that high performers are often compensated more, but disparities still exist among similarly performing employees. Addressing these inconsistencies can help align compensation with performance more effectively and ensure a fair reward system.</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5844988" y="1936376"/>
            <a:ext cx="502026" cy="4372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A102BB-895F-C4B3-17D6-0B8B39A38626}"/>
              </a:ext>
            </a:extLst>
          </p:cNvPr>
          <p:cNvSpPr txBox="1"/>
          <p:nvPr/>
        </p:nvSpPr>
        <p:spPr>
          <a:xfrm>
            <a:off x="676276" y="1695450"/>
            <a:ext cx="5168712" cy="1477328"/>
          </a:xfrm>
          <a:prstGeom prst="rect">
            <a:avLst/>
          </a:prstGeom>
          <a:noFill/>
        </p:spPr>
        <p:txBody>
          <a:bodyPr wrap="square">
            <a:spAutoFit/>
          </a:bodyPr>
          <a:lstStyle/>
          <a:p>
            <a:r>
              <a:rPr lang="en-US" dirty="0"/>
              <a:t>salaries to identify trends and potential disparities across different job roles, departments, and demographics. The goal is to ensure equitable compensation practices and inform strategic salary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57FC976-BD88-0319-7315-B5DCB2E1A495}"/>
              </a:ext>
            </a:extLst>
          </p:cNvPr>
          <p:cNvSpPr txBox="1"/>
          <p:nvPr/>
        </p:nvSpPr>
        <p:spPr>
          <a:xfrm flipH="1">
            <a:off x="420501" y="3571282"/>
            <a:ext cx="6275573" cy="646331"/>
          </a:xfrm>
          <a:prstGeom prst="rect">
            <a:avLst/>
          </a:prstGeom>
          <a:noFill/>
          <a:ln>
            <a:solidFill>
              <a:schemeClr val="tx1"/>
            </a:solidFill>
          </a:ln>
        </p:spPr>
        <p:txBody>
          <a:bodyPr wrap="square">
            <a:spAutoFit/>
          </a:bodyPr>
          <a:lstStyle/>
          <a:p>
            <a:r>
              <a:rPr lang="en-US" b="1" dirty="0"/>
              <a:t>Outcome:</a:t>
            </a:r>
            <a:r>
              <a:rPr lang="en-US" dirty="0"/>
              <a:t> Provide actionable insights to support fair and competitive pay practices across the organization.</a:t>
            </a:r>
          </a:p>
        </p:txBody>
      </p:sp>
      <p:sp>
        <p:nvSpPr>
          <p:cNvPr id="14" name="TextBox 13">
            <a:extLst>
              <a:ext uri="{FF2B5EF4-FFF2-40B4-BE49-F238E27FC236}">
                <a16:creationId xmlns:a16="http://schemas.microsoft.com/office/drawing/2014/main" id="{489C431C-6CD0-7739-99B0-3A38DB05DB88}"/>
              </a:ext>
            </a:extLst>
          </p:cNvPr>
          <p:cNvSpPr txBox="1"/>
          <p:nvPr/>
        </p:nvSpPr>
        <p:spPr>
          <a:xfrm>
            <a:off x="420500" y="2093952"/>
            <a:ext cx="6275573" cy="1477328"/>
          </a:xfrm>
          <a:prstGeom prst="rect">
            <a:avLst/>
          </a:prstGeom>
          <a:noFill/>
          <a:ln>
            <a:solidFill>
              <a:schemeClr val="tx1"/>
            </a:solidFill>
          </a:ln>
        </p:spPr>
        <p:txBody>
          <a:bodyPr wrap="square">
            <a:spAutoFit/>
          </a:bodyPr>
          <a:lstStyle/>
          <a:p>
            <a:r>
              <a:rPr lang="en-US" b="1" dirty="0"/>
              <a:t>Objective:</a:t>
            </a:r>
            <a:r>
              <a:rPr lang="en-US" dirty="0"/>
              <a:t> Analyze employee salary data to identify trends and disparities.</a:t>
            </a:r>
          </a:p>
          <a:p>
            <a:r>
              <a:rPr lang="en-US" b="1" dirty="0"/>
              <a:t>Focus Areas:</a:t>
            </a:r>
            <a:endParaRPr lang="en-US" dirty="0"/>
          </a:p>
          <a:p>
            <a:pPr>
              <a:buFont typeface="Arial" panose="020B0604020202020204" pitchFamily="34" charset="0"/>
              <a:buChar char="•"/>
            </a:pPr>
            <a:r>
              <a:rPr lang="en-US" dirty="0"/>
              <a:t>Examine the impact of job roles, departments, experience, and demographics on salaries.</a:t>
            </a:r>
          </a:p>
        </p:txBody>
      </p:sp>
      <p:sp>
        <p:nvSpPr>
          <p:cNvPr id="15" name="TextBox 14">
            <a:extLst>
              <a:ext uri="{FF2B5EF4-FFF2-40B4-BE49-F238E27FC236}">
                <a16:creationId xmlns:a16="http://schemas.microsoft.com/office/drawing/2014/main" id="{C8AB10E6-998F-D33E-8782-C7834CC4486D}"/>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A95EC5A-84A6-F476-847F-0922456389CD}"/>
              </a:ext>
            </a:extLst>
          </p:cNvPr>
          <p:cNvSpPr txBox="1"/>
          <p:nvPr/>
        </p:nvSpPr>
        <p:spPr>
          <a:xfrm>
            <a:off x="968187" y="2821825"/>
            <a:ext cx="8180295" cy="646331"/>
          </a:xfrm>
          <a:prstGeom prst="rect">
            <a:avLst/>
          </a:prstGeom>
          <a:noFill/>
        </p:spPr>
        <p:txBody>
          <a:bodyPr wrap="square">
            <a:spAutoFit/>
          </a:bodyPr>
          <a:lstStyle/>
          <a:p>
            <a:r>
              <a:rPr lang="en-US" b="1" dirty="0"/>
              <a:t>Finance Department</a:t>
            </a:r>
            <a:endParaRPr lang="en-US" dirty="0"/>
          </a:p>
          <a:p>
            <a:pPr>
              <a:buFont typeface="Arial" panose="020B0604020202020204" pitchFamily="34" charset="0"/>
              <a:buChar char="•"/>
            </a:pPr>
            <a:r>
              <a:rPr lang="en-US" dirty="0"/>
              <a:t>Align salary data with budget forecasts and financial planning</a:t>
            </a:r>
          </a:p>
        </p:txBody>
      </p:sp>
      <p:sp>
        <p:nvSpPr>
          <p:cNvPr id="12" name="TextBox 11">
            <a:extLst>
              <a:ext uri="{FF2B5EF4-FFF2-40B4-BE49-F238E27FC236}">
                <a16:creationId xmlns:a16="http://schemas.microsoft.com/office/drawing/2014/main" id="{D5366C45-7871-3EB7-15B3-630B62F944E4}"/>
              </a:ext>
            </a:extLst>
          </p:cNvPr>
          <p:cNvSpPr txBox="1"/>
          <p:nvPr/>
        </p:nvSpPr>
        <p:spPr>
          <a:xfrm>
            <a:off x="968187" y="3495702"/>
            <a:ext cx="7767917" cy="646331"/>
          </a:xfrm>
          <a:prstGeom prst="rect">
            <a:avLst/>
          </a:prstGeom>
          <a:noFill/>
        </p:spPr>
        <p:txBody>
          <a:bodyPr wrap="square">
            <a:spAutoFit/>
          </a:bodyPr>
          <a:lstStyle/>
          <a:p>
            <a:r>
              <a:rPr lang="en-US" b="1" dirty="0"/>
              <a:t>Human Resources (HR):</a:t>
            </a:r>
            <a:endParaRPr lang="en-US" dirty="0"/>
          </a:p>
          <a:p>
            <a:pPr>
              <a:buFont typeface="Arial" panose="020B0604020202020204" pitchFamily="34" charset="0"/>
              <a:buChar char="•"/>
            </a:pPr>
            <a:r>
              <a:rPr lang="en-US" dirty="0"/>
              <a:t>Utilize insights to ensure equitable and consistent pay practices.</a:t>
            </a:r>
          </a:p>
        </p:txBody>
      </p:sp>
      <p:sp>
        <p:nvSpPr>
          <p:cNvPr id="14" name="TextBox 13">
            <a:extLst>
              <a:ext uri="{FF2B5EF4-FFF2-40B4-BE49-F238E27FC236}">
                <a16:creationId xmlns:a16="http://schemas.microsoft.com/office/drawing/2014/main" id="{259C919D-412B-7DF6-4EB4-0C1F0BF177E1}"/>
              </a:ext>
            </a:extLst>
          </p:cNvPr>
          <p:cNvSpPr txBox="1"/>
          <p:nvPr/>
        </p:nvSpPr>
        <p:spPr>
          <a:xfrm>
            <a:off x="968187" y="2151719"/>
            <a:ext cx="8001000" cy="646331"/>
          </a:xfrm>
          <a:prstGeom prst="rect">
            <a:avLst/>
          </a:prstGeom>
          <a:noFill/>
        </p:spPr>
        <p:txBody>
          <a:bodyPr wrap="square">
            <a:spAutoFit/>
          </a:bodyPr>
          <a:lstStyle/>
          <a:p>
            <a:r>
              <a:rPr lang="en-US" b="1" dirty="0"/>
              <a:t>Data Analysts:</a:t>
            </a:r>
            <a:endParaRPr lang="en-US" dirty="0"/>
          </a:p>
          <a:p>
            <a:pPr>
              <a:buFont typeface="Arial" panose="020B0604020202020204" pitchFamily="34" charset="0"/>
              <a:buChar char="•"/>
            </a:pPr>
            <a:r>
              <a:rPr lang="en-US" dirty="0"/>
              <a:t>Interpret and visualize salary data to identify trends and anomalies.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34301" y="1571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2921C88-AD66-C0AC-FEF5-0B9A0C13B430}"/>
              </a:ext>
            </a:extLst>
          </p:cNvPr>
          <p:cNvSpPr txBox="1"/>
          <p:nvPr/>
        </p:nvSpPr>
        <p:spPr>
          <a:xfrm>
            <a:off x="3200399" y="1857374"/>
            <a:ext cx="4343681" cy="3693319"/>
          </a:xfrm>
          <a:prstGeom prst="rect">
            <a:avLst/>
          </a:prstGeom>
          <a:noFill/>
        </p:spPr>
        <p:txBody>
          <a:bodyPr wrap="square">
            <a:spAutoFit/>
          </a:bodyPr>
          <a:lstStyle/>
          <a:p>
            <a:r>
              <a:rPr lang="en-IN" b="1" i="1" dirty="0">
                <a:solidFill>
                  <a:schemeClr val="tx2"/>
                </a:solidFill>
                <a:latin typeface="Times New Roman" panose="02020603050405020304" pitchFamily="18" charset="0"/>
                <a:cs typeface="Times New Roman" panose="02020603050405020304" pitchFamily="18" charset="0"/>
              </a:rPr>
              <a:t>Sorting-</a:t>
            </a:r>
            <a:r>
              <a:rPr lang="en-IN" i="1" dirty="0">
                <a:solidFill>
                  <a:schemeClr val="tx2"/>
                </a:solidFill>
                <a:latin typeface="Times New Roman" panose="02020603050405020304" pitchFamily="18" charset="0"/>
                <a:cs typeface="Times New Roman" panose="02020603050405020304" pitchFamily="18" charset="0"/>
              </a:rPr>
              <a:t> Arrange</a:t>
            </a:r>
            <a:r>
              <a:rPr lang="en-GB" i="1" dirty="0">
                <a:solidFill>
                  <a:schemeClr val="tx2"/>
                </a:solidFill>
                <a:latin typeface="Times New Roman" panose="02020603050405020304" pitchFamily="18" charset="0"/>
                <a:cs typeface="Times New Roman" panose="02020603050405020304" pitchFamily="18" charset="0"/>
              </a:rPr>
              <a:t> in the Ascending </a:t>
            </a:r>
            <a:r>
              <a:rPr lang="en-IN" i="1" dirty="0">
                <a:solidFill>
                  <a:schemeClr val="tx2"/>
                </a:solidFill>
                <a:latin typeface="Times New Roman" panose="02020603050405020304" pitchFamily="18" charset="0"/>
                <a:cs typeface="Times New Roman" panose="02020603050405020304" pitchFamily="18" charset="0"/>
              </a:rPr>
              <a:t>Order</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Filtering-</a:t>
            </a:r>
            <a:r>
              <a:rPr lang="en-IN" i="1" dirty="0">
                <a:solidFill>
                  <a:schemeClr val="tx2"/>
                </a:solidFill>
                <a:latin typeface="Times New Roman" panose="02020603050405020304" pitchFamily="18" charset="0"/>
                <a:cs typeface="Times New Roman" panose="02020603050405020304" pitchFamily="18" charset="0"/>
              </a:rPr>
              <a:t> </a:t>
            </a:r>
            <a:r>
              <a:rPr lang="en-GB" i="1" dirty="0">
                <a:solidFill>
                  <a:schemeClr val="tx2"/>
                </a:solidFill>
                <a:latin typeface="Times New Roman" panose="02020603050405020304" pitchFamily="18" charset="0"/>
                <a:cs typeface="Times New Roman" panose="02020603050405020304" pitchFamily="18" charset="0"/>
              </a:rPr>
              <a:t>Filling, Adjusting columns </a:t>
            </a:r>
            <a:endParaRPr lang="en-IN" i="1" dirty="0">
              <a:solidFill>
                <a:schemeClr val="tx2"/>
              </a:solidFill>
              <a:latin typeface="Times New Roman" panose="02020603050405020304" pitchFamily="18" charset="0"/>
              <a:cs typeface="Times New Roman" panose="02020603050405020304" pitchFamily="18" charset="0"/>
            </a:endParaRP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Conditional Formatting-</a:t>
            </a:r>
            <a:r>
              <a:rPr lang="en-IN" i="1" dirty="0">
                <a:solidFill>
                  <a:schemeClr val="tx2"/>
                </a:solidFill>
                <a:latin typeface="Times New Roman" panose="02020603050405020304" pitchFamily="18" charset="0"/>
                <a:cs typeface="Times New Roman" panose="02020603050405020304" pitchFamily="18" charset="0"/>
              </a:rPr>
              <a:t> Highest To Lowest</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Pivot Chart- </a:t>
            </a:r>
            <a:r>
              <a:rPr lang="en-IN" i="1" dirty="0">
                <a:solidFill>
                  <a:schemeClr val="tx2"/>
                </a:solidFill>
                <a:latin typeface="Times New Roman" panose="02020603050405020304" pitchFamily="18" charset="0"/>
                <a:cs typeface="Times New Roman" panose="02020603050405020304" pitchFamily="18" charset="0"/>
              </a:rPr>
              <a:t>Summary Of Employee Performance</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Formulas-</a:t>
            </a:r>
            <a:r>
              <a:rPr lang="en-IN" i="1" dirty="0">
                <a:solidFill>
                  <a:schemeClr val="tx2"/>
                </a:solidFill>
                <a:latin typeface="Times New Roman" panose="02020603050405020304" pitchFamily="18" charset="0"/>
                <a:cs typeface="Times New Roman" panose="02020603050405020304" pitchFamily="18" charset="0"/>
              </a:rPr>
              <a:t> Excel Formulas</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Graphs-</a:t>
            </a:r>
            <a:r>
              <a:rPr lang="en-IN" i="1" dirty="0">
                <a:solidFill>
                  <a:schemeClr val="tx2"/>
                </a:solidFill>
                <a:latin typeface="Times New Roman" panose="02020603050405020304" pitchFamily="18" charset="0"/>
                <a:cs typeface="Times New Roman" panose="02020603050405020304" pitchFamily="18" charset="0"/>
              </a:rPr>
              <a:t> Final Report</a:t>
            </a:r>
          </a:p>
          <a:p>
            <a:endParaRPr lang="en-IN" dirty="0"/>
          </a:p>
        </p:txBody>
      </p:sp>
    </p:spTree>
    <p:extLst>
      <p:ext uri="{BB962C8B-B14F-4D97-AF65-F5344CB8AC3E}">
        <p14:creationId xmlns:p14="http://schemas.microsoft.com/office/powerpoint/2010/main" val="338519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CF808F-3463-BFE6-8208-749E2B7485A8}"/>
              </a:ext>
            </a:extLst>
          </p:cNvPr>
          <p:cNvSpPr txBox="1"/>
          <p:nvPr/>
        </p:nvSpPr>
        <p:spPr>
          <a:xfrm>
            <a:off x="1434353" y="1631575"/>
            <a:ext cx="3514165" cy="923330"/>
          </a:xfrm>
          <a:prstGeom prst="rect">
            <a:avLst/>
          </a:prstGeom>
          <a:noFill/>
        </p:spPr>
        <p:txBody>
          <a:bodyPr wrap="square">
            <a:spAutoFit/>
          </a:bodyPr>
          <a:lstStyle/>
          <a:p>
            <a:r>
              <a:rPr lang="en-US" b="1" dirty="0"/>
              <a:t>Maximum Salary:</a:t>
            </a:r>
            <a:r>
              <a:rPr lang="en-US" dirty="0"/>
              <a:t> $118,976.16</a:t>
            </a:r>
          </a:p>
          <a:p>
            <a:r>
              <a:rPr lang="en-US" b="1" dirty="0"/>
              <a:t>Minimum Salary:</a:t>
            </a:r>
            <a:r>
              <a:rPr lang="en-US" dirty="0"/>
              <a:t> $57,002.02</a:t>
            </a:r>
          </a:p>
          <a:p>
            <a:endParaRPr lang="en-US" dirty="0"/>
          </a:p>
        </p:txBody>
      </p:sp>
      <p:sp>
        <p:nvSpPr>
          <p:cNvPr id="5" name="TextBox 4">
            <a:extLst>
              <a:ext uri="{FF2B5EF4-FFF2-40B4-BE49-F238E27FC236}">
                <a16:creationId xmlns:a16="http://schemas.microsoft.com/office/drawing/2014/main" id="{38B0AF09-8EFF-C303-4056-DC069BD22FBE}"/>
              </a:ext>
            </a:extLst>
          </p:cNvPr>
          <p:cNvSpPr txBox="1"/>
          <p:nvPr/>
        </p:nvSpPr>
        <p:spPr>
          <a:xfrm>
            <a:off x="1434353" y="2370239"/>
            <a:ext cx="5582616" cy="369332"/>
          </a:xfrm>
          <a:prstGeom prst="rect">
            <a:avLst/>
          </a:prstGeom>
          <a:noFill/>
        </p:spPr>
        <p:txBody>
          <a:bodyPr wrap="square" rtlCol="0">
            <a:spAutoFit/>
          </a:bodyPr>
          <a:lstStyle/>
          <a:p>
            <a:pPr algn="l"/>
            <a:r>
              <a:rPr lang="en-US" b="1" dirty="0"/>
              <a:t>Employee ID: </a:t>
            </a:r>
            <a:r>
              <a:rPr lang="en-US" dirty="0"/>
              <a:t>PR00147 TO SQ00613</a:t>
            </a:r>
            <a:endParaRPr lang="en-US" b="1" dirty="0"/>
          </a:p>
        </p:txBody>
      </p:sp>
      <p:sp>
        <p:nvSpPr>
          <p:cNvPr id="6" name="TextBox 5">
            <a:extLst>
              <a:ext uri="{FF2B5EF4-FFF2-40B4-BE49-F238E27FC236}">
                <a16:creationId xmlns:a16="http://schemas.microsoft.com/office/drawing/2014/main" id="{32A02ACB-C63F-C9B0-13EA-A52492E12F33}"/>
              </a:ext>
            </a:extLst>
          </p:cNvPr>
          <p:cNvSpPr txBox="1"/>
          <p:nvPr/>
        </p:nvSpPr>
        <p:spPr>
          <a:xfrm>
            <a:off x="1434353" y="2788025"/>
            <a:ext cx="2599765" cy="2031325"/>
          </a:xfrm>
          <a:prstGeom prst="rect">
            <a:avLst/>
          </a:prstGeom>
          <a:noFill/>
        </p:spPr>
        <p:txBody>
          <a:bodyPr wrap="square" rtlCol="0">
            <a:spAutoFit/>
          </a:bodyPr>
          <a:lstStyle/>
          <a:p>
            <a:pPr algn="l"/>
            <a:r>
              <a:rPr lang="en-US" b="1" dirty="0"/>
              <a:t>Departments covered: </a:t>
            </a:r>
          </a:p>
          <a:p>
            <a:pPr algn="l"/>
            <a:r>
              <a:rPr lang="en-US" dirty="0"/>
              <a:t>Business development</a:t>
            </a:r>
          </a:p>
          <a:p>
            <a:pPr algn="l"/>
            <a:r>
              <a:rPr lang="en-US" dirty="0"/>
              <a:t>Services</a:t>
            </a:r>
          </a:p>
          <a:p>
            <a:pPr algn="l"/>
            <a:r>
              <a:rPr lang="en-US" dirty="0"/>
              <a:t>Training</a:t>
            </a:r>
          </a:p>
          <a:p>
            <a:pPr algn="l"/>
            <a:r>
              <a:rPr lang="en-US" dirty="0"/>
              <a:t>Engineering</a:t>
            </a:r>
          </a:p>
          <a:p>
            <a:pPr algn="l"/>
            <a:r>
              <a:rPr lang="en-US" dirty="0"/>
              <a:t>Support</a:t>
            </a:r>
          </a:p>
          <a:p>
            <a:pPr algn="l"/>
            <a:r>
              <a:rPr lang="en-US" dirty="0"/>
              <a:t>Marketing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07106" y="-4303059"/>
            <a:ext cx="5970112"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D0C087FF-9B41-2C57-4656-037A92655B9A}"/>
              </a:ext>
            </a:extLst>
          </p:cNvPr>
          <p:cNvGraphicFramePr>
            <a:graphicFrameLocks/>
          </p:cNvGraphicFramePr>
          <p:nvPr>
            <p:extLst>
              <p:ext uri="{D42A27DB-BD31-4B8C-83A1-F6EECF244321}">
                <p14:modId xmlns:p14="http://schemas.microsoft.com/office/powerpoint/2010/main" val="3690198859"/>
              </p:ext>
            </p:extLst>
          </p:nvPr>
        </p:nvGraphicFramePr>
        <p:xfrm>
          <a:off x="2596896" y="2332648"/>
          <a:ext cx="6623304" cy="3419475"/>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B2088679-DBFD-2F60-6D9A-75D827851AC4}"/>
              </a:ext>
            </a:extLst>
          </p:cNvPr>
          <p:cNvSpPr txBox="1"/>
          <p:nvPr/>
        </p:nvSpPr>
        <p:spPr>
          <a:xfrm flipH="1">
            <a:off x="2960914" y="1631575"/>
            <a:ext cx="6259286" cy="646331"/>
          </a:xfrm>
          <a:prstGeom prst="rect">
            <a:avLst/>
          </a:prstGeom>
          <a:noFill/>
        </p:spPr>
        <p:txBody>
          <a:bodyPr wrap="square" rtlCol="0">
            <a:spAutoFit/>
          </a:bodyPr>
          <a:lstStyle/>
          <a:p>
            <a:pPr algn="l"/>
            <a:r>
              <a:rPr lang="en-US" dirty="0"/>
              <a:t>The ‘Wow’ in our solution is Employees with Higher Recognized Salary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pavit55555@gmail.com</cp:lastModifiedBy>
  <cp:revision>16</cp:revision>
  <dcterms:created xsi:type="dcterms:W3CDTF">2024-03-29T15:07:22Z</dcterms:created>
  <dcterms:modified xsi:type="dcterms:W3CDTF">2024-08-27T09:44:30Z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