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56" r:id="rId2"/>
    <p:sldId id="257" r:id="rId3"/>
    <p:sldId id="258" r:id="rId4"/>
    <p:sldId id="259" r:id="rId5"/>
    <p:sldId id="260" r:id="rId6"/>
    <p:sldId id="261" r:id="rId7"/>
    <p:sldId id="262" r:id="rId8"/>
    <p:sldId id="272" r:id="rId9"/>
    <p:sldId id="269" r:id="rId10"/>
    <p:sldId id="263" r:id="rId11"/>
    <p:sldId id="264" r:id="rId12"/>
    <p:sldId id="271"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57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5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7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281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9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5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73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9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7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2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23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94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5346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38175"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2750344"/>
            <a:ext cx="7768177" cy="2308324"/>
          </a:xfrm>
          <a:prstGeom prst="rect">
            <a:avLst/>
          </a:prstGeom>
          <a:noFill/>
        </p:spPr>
        <p:txBody>
          <a:bodyPr wrap="square" rtlCol="0">
            <a:spAutoFit/>
          </a:bodyPr>
          <a:lstStyle/>
          <a:p>
            <a:r>
              <a:rPr lang="en-US" sz="2400" dirty="0"/>
              <a:t>STUDENT NAME:</a:t>
            </a:r>
            <a:r>
              <a:rPr lang="zh-CN" altLang="en-US" sz="2400" dirty="0"/>
              <a:t> </a:t>
            </a:r>
            <a:r>
              <a:rPr lang="en-IN" altLang="zh-CN" sz="2400" dirty="0"/>
              <a:t> PAVITHRA P</a:t>
            </a:r>
            <a:endParaRPr lang="en-US" sz="2400" dirty="0"/>
          </a:p>
          <a:p>
            <a:r>
              <a:rPr lang="en-US" sz="2400" dirty="0"/>
              <a:t>REGISTER NO:</a:t>
            </a:r>
            <a:r>
              <a:rPr lang="zh-CN" altLang="en-US" sz="2400" dirty="0"/>
              <a:t> </a:t>
            </a:r>
            <a:r>
              <a:rPr lang="en-IN" altLang="zh-CN" sz="2400" dirty="0"/>
              <a:t> autunm110312201373</a:t>
            </a:r>
            <a:endParaRPr lang="en-AU" altLang="zh-CN" sz="2400" dirty="0"/>
          </a:p>
          <a:p>
            <a:r>
              <a:rPr lang="en-IN" sz="2400" dirty="0"/>
              <a:t>248144C345F55F9BE1544475959DBBC5</a:t>
            </a:r>
            <a:endParaRPr lang="en-US" sz="2400" dirty="0"/>
          </a:p>
          <a:p>
            <a:r>
              <a:rPr lang="en-US" sz="2400" dirty="0"/>
              <a:t>DEPARTMENT:</a:t>
            </a:r>
            <a:r>
              <a:rPr lang="zh-CN" altLang="en-US" sz="2400" dirty="0"/>
              <a:t> </a:t>
            </a:r>
            <a:r>
              <a:rPr lang="en-US" altLang="zh-CN" sz="2400" dirty="0"/>
              <a:t>B. 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591932"/>
            <a:ext cx="8534018" cy="2246769"/>
          </a:xfrm>
          <a:prstGeom prst="rect">
            <a:avLst/>
          </a:prstGeom>
          <a:noFill/>
        </p:spPr>
        <p:txBody>
          <a:bodyPr wrap="square" rtlCol="0">
            <a:spAutoFit/>
          </a:bodyPr>
          <a:lstStyle/>
          <a:p>
            <a:pPr algn="l">
              <a:buFont typeface="Arial" panose="020B0604020202020204" pitchFamily="34" charset="0"/>
              <a:buChar char="•"/>
            </a:pPr>
            <a:r>
              <a:rPr lang="en-US" altLang="zh-CN" sz="2800" b="0" i="0" dirty="0">
                <a:solidFill>
                  <a:srgbClr val="0D0D0D"/>
                </a:solidFill>
                <a:effectLst/>
                <a:latin typeface="Times New Roman" panose="02020603050405020304" pitchFamily="18" charset="0"/>
                <a:cs typeface="Times New Roman" panose="02020603050405020304" pitchFamily="18" charset="0"/>
              </a:rPr>
              <a:t>The formula used in the solution is </a:t>
            </a:r>
            <a:endParaRPr lang="en-AU" altLang="zh-CN"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800" dirty="0">
                <a:solidFill>
                  <a:srgbClr val="0D0D0D"/>
                </a:solidFill>
                <a:latin typeface="Times New Roman" panose="02020603050405020304" pitchFamily="18" charset="0"/>
                <a:cs typeface="Times New Roman" panose="02020603050405020304" pitchFamily="18" charset="0"/>
              </a:rPr>
              <a:t>=IFS(Z8&gt;=5,</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VERY HIGH</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,Z8&gt;=4,</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HIGH </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,Z8&gt;=3,</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MED”,</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TRUE”,</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54379A4-4D8D-1DC1-4D20-16C9D90984D8}"/>
              </a:ext>
            </a:extLst>
          </p:cNvPr>
          <p:cNvSpPr txBox="1"/>
          <p:nvPr/>
        </p:nvSpPr>
        <p:spPr>
          <a:xfrm>
            <a:off x="532805" y="1126917"/>
            <a:ext cx="6101952" cy="1754326"/>
          </a:xfrm>
          <a:prstGeom prst="rect">
            <a:avLst/>
          </a:prstGeom>
          <a:noFill/>
        </p:spPr>
        <p:txBody>
          <a:bodyPr wrap="square">
            <a:spAutoFit/>
          </a:bodyPr>
          <a:lstStyle/>
          <a:p>
            <a:r>
              <a:rPr lang="en-US" altLang="zh-CN" b="1" dirty="0"/>
              <a:t>Pivot</a:t>
            </a:r>
            <a:r>
              <a:rPr lang="zh-CN" altLang="en-US" b="1" dirty="0"/>
              <a:t> </a:t>
            </a:r>
            <a:r>
              <a:rPr lang="en-US" altLang="zh-CN" b="1" dirty="0"/>
              <a:t>table </a:t>
            </a:r>
            <a:r>
              <a:rPr lang="en-AU" b="1" dirty="0"/>
              <a:t>:</a:t>
            </a:r>
            <a:r>
              <a:rPr lang="en-AU" dirty="0"/>
              <a:t> In your file, the PivotTable would have been used to categorize employee performance data by titles, departments, or other criteria. The table you mentioned likely results from grouping this data to show counts of employees in each performance category (e.g., HIGH, LOW, MED, VERY HIGH).</a:t>
            </a:r>
            <a:endParaRPr lang="en-US" dirty="0"/>
          </a:p>
        </p:txBody>
      </p:sp>
      <p:sp>
        <p:nvSpPr>
          <p:cNvPr id="11" name="TextBox 10">
            <a:extLst>
              <a:ext uri="{FF2B5EF4-FFF2-40B4-BE49-F238E27FC236}">
                <a16:creationId xmlns:a16="http://schemas.microsoft.com/office/drawing/2014/main" id="{CE638960-1029-0B9B-6A9E-2A822E086740}"/>
              </a:ext>
            </a:extLst>
          </p:cNvPr>
          <p:cNvSpPr txBox="1"/>
          <p:nvPr/>
        </p:nvSpPr>
        <p:spPr>
          <a:xfrm>
            <a:off x="532805" y="2923104"/>
            <a:ext cx="6101952" cy="1477328"/>
          </a:xfrm>
          <a:prstGeom prst="rect">
            <a:avLst/>
          </a:prstGeom>
          <a:noFill/>
        </p:spPr>
        <p:txBody>
          <a:bodyPr wrap="square">
            <a:spAutoFit/>
          </a:bodyPr>
          <a:lstStyle/>
          <a:p>
            <a:r>
              <a:rPr lang="en-US" altLang="zh-CN" b="1" dirty="0"/>
              <a:t>Pie chart </a:t>
            </a:r>
            <a:r>
              <a:rPr lang="en-AU" b="1" dirty="0"/>
              <a:t>:</a:t>
            </a:r>
            <a:r>
              <a:rPr lang="en-AU" dirty="0"/>
              <a:t> The pie chart would be created from the summarized data in the PivotTable to visually display the distribution of employee performance levels. Excel allows users to easily create pie charts by selecting the relevant data and choosing the pie chart option from the chart types.</a:t>
            </a:r>
            <a:endParaRPr lang="en-US" dirty="0"/>
          </a:p>
        </p:txBody>
      </p:sp>
      <p:sp>
        <p:nvSpPr>
          <p:cNvPr id="13" name="TextBox 12">
            <a:extLst>
              <a:ext uri="{FF2B5EF4-FFF2-40B4-BE49-F238E27FC236}">
                <a16:creationId xmlns:a16="http://schemas.microsoft.com/office/drawing/2014/main" id="{FAA2987E-4DD2-A357-9605-BD8E470D889F}"/>
              </a:ext>
            </a:extLst>
          </p:cNvPr>
          <p:cNvSpPr txBox="1"/>
          <p:nvPr/>
        </p:nvSpPr>
        <p:spPr>
          <a:xfrm>
            <a:off x="739775" y="4669929"/>
            <a:ext cx="6101952" cy="923330"/>
          </a:xfrm>
          <a:prstGeom prst="rect">
            <a:avLst/>
          </a:prstGeom>
          <a:noFill/>
        </p:spPr>
        <p:txBody>
          <a:bodyPr wrap="square">
            <a:spAutoFit/>
          </a:bodyPr>
          <a:lstStyle/>
          <a:p>
            <a:r>
              <a:rPr lang="en-US" altLang="zh-CN" b="1" dirty="0"/>
              <a:t>Data Filtering </a:t>
            </a:r>
            <a:r>
              <a:rPr lang="en-AU" b="1" dirty="0"/>
              <a:t>:</a:t>
            </a:r>
            <a:r>
              <a:rPr lang="en-AU" dirty="0"/>
              <a:t> If there were many rows of data, filtering might have been used to isolate specific performance levels or departments to better </a:t>
            </a:r>
            <a:r>
              <a:rPr lang="en-AU" dirty="0" err="1"/>
              <a:t>analyze</a:t>
            </a:r>
            <a:r>
              <a:rPr lang="en-AU" dirty="0"/>
              <a:t> those segments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1054-3FCE-6A0C-E9D0-0C714C4D6F6F}"/>
              </a:ext>
            </a:extLst>
          </p:cNvPr>
          <p:cNvSpPr>
            <a:spLocks noGrp="1"/>
          </p:cNvSpPr>
          <p:nvPr>
            <p:ph type="title"/>
          </p:nvPr>
        </p:nvSpPr>
        <p:spPr/>
        <p:txBody>
          <a:bodyPr/>
          <a:lstStyle/>
          <a:p>
            <a:r>
              <a:rPr lang="en-US" altLang="zh-CN" dirty="0"/>
              <a:t>Modeling </a:t>
            </a:r>
            <a:endParaRPr lang="en-US" dirty="0"/>
          </a:p>
        </p:txBody>
      </p:sp>
      <p:sp>
        <p:nvSpPr>
          <p:cNvPr id="3" name="Text Placeholder 2">
            <a:extLst>
              <a:ext uri="{FF2B5EF4-FFF2-40B4-BE49-F238E27FC236}">
                <a16:creationId xmlns:a16="http://schemas.microsoft.com/office/drawing/2014/main" id="{69BF4F27-088F-CB50-9949-F15B81FBCB76}"/>
              </a:ext>
            </a:extLst>
          </p:cNvPr>
          <p:cNvSpPr>
            <a:spLocks noGrp="1"/>
          </p:cNvSpPr>
          <p:nvPr>
            <p:ph idx="1"/>
          </p:nvPr>
        </p:nvSpPr>
        <p:spPr>
          <a:xfrm>
            <a:off x="285750" y="2450263"/>
            <a:ext cx="7796213" cy="1938992"/>
          </a:xfrm>
        </p:spPr>
        <p:txBody>
          <a:bodyPr/>
          <a:lstStyle/>
          <a:p>
            <a:r>
              <a:rPr lang="en-US" altLang="zh-CN" b="1" dirty="0"/>
              <a:t>Formulas and function </a:t>
            </a:r>
            <a:r>
              <a:rPr lang="en-AU" b="1" dirty="0"/>
              <a:t>:</a:t>
            </a:r>
            <a:r>
              <a:rPr lang="en-AU" dirty="0"/>
              <a:t> In summarizing the data for the PivotTable, functions might have been used to count the number of occurrences of each performance level or to calculate averages and totals.</a:t>
            </a:r>
            <a:endParaRPr lang="en-US" dirty="0"/>
          </a:p>
        </p:txBody>
      </p:sp>
      <p:sp>
        <p:nvSpPr>
          <p:cNvPr id="5" name="TextBox 4">
            <a:extLst>
              <a:ext uri="{FF2B5EF4-FFF2-40B4-BE49-F238E27FC236}">
                <a16:creationId xmlns:a16="http://schemas.microsoft.com/office/drawing/2014/main" id="{A20EB5AC-9EAE-413F-F72B-F970968BB66C}"/>
              </a:ext>
            </a:extLst>
          </p:cNvPr>
          <p:cNvSpPr txBox="1"/>
          <p:nvPr/>
        </p:nvSpPr>
        <p:spPr>
          <a:xfrm>
            <a:off x="461368" y="3789091"/>
            <a:ext cx="6101952" cy="1200329"/>
          </a:xfrm>
          <a:prstGeom prst="rect">
            <a:avLst/>
          </a:prstGeom>
          <a:noFill/>
        </p:spPr>
        <p:txBody>
          <a:bodyPr wrap="square">
            <a:spAutoFit/>
          </a:bodyPr>
          <a:lstStyle/>
          <a:p>
            <a:r>
              <a:rPr lang="en-US" altLang="zh-CN" b="1" dirty="0"/>
              <a:t>Conditional formatting </a:t>
            </a:r>
            <a:r>
              <a:rPr lang="en-AU" b="1" dirty="0"/>
              <a:t>:</a:t>
            </a:r>
            <a:r>
              <a:rPr lang="en-AU" dirty="0"/>
              <a:t> Conditional formatting could be used to </a:t>
            </a:r>
            <a:r>
              <a:rPr lang="en-AU" dirty="0" err="1"/>
              <a:t>color-code</a:t>
            </a:r>
            <a:r>
              <a:rPr lang="en-AU" dirty="0"/>
              <a:t> cells based on performance ratings, making it easier to spot trends (e.g., highlighting low-performing departments in red).</a:t>
            </a:r>
            <a:endParaRPr lang="en-US" dirty="0"/>
          </a:p>
        </p:txBody>
      </p:sp>
    </p:spTree>
    <p:extLst>
      <p:ext uri="{BB962C8B-B14F-4D97-AF65-F5344CB8AC3E}">
        <p14:creationId xmlns:p14="http://schemas.microsoft.com/office/powerpoint/2010/main" val="37101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B6B98D7B-A70A-8CBC-2D7D-239C527BD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2169362"/>
            <a:ext cx="8602266" cy="38170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3A65-E2F0-D0E6-3DF8-0BD6CE1DCD9D}"/>
              </a:ext>
            </a:extLst>
          </p:cNvPr>
          <p:cNvSpPr>
            <a:spLocks noGrp="1"/>
          </p:cNvSpPr>
          <p:nvPr>
            <p:ph type="title"/>
          </p:nvPr>
        </p:nvSpPr>
        <p:spPr/>
        <p:txBody>
          <a:bodyPr/>
          <a:lstStyle/>
          <a:p>
            <a:r>
              <a:rPr lang="en-US" altLang="zh-CN"/>
              <a:t>Results </a:t>
            </a:r>
            <a:endParaRPr lang="en-US"/>
          </a:p>
        </p:txBody>
      </p:sp>
      <p:pic>
        <p:nvPicPr>
          <p:cNvPr id="3" name="Picture 2">
            <a:extLst>
              <a:ext uri="{FF2B5EF4-FFF2-40B4-BE49-F238E27FC236}">
                <a16:creationId xmlns:a16="http://schemas.microsoft.com/office/drawing/2014/main" id="{6E06DA7B-A072-ECD1-8A17-A74189A44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81" y="2376806"/>
            <a:ext cx="5403057" cy="3676675"/>
          </a:xfrm>
          <a:prstGeom prst="rect">
            <a:avLst/>
          </a:prstGeom>
        </p:spPr>
      </p:pic>
    </p:spTree>
    <p:extLst>
      <p:ext uri="{BB962C8B-B14F-4D97-AF65-F5344CB8AC3E}">
        <p14:creationId xmlns:p14="http://schemas.microsoft.com/office/powerpoint/2010/main" val="126328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69CAB4-DE97-DF0B-8EA5-53B88AB9D231}"/>
              </a:ext>
            </a:extLst>
          </p:cNvPr>
          <p:cNvSpPr txBox="1"/>
          <p:nvPr/>
        </p:nvSpPr>
        <p:spPr>
          <a:xfrm>
            <a:off x="1556743" y="2668009"/>
            <a:ext cx="6101952" cy="2677656"/>
          </a:xfrm>
          <a:prstGeom prst="rect">
            <a:avLst/>
          </a:prstGeom>
          <a:noFill/>
        </p:spPr>
        <p:txBody>
          <a:bodyPr wrap="square">
            <a:spAutoFit/>
          </a:bodyPr>
          <a:lstStyle/>
          <a:p>
            <a:r>
              <a:rPr lang="en-AU" sz="2400" dirty="0"/>
              <a:t>The project effectively demonstrates the power of leveraging Excel for comprehensive employee performance analysis. By using tools like PivotTables and pie charts, the project provides a clear, data-driven understanding of how employees are performing across various roles and departments.</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04441" y="96346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630B124-6B26-02A1-A661-A65FB8610BAD}"/>
              </a:ext>
            </a:extLst>
          </p:cNvPr>
          <p:cNvSpPr txBox="1"/>
          <p:nvPr/>
        </p:nvSpPr>
        <p:spPr>
          <a:xfrm>
            <a:off x="2450639" y="-7678169"/>
            <a:ext cx="4629928" cy="1477328"/>
          </a:xfrm>
          <a:prstGeom prst="rect">
            <a:avLst/>
          </a:prstGeom>
          <a:noFill/>
        </p:spPr>
        <p:txBody>
          <a:bodyPr wrap="square">
            <a:spAutoFit/>
          </a:bodyPr>
          <a:lstStyle/>
          <a:p>
            <a:pPr algn="l"/>
            <a:endParaRPr lang="en-AU" b="1" dirty="0">
              <a:effectLst/>
            </a:endParaRPr>
          </a:p>
          <a:p>
            <a:pPr>
              <a:buFont typeface="+mj-lt"/>
              <a:buAutoNum type="arabicPeriod"/>
            </a:pPr>
            <a:r>
              <a:rPr lang="en-AU" b="1" dirty="0">
                <a:effectLst/>
              </a:rPr>
              <a:t>Problem Statement</a:t>
            </a:r>
            <a:r>
              <a:rPr lang="en-AU" dirty="0">
                <a:effectLst/>
              </a:rPr>
              <a:t>: This section likely introduces a specific issue or challenge related to employee performance that the project aims to </a:t>
            </a:r>
            <a:r>
              <a:rPr lang="en-AU">
                <a:effectLst/>
              </a:rPr>
              <a:t>address.</a:t>
            </a:r>
            <a:endParaRPr lang="en-AU" dirty="0">
              <a:effectLst/>
            </a:endParaRPr>
          </a:p>
        </p:txBody>
      </p:sp>
      <p:sp>
        <p:nvSpPr>
          <p:cNvPr id="12" name="TextBox 11">
            <a:extLst>
              <a:ext uri="{FF2B5EF4-FFF2-40B4-BE49-F238E27FC236}">
                <a16:creationId xmlns:a16="http://schemas.microsoft.com/office/drawing/2014/main" id="{DDCFEA63-7D62-C8B5-5447-5C54FE344438}"/>
              </a:ext>
            </a:extLst>
          </p:cNvPr>
          <p:cNvSpPr txBox="1"/>
          <p:nvPr/>
        </p:nvSpPr>
        <p:spPr>
          <a:xfrm>
            <a:off x="1854399" y="1918037"/>
            <a:ext cx="4841676" cy="3046988"/>
          </a:xfrm>
          <a:prstGeom prst="rect">
            <a:avLst/>
          </a:prstGeom>
          <a:noFill/>
        </p:spPr>
        <p:txBody>
          <a:bodyPr wrap="square">
            <a:spAutoFit/>
          </a:bodyPr>
          <a:lstStyle/>
          <a:p>
            <a:r>
              <a:rPr lang="en-AU" sz="2400" dirty="0"/>
              <a:t>This section introduces the specific issue or challenge related to employee performance that the project aims to address. The problem could involve inefficiencies, performance gaps, or other aspects of employee performance that require analysis.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AU" sz="2400"/>
              <a:t>The project focuses on analyzing employee performance data using Excel tools to identify trends, strengths, and areas needing improvement. The analysis is designed to be user-friendly, leveraging Excel’s capabilities to ensure that HR managers and business leaders can make informed decisions based on the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FDB2A2B-32F8-5585-3C74-EADB267ABC96}"/>
              </a:ext>
            </a:extLst>
          </p:cNvPr>
          <p:cNvSpPr txBox="1"/>
          <p:nvPr/>
        </p:nvSpPr>
        <p:spPr>
          <a:xfrm>
            <a:off x="908448" y="2867746"/>
            <a:ext cx="6101952" cy="1569660"/>
          </a:xfrm>
          <a:prstGeom prst="rect">
            <a:avLst/>
          </a:prstGeom>
          <a:noFill/>
        </p:spPr>
        <p:txBody>
          <a:bodyPr wrap="square">
            <a:spAutoFit/>
          </a:bodyPr>
          <a:lstStyle/>
          <a:p>
            <a:r>
              <a:rPr lang="en-AU" sz="2400" dirty="0"/>
              <a:t>These could be </a:t>
            </a:r>
            <a:r>
              <a:rPr lang="en-US" altLang="zh-CN" sz="2400" dirty="0"/>
              <a:t>used by </a:t>
            </a:r>
            <a:r>
              <a:rPr lang="en-AU" sz="2400" dirty="0"/>
              <a:t>HR managers, department heads, or other stakeholders who need insights from the employee performance data.</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8AA65039-030B-99CC-8919-23EF07CF409A}"/>
              </a:ext>
            </a:extLst>
          </p:cNvPr>
          <p:cNvSpPr txBox="1"/>
          <p:nvPr/>
        </p:nvSpPr>
        <p:spPr>
          <a:xfrm>
            <a:off x="3045024" y="2108299"/>
            <a:ext cx="6101952" cy="2031325"/>
          </a:xfrm>
          <a:prstGeom prst="rect">
            <a:avLst/>
          </a:prstGeom>
          <a:noFill/>
        </p:spPr>
        <p:txBody>
          <a:bodyPr wrap="square">
            <a:spAutoFit/>
          </a:bodyPr>
          <a:lstStyle/>
          <a:p>
            <a:r>
              <a:rPr lang="en-AU" dirty="0"/>
              <a:t>The solution involves a structured analysis of employee performance data using Excel's powerful data manipulation and visualization tools. The key steps in this solution include:</a:t>
            </a:r>
          </a:p>
          <a:p>
            <a:pPr>
              <a:buFont typeface="+mj-lt"/>
              <a:buAutoNum type="arabicPeriod"/>
            </a:pPr>
            <a:r>
              <a:rPr lang="en-AU" b="1" dirty="0"/>
              <a:t>Data Collection and Preparation:</a:t>
            </a:r>
            <a:endParaRPr lang="en-AU" dirty="0"/>
          </a:p>
          <a:p>
            <a:pPr marL="742950" lvl="1" indent="-285750">
              <a:buFont typeface="+mj-lt"/>
              <a:buAutoNum type="arabicPeriod"/>
            </a:pPr>
            <a:r>
              <a:rPr lang="en-AU" b="1" dirty="0"/>
              <a:t>Collecting Data:</a:t>
            </a:r>
            <a:r>
              <a:rPr lang="en-AU" dirty="0"/>
              <a:t> Gather employee performance data, including metrics like performance ratings, job titles, departments, and other relevant factors</a:t>
            </a:r>
          </a:p>
        </p:txBody>
      </p:sp>
      <p:sp>
        <p:nvSpPr>
          <p:cNvPr id="14" name="TextBox 13">
            <a:extLst>
              <a:ext uri="{FF2B5EF4-FFF2-40B4-BE49-F238E27FC236}">
                <a16:creationId xmlns:a16="http://schemas.microsoft.com/office/drawing/2014/main" id="{C279254A-FD94-A10D-8F9C-802305809410}"/>
              </a:ext>
            </a:extLst>
          </p:cNvPr>
          <p:cNvSpPr txBox="1"/>
          <p:nvPr/>
        </p:nvSpPr>
        <p:spPr>
          <a:xfrm>
            <a:off x="3197424" y="4228623"/>
            <a:ext cx="6101952" cy="1477328"/>
          </a:xfrm>
          <a:prstGeom prst="rect">
            <a:avLst/>
          </a:prstGeom>
          <a:noFill/>
        </p:spPr>
        <p:txBody>
          <a:bodyPr wrap="square">
            <a:spAutoFit/>
          </a:bodyPr>
          <a:lstStyle/>
          <a:p>
            <a:r>
              <a:rPr lang="en-AU" b="1" dirty="0"/>
              <a:t>Data Analysis with PivotTables:</a:t>
            </a:r>
            <a:endParaRPr lang="en-AU" dirty="0"/>
          </a:p>
          <a:p>
            <a:pPr>
              <a:buFont typeface="Arial" panose="020B0604020202020204" pitchFamily="34" charset="0"/>
              <a:buChar char="•"/>
            </a:pPr>
            <a:r>
              <a:rPr lang="en-AU" b="1" dirty="0"/>
              <a:t>Summarization:</a:t>
            </a:r>
            <a:r>
              <a:rPr lang="en-AU" dirty="0"/>
              <a:t> Use PivotTables to summarize performance data by various categories, such as departments, job titles, or specific performance levels. This allows for quick insights into how different groups of employees are performing.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858F3-CC27-1D57-867A-02B3910EA04E}"/>
              </a:ext>
            </a:extLst>
          </p:cNvPr>
          <p:cNvSpPr txBox="1"/>
          <p:nvPr/>
        </p:nvSpPr>
        <p:spPr>
          <a:xfrm>
            <a:off x="1608832" y="483304"/>
            <a:ext cx="7611071" cy="1200329"/>
          </a:xfrm>
          <a:prstGeom prst="rect">
            <a:avLst/>
          </a:prstGeom>
          <a:noFill/>
        </p:spPr>
        <p:txBody>
          <a:bodyPr wrap="square">
            <a:spAutoFit/>
          </a:bodyPr>
          <a:lstStyle/>
          <a:p>
            <a:r>
              <a:rPr lang="en-AU" b="1" dirty="0"/>
              <a:t>Visualization with Pie Charts:</a:t>
            </a:r>
            <a:endParaRPr lang="en-AU" dirty="0"/>
          </a:p>
          <a:p>
            <a:pPr>
              <a:buFont typeface="Arial" panose="020B0604020202020204" pitchFamily="34" charset="0"/>
              <a:buChar char="•"/>
            </a:pPr>
            <a:r>
              <a:rPr lang="en-AU" b="1" dirty="0"/>
              <a:t>Creating Pie Charts:</a:t>
            </a:r>
            <a:r>
              <a:rPr lang="en-AU" dirty="0"/>
              <a:t> Generate pie charts to visually represent the proportion of employees in each performance category. This helps in quickly identifying areas of strength or concern.</a:t>
            </a:r>
          </a:p>
        </p:txBody>
      </p:sp>
      <p:sp>
        <p:nvSpPr>
          <p:cNvPr id="6" name="TextBox 5">
            <a:extLst>
              <a:ext uri="{FF2B5EF4-FFF2-40B4-BE49-F238E27FC236}">
                <a16:creationId xmlns:a16="http://schemas.microsoft.com/office/drawing/2014/main" id="{E927E214-7CC9-23AF-421B-1CA78B274BF3}"/>
              </a:ext>
            </a:extLst>
          </p:cNvPr>
          <p:cNvSpPr txBox="1"/>
          <p:nvPr/>
        </p:nvSpPr>
        <p:spPr>
          <a:xfrm>
            <a:off x="1608832" y="2274838"/>
            <a:ext cx="6101952" cy="2308324"/>
          </a:xfrm>
          <a:prstGeom prst="rect">
            <a:avLst/>
          </a:prstGeom>
          <a:noFill/>
        </p:spPr>
        <p:txBody>
          <a:bodyPr wrap="square">
            <a:spAutoFit/>
          </a:bodyPr>
          <a:lstStyle/>
          <a:p>
            <a:r>
              <a:rPr lang="en-AU" b="1" dirty="0"/>
              <a:t>Value Proposition:</a:t>
            </a:r>
          </a:p>
          <a:p>
            <a:r>
              <a:rPr lang="en-AU" dirty="0"/>
              <a:t>The value proposition for this solution is </a:t>
            </a:r>
            <a:r>
              <a:rPr lang="en-AU" dirty="0" err="1"/>
              <a:t>centered</a:t>
            </a:r>
            <a:r>
              <a:rPr lang="en-AU" dirty="0"/>
              <a:t> around its ability to provide actionable insights and drive data-driven decisions in managing employee performance</a:t>
            </a:r>
          </a:p>
          <a:p>
            <a:pPr marL="742950" lvl="1" indent="-285750">
              <a:buFont typeface="+mj-lt"/>
              <a:buAutoNum type="arabicPeriod"/>
            </a:pPr>
            <a:r>
              <a:rPr lang="en-AU" b="1" dirty="0"/>
              <a:t>Data-Driven Insights:</a:t>
            </a:r>
            <a:r>
              <a:rPr lang="en-AU" dirty="0"/>
              <a:t> By summarizing and visualizing employee performance data, managers can make informed decisions regarding promotions, training needs, or resource allocation.</a:t>
            </a:r>
          </a:p>
        </p:txBody>
      </p:sp>
      <p:sp>
        <p:nvSpPr>
          <p:cNvPr id="8" name="TextBox 7">
            <a:extLst>
              <a:ext uri="{FF2B5EF4-FFF2-40B4-BE49-F238E27FC236}">
                <a16:creationId xmlns:a16="http://schemas.microsoft.com/office/drawing/2014/main" id="{2142B0B3-FC54-C16E-C40B-FC6C23751522}"/>
              </a:ext>
            </a:extLst>
          </p:cNvPr>
          <p:cNvSpPr txBox="1"/>
          <p:nvPr/>
        </p:nvSpPr>
        <p:spPr>
          <a:xfrm>
            <a:off x="2116338" y="4769555"/>
            <a:ext cx="6101952" cy="1200329"/>
          </a:xfrm>
          <a:prstGeom prst="rect">
            <a:avLst/>
          </a:prstGeom>
          <a:noFill/>
        </p:spPr>
        <p:txBody>
          <a:bodyPr wrap="square">
            <a:spAutoFit/>
          </a:bodyPr>
          <a:lstStyle/>
          <a:p>
            <a:r>
              <a:rPr lang="en-AU" b="1" dirty="0"/>
              <a:t>Quick Identification of Issues:</a:t>
            </a:r>
            <a:r>
              <a:rPr lang="en-AU" dirty="0"/>
              <a:t> The use of pie charts and PivotTables allows for quick identification of performance issues, enabling timely interventions to improve overall productivity.</a:t>
            </a:r>
            <a:endParaRPr lang="en-US" dirty="0"/>
          </a:p>
        </p:txBody>
      </p:sp>
    </p:spTree>
    <p:extLst>
      <p:ext uri="{BB962C8B-B14F-4D97-AF65-F5344CB8AC3E}">
        <p14:creationId xmlns:p14="http://schemas.microsoft.com/office/powerpoint/2010/main" val="153108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1D0E26-AC34-B1FB-8D8D-167AEFEA47C0}"/>
              </a:ext>
            </a:extLst>
          </p:cNvPr>
          <p:cNvSpPr txBox="1"/>
          <p:nvPr/>
        </p:nvSpPr>
        <p:spPr>
          <a:xfrm>
            <a:off x="1451579" y="2610148"/>
            <a:ext cx="6101952" cy="2308324"/>
          </a:xfrm>
          <a:prstGeom prst="rect">
            <a:avLst/>
          </a:prstGeom>
          <a:noFill/>
        </p:spPr>
        <p:txBody>
          <a:bodyPr wrap="square">
            <a:spAutoFit/>
          </a:bodyPr>
          <a:lstStyle/>
          <a:p>
            <a:r>
              <a:rPr lang="en-US" altLang="zh-CN" sz="2400" dirty="0"/>
              <a:t>Employee Data set :</a:t>
            </a:r>
            <a:r>
              <a:rPr lang="en-US" altLang="zh-CN" sz="2400" dirty="0" err="1"/>
              <a:t>Kaggle</a:t>
            </a:r>
            <a:r>
              <a:rPr lang="en-US" altLang="zh-CN" sz="2400" dirty="0"/>
              <a:t> </a:t>
            </a:r>
            <a:endParaRPr lang="en-AU" altLang="zh-CN" sz="2400" dirty="0"/>
          </a:p>
          <a:p>
            <a:r>
              <a:rPr lang="en-US" altLang="zh-CN" sz="2400" dirty="0"/>
              <a:t>Employee </a:t>
            </a:r>
            <a:r>
              <a:rPr lang="en-US" altLang="zh-CN" sz="2400" dirty="0" err="1"/>
              <a:t>Id:Numerical</a:t>
            </a:r>
            <a:endParaRPr lang="en-AU" altLang="zh-CN" sz="2400" dirty="0"/>
          </a:p>
          <a:p>
            <a:r>
              <a:rPr lang="en-US" altLang="zh-CN" sz="2400" dirty="0"/>
              <a:t>Employee</a:t>
            </a:r>
            <a:r>
              <a:rPr lang="zh-CN" altLang="en-US" sz="2400" dirty="0"/>
              <a:t> </a:t>
            </a:r>
            <a:r>
              <a:rPr lang="en-US" altLang="zh-CN" sz="2400" dirty="0"/>
              <a:t>name :text</a:t>
            </a:r>
            <a:endParaRPr lang="en-AU" altLang="zh-CN" sz="2400" dirty="0"/>
          </a:p>
          <a:p>
            <a:r>
              <a:rPr lang="en-US" altLang="zh-CN" sz="2400" dirty="0"/>
              <a:t>Company </a:t>
            </a:r>
            <a:r>
              <a:rPr lang="en-US" altLang="zh-CN" sz="2400" dirty="0" err="1"/>
              <a:t>name:text</a:t>
            </a:r>
            <a:endParaRPr lang="en-AU" altLang="zh-CN" sz="2400" dirty="0"/>
          </a:p>
          <a:p>
            <a:r>
              <a:rPr lang="en-US" altLang="zh-CN" sz="2400" dirty="0"/>
              <a:t>Employee</a:t>
            </a:r>
            <a:r>
              <a:rPr lang="zh-CN" altLang="en-US" sz="2400" dirty="0"/>
              <a:t> </a:t>
            </a:r>
            <a:r>
              <a:rPr lang="en-US" altLang="zh-CN" sz="2400" dirty="0"/>
              <a:t>rating :numerical </a:t>
            </a:r>
            <a:endParaRPr lang="en-AU" altLang="zh-CN" sz="2400" dirty="0"/>
          </a:p>
          <a:p>
            <a:r>
              <a:rPr lang="en-US" altLang="zh-CN" sz="2400" dirty="0"/>
              <a:t>Performance level :text </a:t>
            </a: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Modeling </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pavithraparama142004@gmail.com</cp:lastModifiedBy>
  <cp:revision>22</cp:revision>
  <dcterms:created xsi:type="dcterms:W3CDTF">2024-03-29T15:07:22Z</dcterms:created>
  <dcterms:modified xsi:type="dcterms:W3CDTF">2024-09-09T05:09:56Z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