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6" r:id="rId1"/>
  </p:sldMasterIdLst>
  <p:sldIdLst>
    <p:sldId id="268" r:id="rId2"/>
    <p:sldId id="267" r:id="rId3"/>
    <p:sldId id="269" r:id="rId4"/>
    <p:sldId id="257" r:id="rId5"/>
    <p:sldId id="258" r:id="rId6"/>
    <p:sldId id="259" r:id="rId7"/>
    <p:sldId id="274" r:id="rId8"/>
    <p:sldId id="260" r:id="rId9"/>
    <p:sldId id="261" r:id="rId10"/>
    <p:sldId id="262" r:id="rId11"/>
    <p:sldId id="272" r:id="rId12"/>
    <p:sldId id="275" r:id="rId13"/>
    <p:sldId id="273" r:id="rId14"/>
    <p:sldId id="271"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13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T.LEE%20CNASC\Documents\PAVITHRA%20K%20B.COM(A&amp;F)3%20YEA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T.LEE%20CNASC\Documents\PAVITHRA%20K%20B.COM(A&amp;F)3%20YEA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T.LEE%20CNASC\Documents\PAVITHRA%20K%20B.COM(A&amp;F)3%20YEA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24"/>
  <c:chart>
    <c:title>
      <c:tx>
        <c:rich>
          <a:bodyPr/>
          <a:lstStyle/>
          <a:p>
            <a:pPr algn="ctr">
              <a:defRPr/>
            </a:pPr>
            <a:r>
              <a:rPr lang="en-US" sz="3600" dirty="0" smtClean="0">
                <a:solidFill>
                  <a:schemeClr val="accent3">
                    <a:lumMod val="60000"/>
                    <a:lumOff val="40000"/>
                  </a:schemeClr>
                </a:solidFill>
                <a:effectLst>
                  <a:outerShdw blurRad="38100" dist="38100" dir="2700000" algn="tl">
                    <a:srgbClr val="000000">
                      <a:alpha val="43137"/>
                    </a:srgbClr>
                  </a:outerShdw>
                </a:effectLst>
              </a:rPr>
              <a:t>RESULTS   CHART </a:t>
            </a:r>
            <a:endParaRPr lang="en-US" sz="3600" dirty="0">
              <a:solidFill>
                <a:schemeClr val="accent3">
                  <a:lumMod val="60000"/>
                  <a:lumOff val="40000"/>
                </a:schemeClr>
              </a:solidFill>
              <a:effectLst>
                <a:outerShdw blurRad="38100" dist="38100" dir="2700000" algn="tl">
                  <a:srgbClr val="000000">
                    <a:alpha val="43137"/>
                  </a:srgbClr>
                </a:outerShdw>
              </a:effectLst>
            </a:endParaRPr>
          </a:p>
        </c:rich>
      </c:tx>
      <c:layout>
        <c:manualLayout>
          <c:xMode val="edge"/>
          <c:yMode val="edge"/>
          <c:x val="0.32276063037939873"/>
          <c:y val="0"/>
        </c:manualLayout>
      </c:layout>
    </c:title>
    <c:plotArea>
      <c:layout/>
      <c:radarChart>
        <c:radarStyle val="marker"/>
        <c:ser>
          <c:idx val="0"/>
          <c:order val="0"/>
          <c:marker>
            <c:symbol val="none"/>
          </c:marker>
          <c:cat>
            <c:strRef>
              <c:f>Sheet1!$B$21:$B$23</c:f>
              <c:strCache>
                <c:ptCount val="3"/>
                <c:pt idx="0">
                  <c:v>TOTAL # OF DEPARTURES</c:v>
                </c:pt>
                <c:pt idx="1">
                  <c:v>AVERAGE #OF EMPLOYEES</c:v>
                </c:pt>
                <c:pt idx="2">
                  <c:v>ANNUAL TURNOVER RATE</c:v>
                </c:pt>
              </c:strCache>
            </c:strRef>
          </c:cat>
          <c:val>
            <c:numRef>
              <c:f>Sheet1!$C$21:$C$23</c:f>
              <c:numCache>
                <c:formatCode>General</c:formatCode>
                <c:ptCount val="3"/>
              </c:numCache>
            </c:numRef>
          </c:val>
        </c:ser>
        <c:ser>
          <c:idx val="1"/>
          <c:order val="1"/>
          <c:marker>
            <c:symbol val="none"/>
          </c:marker>
          <c:cat>
            <c:strRef>
              <c:f>Sheet1!$B$21:$B$23</c:f>
              <c:strCache>
                <c:ptCount val="3"/>
                <c:pt idx="0">
                  <c:v>TOTAL # OF DEPARTURES</c:v>
                </c:pt>
                <c:pt idx="1">
                  <c:v>AVERAGE #OF EMPLOYEES</c:v>
                </c:pt>
                <c:pt idx="2">
                  <c:v>ANNUAL TURNOVER RATE</c:v>
                </c:pt>
              </c:strCache>
            </c:strRef>
          </c:cat>
          <c:val>
            <c:numRef>
              <c:f>Sheet1!$D$21:$D$23</c:f>
              <c:numCache>
                <c:formatCode>General</c:formatCode>
                <c:ptCount val="3"/>
                <c:pt idx="0">
                  <c:v>131</c:v>
                </c:pt>
                <c:pt idx="1">
                  <c:v>350.58333333333331</c:v>
                </c:pt>
                <c:pt idx="2">
                  <c:v>37.366294271452333</c:v>
                </c:pt>
              </c:numCache>
            </c:numRef>
          </c:val>
        </c:ser>
        <c:axId val="113561984"/>
        <c:axId val="113563520"/>
      </c:radarChart>
      <c:catAx>
        <c:axId val="113561984"/>
        <c:scaling>
          <c:orientation val="minMax"/>
        </c:scaling>
        <c:axPos val="b"/>
        <c:majorGridlines/>
        <c:majorTickMark val="none"/>
        <c:tickLblPos val="nextTo"/>
        <c:spPr>
          <a:ln w="9525">
            <a:noFill/>
          </a:ln>
        </c:spPr>
        <c:crossAx val="113563520"/>
        <c:crosses val="autoZero"/>
        <c:auto val="1"/>
        <c:lblAlgn val="ctr"/>
        <c:lblOffset val="100"/>
      </c:catAx>
      <c:valAx>
        <c:axId val="113563520"/>
        <c:scaling>
          <c:orientation val="minMax"/>
        </c:scaling>
        <c:axPos val="l"/>
        <c:majorGridlines/>
        <c:numFmt formatCode="General" sourceLinked="1"/>
        <c:majorTickMark val="none"/>
        <c:tickLblPos val="nextTo"/>
        <c:crossAx val="113561984"/>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clustered"/>
        <c:ser>
          <c:idx val="0"/>
          <c:order val="0"/>
          <c:tx>
            <c:strRef>
              <c:f>Sheet1!$C$3</c:f>
              <c:strCache>
                <c:ptCount val="1"/>
                <c:pt idx="0">
                  <c:v>UNIT-1</c:v>
                </c:pt>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Sheet1!$C$4:$C$16</c:f>
              <c:numCache>
                <c:formatCode>General</c:formatCode>
                <c:ptCount val="13"/>
                <c:pt idx="0">
                  <c:v>0</c:v>
                </c:pt>
                <c:pt idx="1">
                  <c:v>10</c:v>
                </c:pt>
                <c:pt idx="2">
                  <c:v>8</c:v>
                </c:pt>
                <c:pt idx="3">
                  <c:v>13</c:v>
                </c:pt>
                <c:pt idx="4">
                  <c:v>13</c:v>
                </c:pt>
                <c:pt idx="5">
                  <c:v>8</c:v>
                </c:pt>
                <c:pt idx="6">
                  <c:v>13</c:v>
                </c:pt>
                <c:pt idx="7">
                  <c:v>15</c:v>
                </c:pt>
                <c:pt idx="8">
                  <c:v>12</c:v>
                </c:pt>
                <c:pt idx="9">
                  <c:v>9</c:v>
                </c:pt>
                <c:pt idx="10">
                  <c:v>17</c:v>
                </c:pt>
                <c:pt idx="11">
                  <c:v>7</c:v>
                </c:pt>
                <c:pt idx="12">
                  <c:v>6</c:v>
                </c:pt>
              </c:numCache>
            </c:numRef>
          </c:val>
        </c:ser>
        <c:ser>
          <c:idx val="1"/>
          <c:order val="1"/>
          <c:tx>
            <c:strRef>
              <c:f>Sheet1!$D$3</c:f>
              <c:strCache>
                <c:ptCount val="1"/>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Sheet1!$D$4:$D$16</c:f>
              <c:numCache>
                <c:formatCode>General</c:formatCode>
                <c:ptCount val="13"/>
                <c:pt idx="0">
                  <c:v>0</c:v>
                </c:pt>
                <c:pt idx="1">
                  <c:v>354</c:v>
                </c:pt>
                <c:pt idx="2">
                  <c:v>347</c:v>
                </c:pt>
                <c:pt idx="3">
                  <c:v>349</c:v>
                </c:pt>
                <c:pt idx="4">
                  <c:v>353</c:v>
                </c:pt>
                <c:pt idx="5">
                  <c:v>350</c:v>
                </c:pt>
                <c:pt idx="6">
                  <c:v>345</c:v>
                </c:pt>
                <c:pt idx="7">
                  <c:v>353</c:v>
                </c:pt>
                <c:pt idx="8">
                  <c:v>347</c:v>
                </c:pt>
                <c:pt idx="9">
                  <c:v>345</c:v>
                </c:pt>
                <c:pt idx="10">
                  <c:v>352</c:v>
                </c:pt>
                <c:pt idx="11">
                  <c:v>357</c:v>
                </c:pt>
                <c:pt idx="12">
                  <c:v>355</c:v>
                </c:pt>
              </c:numCache>
            </c:numRef>
          </c:val>
        </c:ser>
        <c:ser>
          <c:idx val="2"/>
          <c:order val="2"/>
          <c:tx>
            <c:strRef>
              <c:f>Sheet1!$E$3</c:f>
              <c:strCache>
                <c:ptCount val="1"/>
                <c:pt idx="0">
                  <c:v>UNIT-2</c:v>
                </c:pt>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Sheet1!$E$4:$E$16</c:f>
              <c:numCache>
                <c:formatCode>General</c:formatCode>
                <c:ptCount val="13"/>
                <c:pt idx="0">
                  <c:v>0</c:v>
                </c:pt>
                <c:pt idx="1">
                  <c:v>14</c:v>
                </c:pt>
                <c:pt idx="2">
                  <c:v>18</c:v>
                </c:pt>
                <c:pt idx="3">
                  <c:v>10</c:v>
                </c:pt>
                <c:pt idx="4">
                  <c:v>9</c:v>
                </c:pt>
                <c:pt idx="5">
                  <c:v>12</c:v>
                </c:pt>
                <c:pt idx="6">
                  <c:v>18</c:v>
                </c:pt>
                <c:pt idx="7">
                  <c:v>9</c:v>
                </c:pt>
                <c:pt idx="8">
                  <c:v>12</c:v>
                </c:pt>
                <c:pt idx="9">
                  <c:v>14</c:v>
                </c:pt>
                <c:pt idx="10">
                  <c:v>13</c:v>
                </c:pt>
                <c:pt idx="11">
                  <c:v>17</c:v>
                </c:pt>
                <c:pt idx="12">
                  <c:v>18</c:v>
                </c:pt>
              </c:numCache>
            </c:numRef>
          </c:val>
        </c:ser>
        <c:ser>
          <c:idx val="3"/>
          <c:order val="3"/>
          <c:tx>
            <c:strRef>
              <c:f>Sheet1!$F$3</c:f>
              <c:strCache>
                <c:ptCount val="1"/>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Sheet1!$F$4:$F$16</c:f>
              <c:numCache>
                <c:formatCode>General</c:formatCode>
                <c:ptCount val="13"/>
                <c:pt idx="0">
                  <c:v>0</c:v>
                </c:pt>
                <c:pt idx="1">
                  <c:v>77</c:v>
                </c:pt>
                <c:pt idx="2">
                  <c:v>80</c:v>
                </c:pt>
                <c:pt idx="3">
                  <c:v>81</c:v>
                </c:pt>
                <c:pt idx="4">
                  <c:v>83</c:v>
                </c:pt>
                <c:pt idx="5">
                  <c:v>86</c:v>
                </c:pt>
                <c:pt idx="6">
                  <c:v>88</c:v>
                </c:pt>
                <c:pt idx="7">
                  <c:v>88</c:v>
                </c:pt>
                <c:pt idx="8">
                  <c:v>87</c:v>
                </c:pt>
                <c:pt idx="9">
                  <c:v>88</c:v>
                </c:pt>
                <c:pt idx="10">
                  <c:v>90</c:v>
                </c:pt>
                <c:pt idx="11">
                  <c:v>94</c:v>
                </c:pt>
                <c:pt idx="12">
                  <c:v>91</c:v>
                </c:pt>
              </c:numCache>
            </c:numRef>
          </c:val>
        </c:ser>
        <c:ser>
          <c:idx val="4"/>
          <c:order val="4"/>
          <c:tx>
            <c:strRef>
              <c:f>Sheet1!$G$3</c:f>
              <c:strCache>
                <c:ptCount val="1"/>
                <c:pt idx="0">
                  <c:v>UNIT-3</c:v>
                </c:pt>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Sheet1!$G$4:$G$16</c:f>
              <c:numCache>
                <c:formatCode>General</c:formatCode>
                <c:ptCount val="13"/>
                <c:pt idx="0">
                  <c:v>0</c:v>
                </c:pt>
                <c:pt idx="1">
                  <c:v>4</c:v>
                </c:pt>
                <c:pt idx="2">
                  <c:v>5</c:v>
                </c:pt>
                <c:pt idx="3">
                  <c:v>6</c:v>
                </c:pt>
                <c:pt idx="4">
                  <c:v>6</c:v>
                </c:pt>
                <c:pt idx="5">
                  <c:v>2</c:v>
                </c:pt>
                <c:pt idx="6">
                  <c:v>5</c:v>
                </c:pt>
                <c:pt idx="7">
                  <c:v>5</c:v>
                </c:pt>
                <c:pt idx="8">
                  <c:v>1</c:v>
                </c:pt>
                <c:pt idx="9">
                  <c:v>6</c:v>
                </c:pt>
                <c:pt idx="10">
                  <c:v>7</c:v>
                </c:pt>
                <c:pt idx="11">
                  <c:v>4</c:v>
                </c:pt>
                <c:pt idx="12">
                  <c:v>3</c:v>
                </c:pt>
              </c:numCache>
            </c:numRef>
          </c:val>
        </c:ser>
        <c:ser>
          <c:idx val="5"/>
          <c:order val="5"/>
          <c:tx>
            <c:strRef>
              <c:f>Sheet1!$H$3</c:f>
              <c:strCache>
                <c:ptCount val="1"/>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Sheet1!$H$4:$H$16</c:f>
              <c:numCache>
                <c:formatCode>General</c:formatCode>
                <c:ptCount val="13"/>
                <c:pt idx="0">
                  <c:v>0</c:v>
                </c:pt>
                <c:pt idx="1">
                  <c:v>242</c:v>
                </c:pt>
                <c:pt idx="2">
                  <c:v>222</c:v>
                </c:pt>
                <c:pt idx="3">
                  <c:v>234</c:v>
                </c:pt>
                <c:pt idx="4">
                  <c:v>242</c:v>
                </c:pt>
                <c:pt idx="5">
                  <c:v>228</c:v>
                </c:pt>
                <c:pt idx="6">
                  <c:v>222</c:v>
                </c:pt>
                <c:pt idx="7">
                  <c:v>225</c:v>
                </c:pt>
                <c:pt idx="8">
                  <c:v>240</c:v>
                </c:pt>
                <c:pt idx="9">
                  <c:v>231</c:v>
                </c:pt>
                <c:pt idx="10">
                  <c:v>239</c:v>
                </c:pt>
                <c:pt idx="11">
                  <c:v>232</c:v>
                </c:pt>
                <c:pt idx="12">
                  <c:v>242</c:v>
                </c:pt>
              </c:numCache>
            </c:numRef>
          </c:val>
        </c:ser>
        <c:ser>
          <c:idx val="6"/>
          <c:order val="6"/>
          <c:tx>
            <c:strRef>
              <c:f>Sheet1!$I$3</c:f>
              <c:strCache>
                <c:ptCount val="1"/>
                <c:pt idx="0">
                  <c:v>UNIT-4</c:v>
                </c:pt>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Sheet1!$I$4:$I$16</c:f>
              <c:numCache>
                <c:formatCode>General</c:formatCode>
                <c:ptCount val="13"/>
                <c:pt idx="0">
                  <c:v>0</c:v>
                </c:pt>
                <c:pt idx="1">
                  <c:v>24</c:v>
                </c:pt>
                <c:pt idx="2">
                  <c:v>16</c:v>
                </c:pt>
                <c:pt idx="3">
                  <c:v>17</c:v>
                </c:pt>
                <c:pt idx="4">
                  <c:v>28</c:v>
                </c:pt>
                <c:pt idx="5">
                  <c:v>20</c:v>
                </c:pt>
                <c:pt idx="6">
                  <c:v>15</c:v>
                </c:pt>
                <c:pt idx="7">
                  <c:v>17</c:v>
                </c:pt>
                <c:pt idx="8">
                  <c:v>9</c:v>
                </c:pt>
                <c:pt idx="9">
                  <c:v>15</c:v>
                </c:pt>
                <c:pt idx="10">
                  <c:v>17</c:v>
                </c:pt>
                <c:pt idx="11">
                  <c:v>29</c:v>
                </c:pt>
                <c:pt idx="12">
                  <c:v>9</c:v>
                </c:pt>
              </c:numCache>
            </c:numRef>
          </c:val>
        </c:ser>
        <c:ser>
          <c:idx val="7"/>
          <c:order val="7"/>
          <c:tx>
            <c:strRef>
              <c:f>Sheet1!$J$3</c:f>
              <c:strCache>
                <c:ptCount val="1"/>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Sheet1!$J$4:$J$16</c:f>
              <c:numCache>
                <c:formatCode>General</c:formatCode>
                <c:ptCount val="13"/>
                <c:pt idx="0">
                  <c:v>0</c:v>
                </c:pt>
                <c:pt idx="1">
                  <c:v>1028</c:v>
                </c:pt>
                <c:pt idx="2">
                  <c:v>1016</c:v>
                </c:pt>
                <c:pt idx="3">
                  <c:v>1015</c:v>
                </c:pt>
                <c:pt idx="4">
                  <c:v>1007</c:v>
                </c:pt>
                <c:pt idx="5">
                  <c:v>1006</c:v>
                </c:pt>
                <c:pt idx="6">
                  <c:v>1008</c:v>
                </c:pt>
                <c:pt idx="7">
                  <c:v>1030</c:v>
                </c:pt>
                <c:pt idx="8">
                  <c:v>1029</c:v>
                </c:pt>
                <c:pt idx="9">
                  <c:v>1024</c:v>
                </c:pt>
                <c:pt idx="10">
                  <c:v>1004</c:v>
                </c:pt>
                <c:pt idx="11">
                  <c:v>1022</c:v>
                </c:pt>
                <c:pt idx="12">
                  <c:v>1009</c:v>
                </c:pt>
              </c:numCache>
            </c:numRef>
          </c:val>
        </c:ser>
        <c:shape val="cylinder"/>
        <c:axId val="114693248"/>
        <c:axId val="114694784"/>
        <c:axId val="0"/>
      </c:bar3DChart>
      <c:catAx>
        <c:axId val="114693248"/>
        <c:scaling>
          <c:orientation val="minMax"/>
        </c:scaling>
        <c:axPos val="b"/>
        <c:tickLblPos val="nextTo"/>
        <c:crossAx val="114694784"/>
        <c:crosses val="autoZero"/>
        <c:auto val="1"/>
        <c:lblAlgn val="ctr"/>
        <c:lblOffset val="100"/>
      </c:catAx>
      <c:valAx>
        <c:axId val="114694784"/>
        <c:scaling>
          <c:orientation val="minMax"/>
        </c:scaling>
        <c:axPos val="l"/>
        <c:majorGridlines/>
        <c:numFmt formatCode="General" sourceLinked="1"/>
        <c:tickLblPos val="nextTo"/>
        <c:crossAx val="114693248"/>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view3D>
      <c:rAngAx val="1"/>
    </c:view3D>
    <c:plotArea>
      <c:layout/>
      <c:bar3DChart>
        <c:barDir val="col"/>
        <c:grouping val="clustered"/>
        <c:ser>
          <c:idx val="0"/>
          <c:order val="0"/>
          <c:tx>
            <c:strRef>
              <c:f>Sheet1!$C$3</c:f>
              <c:strCache>
                <c:ptCount val="1"/>
                <c:pt idx="0">
                  <c:v>UNIT-1</c:v>
                </c:pt>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Sheet1!$C$4:$C$16</c:f>
              <c:numCache>
                <c:formatCode>General</c:formatCode>
                <c:ptCount val="13"/>
                <c:pt idx="0">
                  <c:v>0</c:v>
                </c:pt>
                <c:pt idx="1">
                  <c:v>10</c:v>
                </c:pt>
                <c:pt idx="2">
                  <c:v>8</c:v>
                </c:pt>
                <c:pt idx="3">
                  <c:v>13</c:v>
                </c:pt>
                <c:pt idx="4">
                  <c:v>13</c:v>
                </c:pt>
                <c:pt idx="5">
                  <c:v>8</c:v>
                </c:pt>
                <c:pt idx="6">
                  <c:v>13</c:v>
                </c:pt>
                <c:pt idx="7">
                  <c:v>15</c:v>
                </c:pt>
                <c:pt idx="8">
                  <c:v>12</c:v>
                </c:pt>
                <c:pt idx="9">
                  <c:v>9</c:v>
                </c:pt>
                <c:pt idx="10">
                  <c:v>17</c:v>
                </c:pt>
                <c:pt idx="11">
                  <c:v>7</c:v>
                </c:pt>
                <c:pt idx="12">
                  <c:v>6</c:v>
                </c:pt>
              </c:numCache>
            </c:numRef>
          </c:val>
        </c:ser>
        <c:ser>
          <c:idx val="1"/>
          <c:order val="1"/>
          <c:tx>
            <c:strRef>
              <c:f>Sheet1!$D$3</c:f>
              <c:strCache>
                <c:ptCount val="1"/>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Sheet1!$D$4:$D$16</c:f>
              <c:numCache>
                <c:formatCode>General</c:formatCode>
                <c:ptCount val="13"/>
                <c:pt idx="0">
                  <c:v>0</c:v>
                </c:pt>
                <c:pt idx="1">
                  <c:v>354</c:v>
                </c:pt>
                <c:pt idx="2">
                  <c:v>347</c:v>
                </c:pt>
                <c:pt idx="3">
                  <c:v>349</c:v>
                </c:pt>
                <c:pt idx="4">
                  <c:v>353</c:v>
                </c:pt>
                <c:pt idx="5">
                  <c:v>350</c:v>
                </c:pt>
                <c:pt idx="6">
                  <c:v>345</c:v>
                </c:pt>
                <c:pt idx="7">
                  <c:v>353</c:v>
                </c:pt>
                <c:pt idx="8">
                  <c:v>347</c:v>
                </c:pt>
                <c:pt idx="9">
                  <c:v>345</c:v>
                </c:pt>
                <c:pt idx="10">
                  <c:v>352</c:v>
                </c:pt>
                <c:pt idx="11">
                  <c:v>357</c:v>
                </c:pt>
                <c:pt idx="12">
                  <c:v>355</c:v>
                </c:pt>
              </c:numCache>
            </c:numRef>
          </c:val>
        </c:ser>
        <c:ser>
          <c:idx val="2"/>
          <c:order val="2"/>
          <c:tx>
            <c:strRef>
              <c:f>Sheet1!$E$3</c:f>
              <c:strCache>
                <c:ptCount val="1"/>
                <c:pt idx="0">
                  <c:v>UNIT-2</c:v>
                </c:pt>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Sheet1!$E$4:$E$16</c:f>
              <c:numCache>
                <c:formatCode>General</c:formatCode>
                <c:ptCount val="13"/>
                <c:pt idx="0">
                  <c:v>0</c:v>
                </c:pt>
                <c:pt idx="1">
                  <c:v>14</c:v>
                </c:pt>
                <c:pt idx="2">
                  <c:v>18</c:v>
                </c:pt>
                <c:pt idx="3">
                  <c:v>10</c:v>
                </c:pt>
                <c:pt idx="4">
                  <c:v>9</c:v>
                </c:pt>
                <c:pt idx="5">
                  <c:v>12</c:v>
                </c:pt>
                <c:pt idx="6">
                  <c:v>18</c:v>
                </c:pt>
                <c:pt idx="7">
                  <c:v>9</c:v>
                </c:pt>
                <c:pt idx="8">
                  <c:v>12</c:v>
                </c:pt>
                <c:pt idx="9">
                  <c:v>14</c:v>
                </c:pt>
                <c:pt idx="10">
                  <c:v>13</c:v>
                </c:pt>
                <c:pt idx="11">
                  <c:v>17</c:v>
                </c:pt>
                <c:pt idx="12">
                  <c:v>18</c:v>
                </c:pt>
              </c:numCache>
            </c:numRef>
          </c:val>
        </c:ser>
        <c:ser>
          <c:idx val="3"/>
          <c:order val="3"/>
          <c:tx>
            <c:strRef>
              <c:f>Sheet1!$F$3</c:f>
              <c:strCache>
                <c:ptCount val="1"/>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Sheet1!$F$4:$F$16</c:f>
              <c:numCache>
                <c:formatCode>General</c:formatCode>
                <c:ptCount val="13"/>
                <c:pt idx="0">
                  <c:v>0</c:v>
                </c:pt>
                <c:pt idx="1">
                  <c:v>77</c:v>
                </c:pt>
                <c:pt idx="2">
                  <c:v>80</c:v>
                </c:pt>
                <c:pt idx="3">
                  <c:v>81</c:v>
                </c:pt>
                <c:pt idx="4">
                  <c:v>83</c:v>
                </c:pt>
                <c:pt idx="5">
                  <c:v>86</c:v>
                </c:pt>
                <c:pt idx="6">
                  <c:v>88</c:v>
                </c:pt>
                <c:pt idx="7">
                  <c:v>88</c:v>
                </c:pt>
                <c:pt idx="8">
                  <c:v>87</c:v>
                </c:pt>
                <c:pt idx="9">
                  <c:v>88</c:v>
                </c:pt>
                <c:pt idx="10">
                  <c:v>90</c:v>
                </c:pt>
                <c:pt idx="11">
                  <c:v>94</c:v>
                </c:pt>
                <c:pt idx="12">
                  <c:v>91</c:v>
                </c:pt>
              </c:numCache>
            </c:numRef>
          </c:val>
        </c:ser>
        <c:ser>
          <c:idx val="4"/>
          <c:order val="4"/>
          <c:tx>
            <c:strRef>
              <c:f>Sheet1!$G$3</c:f>
              <c:strCache>
                <c:ptCount val="1"/>
                <c:pt idx="0">
                  <c:v>UNIT-3</c:v>
                </c:pt>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Sheet1!$G$4:$G$16</c:f>
              <c:numCache>
                <c:formatCode>General</c:formatCode>
                <c:ptCount val="13"/>
                <c:pt idx="0">
                  <c:v>0</c:v>
                </c:pt>
                <c:pt idx="1">
                  <c:v>4</c:v>
                </c:pt>
                <c:pt idx="2">
                  <c:v>5</c:v>
                </c:pt>
                <c:pt idx="3">
                  <c:v>6</c:v>
                </c:pt>
                <c:pt idx="4">
                  <c:v>6</c:v>
                </c:pt>
                <c:pt idx="5">
                  <c:v>2</c:v>
                </c:pt>
                <c:pt idx="6">
                  <c:v>5</c:v>
                </c:pt>
                <c:pt idx="7">
                  <c:v>5</c:v>
                </c:pt>
                <c:pt idx="8">
                  <c:v>1</c:v>
                </c:pt>
                <c:pt idx="9">
                  <c:v>6</c:v>
                </c:pt>
                <c:pt idx="10">
                  <c:v>7</c:v>
                </c:pt>
                <c:pt idx="11">
                  <c:v>4</c:v>
                </c:pt>
                <c:pt idx="12">
                  <c:v>3</c:v>
                </c:pt>
              </c:numCache>
            </c:numRef>
          </c:val>
        </c:ser>
        <c:ser>
          <c:idx val="5"/>
          <c:order val="5"/>
          <c:tx>
            <c:strRef>
              <c:f>Sheet1!$H$3</c:f>
              <c:strCache>
                <c:ptCount val="1"/>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Sheet1!$H$4:$H$16</c:f>
              <c:numCache>
                <c:formatCode>General</c:formatCode>
                <c:ptCount val="13"/>
                <c:pt idx="0">
                  <c:v>0</c:v>
                </c:pt>
                <c:pt idx="1">
                  <c:v>242</c:v>
                </c:pt>
                <c:pt idx="2">
                  <c:v>222</c:v>
                </c:pt>
                <c:pt idx="3">
                  <c:v>234</c:v>
                </c:pt>
                <c:pt idx="4">
                  <c:v>242</c:v>
                </c:pt>
                <c:pt idx="5">
                  <c:v>228</c:v>
                </c:pt>
                <c:pt idx="6">
                  <c:v>222</c:v>
                </c:pt>
                <c:pt idx="7">
                  <c:v>225</c:v>
                </c:pt>
                <c:pt idx="8">
                  <c:v>240</c:v>
                </c:pt>
                <c:pt idx="9">
                  <c:v>231</c:v>
                </c:pt>
                <c:pt idx="10">
                  <c:v>239</c:v>
                </c:pt>
                <c:pt idx="11">
                  <c:v>232</c:v>
                </c:pt>
                <c:pt idx="12">
                  <c:v>242</c:v>
                </c:pt>
              </c:numCache>
            </c:numRef>
          </c:val>
        </c:ser>
        <c:ser>
          <c:idx val="6"/>
          <c:order val="6"/>
          <c:tx>
            <c:strRef>
              <c:f>Sheet1!$I$3</c:f>
              <c:strCache>
                <c:ptCount val="1"/>
                <c:pt idx="0">
                  <c:v>UNIT-4</c:v>
                </c:pt>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Sheet1!$I$4:$I$16</c:f>
              <c:numCache>
                <c:formatCode>General</c:formatCode>
                <c:ptCount val="13"/>
                <c:pt idx="0">
                  <c:v>0</c:v>
                </c:pt>
                <c:pt idx="1">
                  <c:v>24</c:v>
                </c:pt>
                <c:pt idx="2">
                  <c:v>16</c:v>
                </c:pt>
                <c:pt idx="3">
                  <c:v>17</c:v>
                </c:pt>
                <c:pt idx="4">
                  <c:v>28</c:v>
                </c:pt>
                <c:pt idx="5">
                  <c:v>20</c:v>
                </c:pt>
                <c:pt idx="6">
                  <c:v>15</c:v>
                </c:pt>
                <c:pt idx="7">
                  <c:v>17</c:v>
                </c:pt>
                <c:pt idx="8">
                  <c:v>9</c:v>
                </c:pt>
                <c:pt idx="9">
                  <c:v>15</c:v>
                </c:pt>
                <c:pt idx="10">
                  <c:v>17</c:v>
                </c:pt>
                <c:pt idx="11">
                  <c:v>29</c:v>
                </c:pt>
                <c:pt idx="12">
                  <c:v>9</c:v>
                </c:pt>
              </c:numCache>
            </c:numRef>
          </c:val>
        </c:ser>
        <c:ser>
          <c:idx val="7"/>
          <c:order val="7"/>
          <c:tx>
            <c:strRef>
              <c:f>Sheet1!$J$3</c:f>
              <c:strCache>
                <c:ptCount val="1"/>
              </c:strCache>
            </c:strRef>
          </c:tx>
          <c:cat>
            <c:strRef>
              <c:f>Sheet1!$B$4:$B$16</c:f>
              <c:strCache>
                <c:ptCount val="13"/>
                <c:pt idx="0">
                  <c:v>MONTH</c:v>
                </c:pt>
                <c:pt idx="1">
                  <c:v>JANUARY</c:v>
                </c:pt>
                <c:pt idx="2">
                  <c:v>FEBRUARY</c:v>
                </c:pt>
                <c:pt idx="3">
                  <c:v>MARCH</c:v>
                </c:pt>
                <c:pt idx="4">
                  <c:v>APRIL</c:v>
                </c:pt>
                <c:pt idx="5">
                  <c:v>MAY</c:v>
                </c:pt>
                <c:pt idx="6">
                  <c:v>JUNE</c:v>
                </c:pt>
                <c:pt idx="7">
                  <c:v>JULY</c:v>
                </c:pt>
                <c:pt idx="8">
                  <c:v>AUGUST</c:v>
                </c:pt>
                <c:pt idx="9">
                  <c:v>SEPTEMBER</c:v>
                </c:pt>
                <c:pt idx="10">
                  <c:v>OCTOBER</c:v>
                </c:pt>
                <c:pt idx="11">
                  <c:v>NOVEMBER</c:v>
                </c:pt>
                <c:pt idx="12">
                  <c:v>DECEMBER</c:v>
                </c:pt>
              </c:strCache>
            </c:strRef>
          </c:cat>
          <c:val>
            <c:numRef>
              <c:f>Sheet1!$J$4:$J$16</c:f>
              <c:numCache>
                <c:formatCode>General</c:formatCode>
                <c:ptCount val="13"/>
                <c:pt idx="0">
                  <c:v>0</c:v>
                </c:pt>
                <c:pt idx="1">
                  <c:v>1028</c:v>
                </c:pt>
                <c:pt idx="2">
                  <c:v>1016</c:v>
                </c:pt>
                <c:pt idx="3">
                  <c:v>1015</c:v>
                </c:pt>
                <c:pt idx="4">
                  <c:v>1007</c:v>
                </c:pt>
                <c:pt idx="5">
                  <c:v>1006</c:v>
                </c:pt>
                <c:pt idx="6">
                  <c:v>1008</c:v>
                </c:pt>
                <c:pt idx="7">
                  <c:v>1030</c:v>
                </c:pt>
                <c:pt idx="8">
                  <c:v>1029</c:v>
                </c:pt>
                <c:pt idx="9">
                  <c:v>1024</c:v>
                </c:pt>
                <c:pt idx="10">
                  <c:v>1004</c:v>
                </c:pt>
                <c:pt idx="11">
                  <c:v>1022</c:v>
                </c:pt>
                <c:pt idx="12">
                  <c:v>1009</c:v>
                </c:pt>
              </c:numCache>
            </c:numRef>
          </c:val>
        </c:ser>
        <c:shape val="cylinder"/>
        <c:axId val="114429952"/>
        <c:axId val="114431488"/>
        <c:axId val="0"/>
      </c:bar3DChart>
      <c:catAx>
        <c:axId val="114429952"/>
        <c:scaling>
          <c:orientation val="minMax"/>
        </c:scaling>
        <c:axPos val="b"/>
        <c:tickLblPos val="nextTo"/>
        <c:crossAx val="114431488"/>
        <c:crosses val="autoZero"/>
        <c:auto val="1"/>
        <c:lblAlgn val="ctr"/>
        <c:lblOffset val="100"/>
      </c:catAx>
      <c:valAx>
        <c:axId val="114431488"/>
        <c:scaling>
          <c:orientation val="minMax"/>
        </c:scaling>
        <c:axPos val="l"/>
        <c:majorGridlines/>
        <c:numFmt formatCode="General" sourceLinked="1"/>
        <c:tickLblPos val="nextTo"/>
        <c:crossAx val="114429952"/>
        <c:crosses val="autoZero"/>
        <c:crossBetween val="between"/>
      </c:valAx>
    </c:plotArea>
    <c:legend>
      <c:legendPos val="r"/>
      <c:layout/>
    </c:legend>
    <c:plotVisOnly val="1"/>
  </c:chart>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F7B8793-BADF-4726-B1A5-3FD1613796E7}" type="datetimeFigureOut">
              <a:rPr lang="en-US" smtClean="0"/>
              <a:pPr/>
              <a:t>8/30/2024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6767D1-5196-4602-9711-76DA15EE17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7B8793-BADF-4726-B1A5-3FD1613796E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767D1-5196-4602-9711-76DA15EE171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7B8793-BADF-4726-B1A5-3FD1613796E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767D1-5196-4602-9711-76DA15EE171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7B8793-BADF-4726-B1A5-3FD1613796E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767D1-5196-4602-9711-76DA15EE171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F7B8793-BADF-4726-B1A5-3FD1613796E7}"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6767D1-5196-4602-9711-76DA15EE171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7B8793-BADF-4726-B1A5-3FD1613796E7}"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767D1-5196-4602-9711-76DA15EE171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F7B8793-BADF-4726-B1A5-3FD1613796E7}"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6767D1-5196-4602-9711-76DA15EE171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F7B8793-BADF-4726-B1A5-3FD1613796E7}"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6767D1-5196-4602-9711-76DA15EE17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B8793-BADF-4726-B1A5-3FD1613796E7}"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6767D1-5196-4602-9711-76DA15EE171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F7B8793-BADF-4726-B1A5-3FD1613796E7}"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6767D1-5196-4602-9711-76DA15EE171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7B8793-BADF-4726-B1A5-3FD1613796E7}"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6767D1-5196-4602-9711-76DA15EE171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F7B8793-BADF-4726-B1A5-3FD1613796E7}" type="datetimeFigureOut">
              <a:rPr lang="en-US" smtClean="0"/>
              <a:pPr/>
              <a:t>8/30/2024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6767D1-5196-4602-9711-76DA15EE171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885014" cy="1500198"/>
          </a:xfrm>
        </p:spPr>
        <p:txBody>
          <a:bodyPr>
            <a:normAutofit fontScale="90000"/>
          </a:bodyPr>
          <a:lstStyle/>
          <a:p>
            <a:r>
              <a:rPr lang="en-US" dirty="0" smtClean="0">
                <a:solidFill>
                  <a:schemeClr val="accent4">
                    <a:lumMod val="60000"/>
                    <a:lumOff val="40000"/>
                  </a:schemeClr>
                </a:solidFill>
                <a:effectLst>
                  <a:outerShdw blurRad="38100" dist="38100" dir="2700000" algn="tl">
                    <a:srgbClr val="000000">
                      <a:alpha val="43137"/>
                    </a:srgbClr>
                  </a:outerShdw>
                </a:effectLst>
                <a:latin typeface="Algerian" pitchFamily="82" charset="0"/>
              </a:rPr>
              <a:t>EMPLOYEE DATA ANALYSIS USING EXCEL</a:t>
            </a:r>
            <a:endParaRPr lang="en-US" dirty="0">
              <a:solidFill>
                <a:schemeClr val="accent4">
                  <a:lumMod val="60000"/>
                  <a:lumOff val="40000"/>
                </a:schemeClr>
              </a:solidFill>
              <a:latin typeface="Algerian" pitchFamily="82" charset="0"/>
            </a:endParaRPr>
          </a:p>
        </p:txBody>
      </p:sp>
      <p:sp>
        <p:nvSpPr>
          <p:cNvPr id="4" name="Subtitle 3"/>
          <p:cNvSpPr>
            <a:spLocks noGrp="1"/>
          </p:cNvSpPr>
          <p:nvPr>
            <p:ph type="subTitle" idx="1"/>
          </p:nvPr>
        </p:nvSpPr>
        <p:spPr>
          <a:xfrm>
            <a:off x="142844" y="1643050"/>
            <a:ext cx="8786874" cy="2786082"/>
          </a:xfrm>
        </p:spPr>
        <p:txBody>
          <a:bodyPr>
            <a:normAutofit/>
          </a:bodyPr>
          <a:lstStyle/>
          <a:p>
            <a:pPr algn="l"/>
            <a:r>
              <a:rPr lang="en-US" sz="2400" b="1" dirty="0" smtClean="0"/>
              <a:t>STUDENT NAME: K.PAVITHRA</a:t>
            </a:r>
          </a:p>
          <a:p>
            <a:pPr algn="l"/>
            <a:r>
              <a:rPr lang="en-US" sz="2400" b="1" dirty="0" smtClean="0"/>
              <a:t>REGISTER NO:312220623/1061B643A61FBE2A29145450C69376E8</a:t>
            </a:r>
          </a:p>
          <a:p>
            <a:pPr algn="l"/>
            <a:r>
              <a:rPr lang="en-US" sz="2400" b="1" dirty="0" smtClean="0"/>
              <a:t>DEPARTMENT:B.COM(ACCOUNTING &amp; FINANCE)3</a:t>
            </a:r>
            <a:r>
              <a:rPr lang="en-US" sz="2400" b="1" baseline="30000" dirty="0" smtClean="0"/>
              <a:t>RD</a:t>
            </a:r>
            <a:r>
              <a:rPr lang="en-US" sz="2400" b="1" dirty="0" smtClean="0"/>
              <a:t> YEAR</a:t>
            </a:r>
          </a:p>
          <a:p>
            <a:pPr algn="l"/>
            <a:r>
              <a:rPr lang="en-US" sz="2400" b="1" dirty="0" smtClean="0"/>
              <a:t>COLLEGE:VALLAL P. T. LEE CHENGALVARAYA NAICKER ARTS AND SCIENCE COLLEGE,CHOOLAI,CHENNAI-112</a:t>
            </a:r>
          </a:p>
          <a:p>
            <a:pPr algn="l"/>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356"/>
            <a:ext cx="7572428" cy="928694"/>
          </a:xfrm>
        </p:spPr>
        <p:txBody>
          <a:bodyPr>
            <a:normAutofit fontScale="90000"/>
          </a:bodyPr>
          <a:lstStyle/>
          <a:p>
            <a:r>
              <a:rPr smtClean="0">
                <a:latin typeface="Algerian" pitchFamily="82" charset="0"/>
              </a:rPr>
              <a:t>THE "WOW" IN OUR SOLUTION </a:t>
            </a:r>
            <a:endParaRPr lang="en-US" dirty="0">
              <a:latin typeface="Algerian" pitchFamily="82" charset="0"/>
            </a:endParaRPr>
          </a:p>
        </p:txBody>
      </p:sp>
      <p:sp>
        <p:nvSpPr>
          <p:cNvPr id="3" name="Text Placeholder 2"/>
          <p:cNvSpPr>
            <a:spLocks noGrp="1"/>
          </p:cNvSpPr>
          <p:nvPr>
            <p:ph type="body" idx="1"/>
          </p:nvPr>
        </p:nvSpPr>
        <p:spPr>
          <a:xfrm>
            <a:off x="214282" y="1643050"/>
            <a:ext cx="8643998" cy="5000660"/>
          </a:xfrm>
        </p:spPr>
        <p:txBody>
          <a:bodyPr>
            <a:normAutofit lnSpcReduction="10000"/>
          </a:bodyPr>
          <a:lstStyle/>
          <a:p>
            <a:pPr marL="457200" indent="-457200">
              <a:buAutoNum type="arabicPeriod"/>
            </a:pPr>
            <a:r>
              <a:rPr lang="en-US" sz="2400" b="1" dirty="0" smtClean="0"/>
              <a:t>Dynamic </a:t>
            </a:r>
            <a:r>
              <a:rPr lang="en-US" sz="2400" b="1" dirty="0" smtClean="0"/>
              <a:t>Data Aggregation</a:t>
            </a:r>
            <a:r>
              <a:rPr lang="en-US" sz="2400" b="1" dirty="0" smtClean="0"/>
              <a:t>:</a:t>
            </a:r>
            <a:endParaRPr lang="en-US" sz="2400" b="1" dirty="0" smtClean="0"/>
          </a:p>
          <a:p>
            <a:r>
              <a:rPr lang="en-US" sz="2400" b="1" dirty="0" smtClean="0"/>
              <a:t>Custom Views:</a:t>
            </a:r>
            <a:r>
              <a:rPr lang="en-US" sz="2400" dirty="0" smtClean="0"/>
              <a:t> You can quickly create custom views of your data, such as turnover rates by department, tenure, or time period. This allows you to easily compare different segments of </a:t>
            </a:r>
            <a:r>
              <a:rPr lang="en-US" sz="2400" dirty="0" smtClean="0"/>
              <a:t>your workforce.</a:t>
            </a:r>
            <a:endParaRPr lang="en-US" sz="2400" dirty="0" smtClean="0"/>
          </a:p>
          <a:p>
            <a:r>
              <a:rPr lang="en-US" sz="2400" b="1" dirty="0" smtClean="0"/>
              <a:t>2. Visual Representation:</a:t>
            </a:r>
          </a:p>
          <a:p>
            <a:r>
              <a:rPr lang="en-US" sz="2400" b="1" dirty="0" smtClean="0"/>
              <a:t>Pivot Charts:</a:t>
            </a:r>
            <a:r>
              <a:rPr lang="en-US" sz="2400" dirty="0" smtClean="0"/>
              <a:t> Complement your pivot table with pivot charts to visually represent turnover rates, trends over time, or comparisons between different employee groups.</a:t>
            </a:r>
          </a:p>
          <a:p>
            <a:r>
              <a:rPr lang="en-US" sz="2400" b="1" dirty="0" smtClean="0"/>
              <a:t>3. Trend Analysis:</a:t>
            </a:r>
          </a:p>
          <a:p>
            <a:r>
              <a:rPr lang="en-US" sz="2400" b="1" dirty="0" smtClean="0"/>
              <a:t>Time Series Analysis:</a:t>
            </a:r>
            <a:r>
              <a:rPr lang="en-US" sz="2400" dirty="0" smtClean="0"/>
              <a:t> Track changes in turnover rates over time, such as monthly or quarterly, to identify trends or seasonal patterns.</a:t>
            </a:r>
          </a:p>
          <a:p>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305800" cy="857256"/>
          </a:xfrm>
        </p:spPr>
        <p:txBody>
          <a:bodyPr>
            <a:normAutofit/>
          </a:bodyPr>
          <a:lstStyle/>
          <a:p>
            <a:pPr algn="ctr"/>
            <a:r>
              <a:rPr lang="en-US" dirty="0" smtClean="0">
                <a:latin typeface="Algerian" pitchFamily="82" charset="0"/>
              </a:rPr>
              <a:t>MODELLING</a:t>
            </a:r>
            <a:endParaRPr lang="en-US" dirty="0">
              <a:latin typeface="Algerian" pitchFamily="82" charset="0"/>
            </a:endParaRPr>
          </a:p>
        </p:txBody>
      </p:sp>
      <p:pic>
        <p:nvPicPr>
          <p:cNvPr id="4" name="Picture 3" descr="pp.PNG"/>
          <p:cNvPicPr>
            <a:picLocks noChangeAspect="1"/>
          </p:cNvPicPr>
          <p:nvPr/>
        </p:nvPicPr>
        <p:blipFill>
          <a:blip r:embed="rId2"/>
          <a:stretch>
            <a:fillRect/>
          </a:stretch>
        </p:blipFill>
        <p:spPr>
          <a:xfrm>
            <a:off x="361362" y="1142984"/>
            <a:ext cx="8421276" cy="55007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305800" cy="1357322"/>
          </a:xfrm>
        </p:spPr>
        <p:txBody>
          <a:bodyPr>
            <a:noAutofit/>
          </a:bodyPr>
          <a:lstStyle/>
          <a:p>
            <a:pPr algn="ctr"/>
            <a:r>
              <a:rPr lang="en-US" sz="4800" dirty="0" smtClean="0">
                <a:effectLst>
                  <a:outerShdw blurRad="38100" dist="38100" dir="2700000" algn="tl">
                    <a:srgbClr val="000000">
                      <a:alpha val="43137"/>
                    </a:srgbClr>
                  </a:outerShdw>
                </a:effectLst>
                <a:latin typeface="Algerian" pitchFamily="82" charset="0"/>
              </a:rPr>
              <a:t>RESULT</a:t>
            </a:r>
            <a:r>
              <a:rPr lang="en-US" sz="4400" dirty="0" smtClean="0">
                <a:latin typeface="Algerian" pitchFamily="82" charset="0"/>
              </a:rPr>
              <a:t/>
            </a:r>
            <a:br>
              <a:rPr lang="en-US" sz="4400" dirty="0" smtClean="0">
                <a:latin typeface="Algerian" pitchFamily="82" charset="0"/>
              </a:rPr>
            </a:br>
            <a:endParaRPr lang="en-US" sz="4400" dirty="0">
              <a:latin typeface="Algerian" pitchFamily="82" charset="0"/>
            </a:endParaRPr>
          </a:p>
        </p:txBody>
      </p:sp>
      <p:graphicFrame>
        <p:nvGraphicFramePr>
          <p:cNvPr id="3" name="Table 2"/>
          <p:cNvGraphicFramePr>
            <a:graphicFrameLocks noGrp="1"/>
          </p:cNvGraphicFramePr>
          <p:nvPr/>
        </p:nvGraphicFramePr>
        <p:xfrm>
          <a:off x="285720" y="2000241"/>
          <a:ext cx="8501122" cy="3286146"/>
        </p:xfrm>
        <a:graphic>
          <a:graphicData uri="http://schemas.openxmlformats.org/drawingml/2006/table">
            <a:tbl>
              <a:tblPr/>
              <a:tblGrid>
                <a:gridCol w="5549212"/>
                <a:gridCol w="2951910"/>
              </a:tblGrid>
              <a:tr h="1095382">
                <a:tc>
                  <a:txBody>
                    <a:bodyPr/>
                    <a:lstStyle/>
                    <a:p>
                      <a:pPr algn="ctr" fontAlgn="b"/>
                      <a:r>
                        <a:rPr lang="en-US" sz="1100" b="0" i="0" u="none" strike="noStrike">
                          <a:solidFill>
                            <a:srgbClr val="000000"/>
                          </a:solidFill>
                          <a:latin typeface="Calibri"/>
                        </a:rPr>
                        <a:t>TOTAL # OF DEPARTURES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r" fontAlgn="b"/>
                      <a:r>
                        <a:rPr lang="en-US" sz="1100" b="0" i="0" u="none" strike="noStrike">
                          <a:solidFill>
                            <a:srgbClr val="000000"/>
                          </a:solidFill>
                          <a:latin typeface="Calibri"/>
                        </a:rPr>
                        <a:t>131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r>
              <a:tr h="1095382">
                <a:tc>
                  <a:txBody>
                    <a:bodyPr/>
                    <a:lstStyle/>
                    <a:p>
                      <a:pPr algn="ctr" fontAlgn="b"/>
                      <a:r>
                        <a:rPr lang="en-US" sz="1100" b="0" i="0" u="none" strike="noStrike">
                          <a:solidFill>
                            <a:srgbClr val="000000"/>
                          </a:solidFill>
                          <a:latin typeface="Calibri"/>
                        </a:rPr>
                        <a:t>AVERAGE #OF EMPLOYEES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c>
                  <a:txBody>
                    <a:bodyPr/>
                    <a:lstStyle/>
                    <a:p>
                      <a:pPr algn="r" fontAlgn="b"/>
                      <a:r>
                        <a:rPr lang="en-US" sz="1100" b="0" i="0" u="none" strike="noStrike">
                          <a:solidFill>
                            <a:srgbClr val="000000"/>
                          </a:solidFill>
                          <a:latin typeface="Calibri"/>
                        </a:rPr>
                        <a:t>350.5833333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D5B4"/>
                    </a:solidFill>
                  </a:tcPr>
                </a:tc>
              </a:tr>
              <a:tr h="1095382">
                <a:tc>
                  <a:txBody>
                    <a:bodyPr/>
                    <a:lstStyle/>
                    <a:p>
                      <a:pPr algn="ctr" fontAlgn="b"/>
                      <a:r>
                        <a:rPr lang="en-US" sz="1100" b="0" i="0" u="none" strike="noStrike">
                          <a:solidFill>
                            <a:srgbClr val="000000"/>
                          </a:solidFill>
                          <a:latin typeface="Calibri"/>
                        </a:rPr>
                        <a:t>ANNUAL TURNOVER RATE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c>
                  <a:txBody>
                    <a:bodyPr/>
                    <a:lstStyle/>
                    <a:p>
                      <a:pPr algn="r" fontAlgn="b"/>
                      <a:r>
                        <a:rPr lang="en-US" sz="1100" b="0" i="0" u="none" strike="noStrike" dirty="0">
                          <a:solidFill>
                            <a:srgbClr val="000000"/>
                          </a:solidFill>
                          <a:latin typeface="Calibri"/>
                        </a:rPr>
                        <a:t>37.36629427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9646"/>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428596" y="571480"/>
          <a:ext cx="8215370" cy="550072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8305800" cy="1214446"/>
          </a:xfrm>
        </p:spPr>
        <p:txBody>
          <a:bodyPr>
            <a:normAutofit/>
          </a:bodyPr>
          <a:lstStyle/>
          <a:p>
            <a:pPr algn="ctr"/>
            <a:r>
              <a:rPr lang="en-US" dirty="0" smtClean="0">
                <a:latin typeface="Algerian" pitchFamily="82" charset="0"/>
              </a:rPr>
              <a:t>CONCLUSION</a:t>
            </a:r>
            <a:endParaRPr lang="en-US" dirty="0">
              <a:latin typeface="Algerian" pitchFamily="82" charset="0"/>
            </a:endParaRPr>
          </a:p>
        </p:txBody>
      </p:sp>
      <p:graphicFrame>
        <p:nvGraphicFramePr>
          <p:cNvPr id="3" name="Chart 2"/>
          <p:cNvGraphicFramePr/>
          <p:nvPr/>
        </p:nvGraphicFramePr>
        <p:xfrm>
          <a:off x="571472" y="4429132"/>
          <a:ext cx="8072494" cy="14716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571472" y="1785926"/>
          <a:ext cx="8072494" cy="411480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57562"/>
            <a:ext cx="8305800" cy="1000132"/>
          </a:xfrm>
        </p:spPr>
        <p:txBody>
          <a:bodyPr>
            <a:noAutofit/>
          </a:bodyPr>
          <a:lstStyle/>
          <a:p>
            <a:pPr algn="ctr"/>
            <a:r>
              <a:rPr lang="en-US" sz="9600" dirty="0" smtClean="0">
                <a:latin typeface="Algerian" pitchFamily="82" charset="0"/>
              </a:rPr>
              <a:t>THANK YOU </a:t>
            </a:r>
            <a:endParaRPr lang="en-US" sz="9600" dirty="0">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85728"/>
            <a:ext cx="7786742" cy="914400"/>
          </a:xfrm>
        </p:spPr>
        <p:txBody>
          <a:bodyPr>
            <a:normAutofit/>
          </a:bodyPr>
          <a:lstStyle/>
          <a:p>
            <a:pPr algn="ctr"/>
            <a:r>
              <a:rPr lang="en-US" sz="5400" dirty="0" smtClean="0">
                <a:latin typeface="Algerian" pitchFamily="82" charset="0"/>
              </a:rPr>
              <a:t>PROJECT TITLE</a:t>
            </a:r>
            <a:endParaRPr lang="en-US" sz="5400" dirty="0">
              <a:latin typeface="Algerian" pitchFamily="82" charset="0"/>
            </a:endParaRPr>
          </a:p>
        </p:txBody>
      </p:sp>
      <p:sp>
        <p:nvSpPr>
          <p:cNvPr id="3" name="Content Placeholder 2"/>
          <p:cNvSpPr>
            <a:spLocks noGrp="1"/>
          </p:cNvSpPr>
          <p:nvPr>
            <p:ph idx="1"/>
          </p:nvPr>
        </p:nvSpPr>
        <p:spPr>
          <a:xfrm>
            <a:off x="428596" y="1785926"/>
            <a:ext cx="8215370" cy="1931192"/>
          </a:xfrm>
        </p:spPr>
        <p:txBody>
          <a:bodyPr>
            <a:noAutofit/>
          </a:bodyPr>
          <a:lstStyle/>
          <a:p>
            <a:pPr algn="ctr">
              <a:buNone/>
            </a:pPr>
            <a:r>
              <a:rPr lang="en-US" sz="4800" dirty="0" smtClean="0">
                <a:latin typeface="Century" pitchFamily="18" charset="0"/>
              </a:rPr>
              <a:t>  USING  PIVOT  TABLE  FOR  EMPLOYEE  TURNOVER  ANALYSIS         </a:t>
            </a:r>
            <a:r>
              <a:rPr lang="en-US" sz="4800" dirty="0" smtClean="0"/>
              <a:t>        </a:t>
            </a:r>
            <a:endParaRPr lang="en-US"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642918"/>
            <a:ext cx="8229600" cy="1143000"/>
          </a:xfrm>
        </p:spPr>
        <p:txBody>
          <a:bodyPr>
            <a:normAutofit/>
          </a:bodyPr>
          <a:lstStyle/>
          <a:p>
            <a:pPr algn="ctr"/>
            <a:r>
              <a:rPr lang="en-US" sz="7200" dirty="0" smtClean="0">
                <a:latin typeface="Algerian" pitchFamily="82" charset="0"/>
              </a:rPr>
              <a:t>AGENDA</a:t>
            </a:r>
            <a:endParaRPr lang="en-US" sz="7200" dirty="0">
              <a:latin typeface="Algerian" pitchFamily="82" charset="0"/>
            </a:endParaRPr>
          </a:p>
        </p:txBody>
      </p:sp>
      <p:sp>
        <p:nvSpPr>
          <p:cNvPr id="3" name="Content Placeholder 2"/>
          <p:cNvSpPr>
            <a:spLocks noGrp="1"/>
          </p:cNvSpPr>
          <p:nvPr>
            <p:ph idx="1"/>
          </p:nvPr>
        </p:nvSpPr>
        <p:spPr>
          <a:xfrm>
            <a:off x="214282" y="1928802"/>
            <a:ext cx="8472518" cy="4357718"/>
          </a:xfrm>
        </p:spPr>
        <p:txBody>
          <a:bodyPr>
            <a:normAutofit/>
          </a:bodyPr>
          <a:lstStyle/>
          <a:p>
            <a:pPr marL="514350" indent="-514350">
              <a:buFont typeface="+mj-lt"/>
              <a:buAutoNum type="arabicPeriod"/>
            </a:pPr>
            <a:r>
              <a:rPr lang="en-US" dirty="0" smtClean="0">
                <a:latin typeface="Century" pitchFamily="18" charset="0"/>
              </a:rPr>
              <a:t>Problem statement</a:t>
            </a:r>
          </a:p>
          <a:p>
            <a:pPr marL="514350" indent="-514350">
              <a:buFont typeface="+mj-lt"/>
              <a:buAutoNum type="arabicPeriod"/>
            </a:pPr>
            <a:r>
              <a:rPr lang="en-US" dirty="0" smtClean="0">
                <a:latin typeface="Century" pitchFamily="18" charset="0"/>
              </a:rPr>
              <a:t>Project overview</a:t>
            </a:r>
          </a:p>
          <a:p>
            <a:pPr marL="514350" indent="-514350">
              <a:buFont typeface="+mj-lt"/>
              <a:buAutoNum type="arabicPeriod"/>
            </a:pPr>
            <a:r>
              <a:rPr lang="en-US" dirty="0" smtClean="0">
                <a:latin typeface="Century" pitchFamily="18" charset="0"/>
              </a:rPr>
              <a:t>End users</a:t>
            </a:r>
          </a:p>
          <a:p>
            <a:pPr marL="514350" indent="-514350">
              <a:buFont typeface="+mj-lt"/>
              <a:buAutoNum type="arabicPeriod"/>
            </a:pPr>
            <a:r>
              <a:rPr lang="en-US" dirty="0" smtClean="0">
                <a:latin typeface="Century" pitchFamily="18" charset="0"/>
              </a:rPr>
              <a:t>Our solution and proposition</a:t>
            </a:r>
          </a:p>
          <a:p>
            <a:pPr marL="514350" indent="-514350">
              <a:buFont typeface="+mj-lt"/>
              <a:buAutoNum type="arabicPeriod"/>
            </a:pPr>
            <a:r>
              <a:rPr lang="en-US" dirty="0" smtClean="0">
                <a:latin typeface="Century" pitchFamily="18" charset="0"/>
              </a:rPr>
              <a:t>Dataset description</a:t>
            </a:r>
          </a:p>
          <a:p>
            <a:pPr marL="514350" indent="-514350">
              <a:buFont typeface="+mj-lt"/>
              <a:buAutoNum type="arabicPeriod"/>
            </a:pPr>
            <a:r>
              <a:rPr lang="en-US" dirty="0" smtClean="0">
                <a:latin typeface="Century" pitchFamily="18" charset="0"/>
              </a:rPr>
              <a:t>Modelling  approach </a:t>
            </a:r>
          </a:p>
          <a:p>
            <a:pPr marL="514350" indent="-514350">
              <a:buFont typeface="+mj-lt"/>
              <a:buAutoNum type="arabicPeriod"/>
            </a:pPr>
            <a:r>
              <a:rPr lang="en-US" dirty="0" smtClean="0">
                <a:latin typeface="Century" pitchFamily="18" charset="0"/>
              </a:rPr>
              <a:t>Results and discussion </a:t>
            </a:r>
          </a:p>
          <a:p>
            <a:pPr marL="514350" indent="-514350">
              <a:buFont typeface="+mj-lt"/>
              <a:buAutoNum type="arabicPeriod"/>
            </a:pPr>
            <a:r>
              <a:rPr lang="en-US" dirty="0" smtClean="0">
                <a:latin typeface="Century" pitchFamily="18" charset="0"/>
              </a:rPr>
              <a:t>Conclusion </a:t>
            </a:r>
            <a:endParaRPr lang="en-US" dirty="0">
              <a:latin typeface="Century"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857232"/>
            <a:ext cx="7772400" cy="1143008"/>
          </a:xfrm>
        </p:spPr>
        <p:txBody>
          <a:bodyPr>
            <a:noAutofit/>
          </a:bodyPr>
          <a:lstStyle/>
          <a:p>
            <a:pPr algn="ctr"/>
            <a:r>
              <a:rPr lang="en-US" sz="5400" b="1" dirty="0" smtClean="0">
                <a:effectLst>
                  <a:outerShdw blurRad="38100" dist="38100" dir="2700000" algn="tl">
                    <a:srgbClr val="000000">
                      <a:alpha val="43137"/>
                    </a:srgbClr>
                  </a:outerShdw>
                </a:effectLst>
                <a:latin typeface="Algerian" pitchFamily="82" charset="0"/>
              </a:rPr>
              <a:t>P</a:t>
            </a:r>
            <a:r>
              <a:rPr sz="5400" b="1" smtClean="0">
                <a:effectLst>
                  <a:outerShdw blurRad="38100" dist="38100" dir="2700000" algn="tl">
                    <a:srgbClr val="000000">
                      <a:alpha val="43137"/>
                    </a:srgbClr>
                  </a:outerShdw>
                </a:effectLst>
                <a:latin typeface="Algerian" pitchFamily="82" charset="0"/>
              </a:rPr>
              <a:t>roblem  statement</a:t>
            </a:r>
            <a:endParaRPr lang="en-US" sz="5400" b="1" dirty="0">
              <a:effectLst>
                <a:outerShdw blurRad="38100" dist="38100" dir="2700000" algn="tl">
                  <a:srgbClr val="000000">
                    <a:alpha val="43137"/>
                  </a:srgbClr>
                </a:outerShdw>
              </a:effectLst>
              <a:latin typeface="Algerian" pitchFamily="82" charset="0"/>
            </a:endParaRPr>
          </a:p>
        </p:txBody>
      </p:sp>
      <p:sp>
        <p:nvSpPr>
          <p:cNvPr id="3" name="Content Placeholder 2"/>
          <p:cNvSpPr>
            <a:spLocks noGrp="1"/>
          </p:cNvSpPr>
          <p:nvPr>
            <p:ph type="body" idx="1"/>
          </p:nvPr>
        </p:nvSpPr>
        <p:spPr/>
        <p:txBody>
          <a:bodyPr anchor="t">
            <a:noAutofit/>
          </a:bodyPr>
          <a:lstStyle/>
          <a:p>
            <a:pPr>
              <a:buFont typeface="Wingdings" pitchFamily="2" charset="2"/>
              <a:buChar char="v"/>
            </a:pPr>
            <a:r>
              <a:rPr lang="en-US" sz="1800" dirty="0" smtClean="0"/>
              <a:t>The goal is to analyze employee turnover data to identify trends, patterns, and key factors influencing turnover rates within the organization. By using a pivot table, we aim to gain insights into various aspects such as departmental turnover rates, tenure, and reasons for leaving, in order to inform strategic decisions to improve employee retention</a:t>
            </a:r>
            <a:r>
              <a:rPr lang="en-US" sz="2400" dirty="0" smtClean="0"/>
              <a:t>.</a:t>
            </a:r>
            <a:endParaRPr lang="en-US" sz="2400" b="1" dirty="0">
              <a:latin typeface="Century" pitchFamily="18" charset="0"/>
            </a:endParaRPr>
          </a:p>
        </p:txBody>
      </p:sp>
      <p:sp>
        <p:nvSpPr>
          <p:cNvPr id="4" name="Rectangle 3"/>
          <p:cNvSpPr/>
          <p:nvPr/>
        </p:nvSpPr>
        <p:spPr>
          <a:xfrm>
            <a:off x="500034" y="4357694"/>
            <a:ext cx="6357966" cy="1754326"/>
          </a:xfrm>
          <a:prstGeom prst="rect">
            <a:avLst/>
          </a:prstGeom>
        </p:spPr>
        <p:txBody>
          <a:bodyPr wrap="square">
            <a:spAutoFit/>
          </a:bodyPr>
          <a:lstStyle/>
          <a:p>
            <a:r>
              <a:rPr lang="en-US" b="1" dirty="0" smtClean="0"/>
              <a:t>Context:</a:t>
            </a:r>
            <a:r>
              <a:rPr lang="en-US" dirty="0" smtClean="0"/>
              <a:t/>
            </a:r>
            <a:br>
              <a:rPr lang="en-US" dirty="0" smtClean="0"/>
            </a:br>
            <a:r>
              <a:rPr lang="en-US" dirty="0" smtClean="0"/>
              <a:t>Employee turnover is a critical metric for any organization as it impacts productivity, morale, and financial costs. Understanding turnover trends can help the organization take proactive measures to reduce unnecessary attrition and enhance overall employee satisfaction.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142852"/>
            <a:ext cx="7970738" cy="1643074"/>
          </a:xfrm>
        </p:spPr>
        <p:txBody>
          <a:bodyPr/>
          <a:lstStyle/>
          <a:p>
            <a:r>
              <a:rPr lang="en-US" dirty="0" smtClean="0">
                <a:latin typeface="Algerian" pitchFamily="82" charset="0"/>
              </a:rPr>
              <a:t>P</a:t>
            </a:r>
            <a:r>
              <a:rPr smtClean="0">
                <a:latin typeface="Algerian" pitchFamily="82" charset="0"/>
              </a:rPr>
              <a:t>roject  overview</a:t>
            </a:r>
            <a:endParaRPr lang="en-US" dirty="0">
              <a:latin typeface="Algerian" pitchFamily="82" charset="0"/>
            </a:endParaRPr>
          </a:p>
        </p:txBody>
      </p:sp>
      <p:sp>
        <p:nvSpPr>
          <p:cNvPr id="3" name="Text Placeholder 2"/>
          <p:cNvSpPr>
            <a:spLocks noGrp="1"/>
          </p:cNvSpPr>
          <p:nvPr>
            <p:ph type="body" idx="1"/>
          </p:nvPr>
        </p:nvSpPr>
        <p:spPr>
          <a:xfrm>
            <a:off x="285720" y="2000240"/>
            <a:ext cx="8286808" cy="4643470"/>
          </a:xfrm>
        </p:spPr>
        <p:txBody>
          <a:bodyPr>
            <a:normAutofit/>
          </a:bodyPr>
          <a:lstStyle/>
          <a:p>
            <a:r>
              <a:rPr lang="en-US" dirty="0" smtClean="0"/>
              <a:t>To utilize pivot tables for analyzing employee turnover data to identify key patterns, trends, and contributing factors, and to derive actionable insights that can inform strategies to enhance employee retention and reduce turnover rates.</a:t>
            </a:r>
          </a:p>
          <a:p>
            <a:r>
              <a:rPr lang="en-US" dirty="0" smtClean="0"/>
              <a:t>Data Collection</a:t>
            </a:r>
          </a:p>
          <a:p>
            <a:r>
              <a:rPr lang="en-US" b="1" dirty="0" smtClean="0"/>
              <a:t> </a:t>
            </a:r>
            <a:r>
              <a:rPr lang="en-US" dirty="0" smtClean="0"/>
              <a:t>Ensure data integrity and completeness for accurate analysis</a:t>
            </a:r>
          </a:p>
          <a:p>
            <a:r>
              <a:rPr lang="en-US" dirty="0" smtClean="0"/>
              <a:t>Data Preparation:  </a:t>
            </a:r>
          </a:p>
          <a:p>
            <a:r>
              <a:rPr lang="en-US" b="1" dirty="0" smtClean="0"/>
              <a:t> </a:t>
            </a:r>
            <a:r>
              <a:rPr lang="en-US" dirty="0" smtClean="0"/>
              <a:t>Clean and preprocess the data to handle missing values, inconsistencies, and format issues.</a:t>
            </a:r>
          </a:p>
          <a:p>
            <a:r>
              <a:rPr lang="en-US" dirty="0" smtClean="0"/>
              <a:t>Pivot Table Creation:</a:t>
            </a:r>
          </a:p>
          <a:p>
            <a:r>
              <a:rPr lang="en-US" b="1" dirty="0" smtClean="0"/>
              <a:t> </a:t>
            </a:r>
            <a:r>
              <a:rPr lang="en-US" dirty="0" smtClean="0"/>
              <a:t>Develop pivot tables to analyze turnover from multiple dimensions: Department, Job Title, Time Period, and Reason for Leaving.</a:t>
            </a:r>
          </a:p>
          <a:p>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714356"/>
            <a:ext cx="8185052" cy="1000132"/>
          </a:xfrm>
        </p:spPr>
        <p:txBody>
          <a:bodyPr>
            <a:normAutofit fontScale="90000"/>
          </a:bodyPr>
          <a:lstStyle/>
          <a:p>
            <a:r>
              <a:rPr lang="en-US" dirty="0" smtClean="0">
                <a:latin typeface="Algerian" pitchFamily="82" charset="0"/>
              </a:rPr>
              <a:t>W</a:t>
            </a:r>
            <a:r>
              <a:rPr smtClean="0">
                <a:latin typeface="Algerian" pitchFamily="82" charset="0"/>
              </a:rPr>
              <a:t>ho are the end users</a:t>
            </a:r>
            <a:endParaRPr lang="en-US" dirty="0">
              <a:latin typeface="Algerian" pitchFamily="82" charset="0"/>
            </a:endParaRPr>
          </a:p>
        </p:txBody>
      </p:sp>
      <p:sp>
        <p:nvSpPr>
          <p:cNvPr id="3" name="Text Placeholder 2"/>
          <p:cNvSpPr>
            <a:spLocks noGrp="1"/>
          </p:cNvSpPr>
          <p:nvPr>
            <p:ph type="body" idx="1"/>
          </p:nvPr>
        </p:nvSpPr>
        <p:spPr>
          <a:xfrm>
            <a:off x="381000" y="1643050"/>
            <a:ext cx="8191528" cy="4714908"/>
          </a:xfrm>
        </p:spPr>
        <p:txBody>
          <a:bodyPr>
            <a:normAutofit/>
          </a:bodyPr>
          <a:lstStyle/>
          <a:p>
            <a:pPr marL="512064" indent="-457200"/>
            <a:r>
              <a:rPr lang="en-US" sz="2400" dirty="0" smtClean="0"/>
              <a:t>Human Resources (HR) Team</a:t>
            </a:r>
          </a:p>
          <a:p>
            <a:pPr marL="512064" indent="-457200"/>
            <a:r>
              <a:rPr lang="en-US" sz="2400" b="1" dirty="0" smtClean="0"/>
              <a:t> HR Analysts:</a:t>
            </a:r>
            <a:r>
              <a:rPr lang="en-US" sz="2400" dirty="0" smtClean="0"/>
              <a:t> Use pivot tables to identify turnover trends, assess departmental turnover rates, and understand the impact of various factors on employee retention.</a:t>
            </a:r>
          </a:p>
          <a:p>
            <a:pPr marL="512064" indent="-457200"/>
            <a:r>
              <a:rPr lang="en-US" sz="2400" dirty="0" smtClean="0"/>
              <a:t>Senior Leadership and Executives</a:t>
            </a:r>
          </a:p>
          <a:p>
            <a:pPr marL="512064" indent="-457200"/>
            <a:r>
              <a:rPr lang="en-US" sz="2400" b="1" dirty="0" smtClean="0"/>
              <a:t> CEOs, CFOs, and COOs:</a:t>
            </a:r>
            <a:r>
              <a:rPr lang="en-US" sz="2400" dirty="0" smtClean="0"/>
              <a:t> Review high-level turnover trends and metrics to make strategic decisions regarding workforce management, budget allocation, and organizational development.</a:t>
            </a:r>
            <a:endParaRPr lang="en-US" sz="2400" b="1"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0"/>
            <a:ext cx="8620156" cy="857232"/>
          </a:xfrm>
        </p:spPr>
        <p:txBody>
          <a:bodyPr>
            <a:normAutofit/>
          </a:bodyPr>
          <a:lstStyle/>
          <a:p>
            <a:r>
              <a:rPr lang="en-US" sz="2800" dirty="0" smtClean="0"/>
              <a:t>. </a:t>
            </a:r>
            <a:r>
              <a:rPr lang="en-US" sz="2800" dirty="0" smtClean="0">
                <a:solidFill>
                  <a:schemeClr val="tx1"/>
                </a:solidFill>
              </a:rPr>
              <a:t>Department Heads and Managers</a:t>
            </a:r>
            <a:endParaRPr lang="en-US" sz="2800" dirty="0">
              <a:solidFill>
                <a:schemeClr val="tx1"/>
              </a:solidFill>
            </a:endParaRPr>
          </a:p>
        </p:txBody>
      </p:sp>
      <p:sp>
        <p:nvSpPr>
          <p:cNvPr id="3" name="Rectangle 2"/>
          <p:cNvSpPr/>
          <p:nvPr/>
        </p:nvSpPr>
        <p:spPr>
          <a:xfrm>
            <a:off x="0" y="928670"/>
            <a:ext cx="9144000" cy="5632311"/>
          </a:xfrm>
          <a:prstGeom prst="rect">
            <a:avLst/>
          </a:prstGeom>
        </p:spPr>
        <p:txBody>
          <a:bodyPr wrap="square">
            <a:spAutoFit/>
          </a:bodyPr>
          <a:lstStyle/>
          <a:p>
            <a:r>
              <a:rPr lang="en-US" b="1" dirty="0" smtClean="0"/>
              <a:t>Departmental Managers:</a:t>
            </a:r>
            <a:r>
              <a:rPr lang="en-US" dirty="0" smtClean="0"/>
              <a:t> Use pivot table insights to understand turnover within their specific departments, assess the effectiveness of current retention practices, and identify potential issues affecting their teams.</a:t>
            </a:r>
          </a:p>
          <a:p>
            <a:r>
              <a:rPr lang="en-US" sz="2400" dirty="0" smtClean="0"/>
              <a:t> Recruitment and Talent Acquisition Teams</a:t>
            </a:r>
          </a:p>
          <a:p>
            <a:r>
              <a:rPr lang="en-US" sz="2400" dirty="0" smtClean="0"/>
              <a:t> </a:t>
            </a:r>
            <a:r>
              <a:rPr lang="en-US" b="1" dirty="0" smtClean="0"/>
              <a:t>Recruiters:</a:t>
            </a:r>
            <a:r>
              <a:rPr lang="en-US" dirty="0" smtClean="0"/>
              <a:t> Analyze turnover data to refine recruitment strategies, understand which roles or departments have higher turnover, and improve the alignment of recruitment efforts with organizational needs.</a:t>
            </a:r>
          </a:p>
          <a:p>
            <a:r>
              <a:rPr lang="en-US" sz="2400" dirty="0" smtClean="0"/>
              <a:t>Learning and Development (L&amp;D) Teams</a:t>
            </a:r>
          </a:p>
          <a:p>
            <a:r>
              <a:rPr lang="en-US" sz="2400" dirty="0" smtClean="0"/>
              <a:t> </a:t>
            </a:r>
            <a:r>
              <a:rPr lang="en-US" b="1" dirty="0" smtClean="0"/>
              <a:t>L&amp;D Specialists:</a:t>
            </a:r>
            <a:r>
              <a:rPr lang="en-US" dirty="0" smtClean="0"/>
              <a:t> Use turnover analysis to identify training needs and gaps that may contribute to higher turnover rates. Design and implement training programs based on insights from turnover data.</a:t>
            </a:r>
          </a:p>
          <a:p>
            <a:r>
              <a:rPr lang="en-US" sz="2400" dirty="0" smtClean="0"/>
              <a:t>Compensation and Benefits Teams</a:t>
            </a:r>
          </a:p>
          <a:p>
            <a:r>
              <a:rPr lang="en-US" b="1" dirty="0" smtClean="0"/>
              <a:t>Compensation Analysts:</a:t>
            </a:r>
            <a:r>
              <a:rPr lang="en-US" dirty="0" smtClean="0"/>
              <a:t> Assess turnover in relation to compensation and benefits packages to ensure competitiveness and address any issues related to employee rewards and incentives</a:t>
            </a:r>
          </a:p>
          <a:p>
            <a:r>
              <a:rPr lang="en-US" sz="2400" dirty="0" smtClean="0"/>
              <a:t>. Employee Relations Specialists</a:t>
            </a:r>
          </a:p>
          <a:p>
            <a:r>
              <a:rPr lang="en-US" b="1" dirty="0" smtClean="0"/>
              <a:t>Employee Relations Managers:</a:t>
            </a:r>
            <a:r>
              <a:rPr lang="en-US" dirty="0" smtClean="0"/>
              <a:t> Use turnover data to address and resolve workplace issues, enhance employee relations strategies, and improve the overall work environment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4"/>
                </a:solidFill>
                <a:latin typeface="Algerian" pitchFamily="82" charset="0"/>
              </a:rPr>
              <a:t>OUR SOLUTION AND ITS VALUE PROPOSITION </a:t>
            </a:r>
            <a:r>
              <a:rPr lang="en-US" dirty="0" smtClean="0"/>
              <a:t/>
            </a:r>
            <a:br>
              <a:rPr lang="en-US" dirty="0" smtClean="0"/>
            </a:br>
            <a:endParaRPr lang="en-US" dirty="0"/>
          </a:p>
        </p:txBody>
      </p:sp>
      <p:sp>
        <p:nvSpPr>
          <p:cNvPr id="3" name="Text Placeholder 2"/>
          <p:cNvSpPr>
            <a:spLocks noGrp="1"/>
          </p:cNvSpPr>
          <p:nvPr>
            <p:ph type="body" idx="1"/>
          </p:nvPr>
        </p:nvSpPr>
        <p:spPr>
          <a:xfrm>
            <a:off x="381000" y="2285992"/>
            <a:ext cx="7905776" cy="4214842"/>
          </a:xfrm>
        </p:spPr>
        <p:txBody>
          <a:bodyPr>
            <a:normAutofit/>
          </a:bodyPr>
          <a:lstStyle/>
          <a:p>
            <a:pPr>
              <a:buFont typeface="Wingdings" pitchFamily="2" charset="2"/>
              <a:buChar char="v"/>
            </a:pPr>
            <a:r>
              <a:rPr lang="en-US" b="1" dirty="0" smtClean="0">
                <a:latin typeface="Century" pitchFamily="18" charset="0"/>
              </a:rPr>
              <a:t>Solution</a:t>
            </a:r>
          </a:p>
          <a:p>
            <a:pPr>
              <a:buFont typeface="Wingdings" pitchFamily="2" charset="2"/>
              <a:buChar char="v"/>
            </a:pPr>
            <a:r>
              <a:rPr lang="en-US" dirty="0" smtClean="0"/>
              <a:t>Comprehensive Employee Turnover Analysis Using Pivot Tables   </a:t>
            </a:r>
          </a:p>
          <a:p>
            <a:pPr>
              <a:buFont typeface="Wingdings" pitchFamily="2" charset="2"/>
              <a:buChar char="v"/>
            </a:pPr>
            <a:r>
              <a:rPr lang="en-US" dirty="0" smtClean="0"/>
              <a:t>Our solution leverages the power of pivot tables to provide a detailed and dynamic analysis of employee turnover within your organization. By structuring and summarizing employee data through pivot tables, we offer a clear, actionable, and insightful view of turnover trends, patterns, and factors influencing employee retention.</a:t>
            </a:r>
          </a:p>
          <a:p>
            <a:pPr>
              <a:buFont typeface="Wingdings" pitchFamily="2" charset="2"/>
              <a:buChar char="v"/>
            </a:pPr>
            <a:r>
              <a:rPr lang="en-US" dirty="0" smtClean="0"/>
              <a:t>Value Proposition:</a:t>
            </a:r>
          </a:p>
          <a:p>
            <a:pPr>
              <a:buFont typeface="Wingdings" pitchFamily="2" charset="2"/>
              <a:buChar char="v"/>
            </a:pPr>
            <a:r>
              <a:rPr lang="en-US" b="1" dirty="0" smtClean="0">
                <a:latin typeface="Century" pitchFamily="18" charset="0"/>
              </a:rPr>
              <a:t> </a:t>
            </a:r>
            <a:r>
              <a:rPr lang="en-US" dirty="0" smtClean="0"/>
              <a:t>Data-Driven Decision Making:</a:t>
            </a:r>
          </a:p>
          <a:p>
            <a:pPr>
              <a:buFont typeface="Wingdings" pitchFamily="2" charset="2"/>
              <a:buChar char="v"/>
            </a:pPr>
            <a:r>
              <a:rPr lang="en-US" dirty="0" smtClean="0"/>
              <a:t>Improved Retention Strategies</a:t>
            </a:r>
            <a:endParaRPr lang="en-US" b="1" dirty="0">
              <a:latin typeface="Century"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714356"/>
            <a:ext cx="7929618" cy="785818"/>
          </a:xfrm>
        </p:spPr>
        <p:txBody>
          <a:bodyPr>
            <a:normAutofit fontScale="90000"/>
          </a:bodyPr>
          <a:lstStyle/>
          <a:p>
            <a:r>
              <a:rPr lang="en-US" dirty="0" smtClean="0">
                <a:latin typeface="Algerian" pitchFamily="82" charset="0"/>
              </a:rPr>
              <a:t>D</a:t>
            </a:r>
            <a:r>
              <a:rPr smtClean="0">
                <a:latin typeface="Algerian" pitchFamily="82" charset="0"/>
              </a:rPr>
              <a:t>ataset description </a:t>
            </a:r>
            <a:endParaRPr lang="en-US" dirty="0">
              <a:latin typeface="Algerian" pitchFamily="82" charset="0"/>
            </a:endParaRPr>
          </a:p>
        </p:txBody>
      </p:sp>
      <p:sp>
        <p:nvSpPr>
          <p:cNvPr id="3" name="Text Placeholder 2"/>
          <p:cNvSpPr>
            <a:spLocks noGrp="1"/>
          </p:cNvSpPr>
          <p:nvPr>
            <p:ph type="body" idx="1"/>
          </p:nvPr>
        </p:nvSpPr>
        <p:spPr>
          <a:xfrm>
            <a:off x="785786" y="1357298"/>
            <a:ext cx="7429552" cy="5072098"/>
          </a:xfrm>
        </p:spPr>
        <p:txBody>
          <a:bodyPr>
            <a:normAutofit/>
          </a:bodyPr>
          <a:lstStyle/>
          <a:p>
            <a:endParaRPr lang="en-US" dirty="0" smtClean="0"/>
          </a:p>
          <a:p>
            <a:pPr>
              <a:buFont typeface="Wingdings" pitchFamily="2" charset="2"/>
              <a:buChar char="q"/>
            </a:pPr>
            <a:endParaRPr lang="en-US" b="1" dirty="0"/>
          </a:p>
        </p:txBody>
      </p:sp>
      <p:sp>
        <p:nvSpPr>
          <p:cNvPr id="4" name="Rectangle 3"/>
          <p:cNvSpPr/>
          <p:nvPr/>
        </p:nvSpPr>
        <p:spPr>
          <a:xfrm>
            <a:off x="0" y="1500175"/>
            <a:ext cx="9144000" cy="5262979"/>
          </a:xfrm>
          <a:prstGeom prst="rect">
            <a:avLst/>
          </a:prstGeom>
        </p:spPr>
        <p:txBody>
          <a:bodyPr wrap="square">
            <a:spAutoFit/>
          </a:bodyPr>
          <a:lstStyle/>
          <a:p>
            <a:r>
              <a:rPr lang="en-US" dirty="0" smtClean="0"/>
              <a:t>. </a:t>
            </a:r>
            <a:r>
              <a:rPr lang="en-US" sz="2400" dirty="0" smtClean="0"/>
              <a:t>Dataset Overview</a:t>
            </a:r>
          </a:p>
          <a:p>
            <a:r>
              <a:rPr lang="en-US" dirty="0" smtClean="0"/>
              <a:t>: The dataset contains comprehensive information about employees and their turnover status. It includes data fields related to employee demographics, employment history, and reasons for leaving. This data will be used to create pivot tables that reveal insights into turnover patterns, departmental differences, and other key factors.</a:t>
            </a:r>
          </a:p>
          <a:p>
            <a:r>
              <a:rPr lang="en-US" sz="2400" dirty="0" smtClean="0"/>
              <a:t>Key Data Fields</a:t>
            </a:r>
          </a:p>
          <a:p>
            <a:pPr marL="457200" indent="-457200">
              <a:buAutoNum type="alphaLcPeriod"/>
            </a:pPr>
            <a:r>
              <a:rPr lang="en-US" sz="2400" dirty="0" smtClean="0"/>
              <a:t>Employee ID</a:t>
            </a:r>
          </a:p>
          <a:p>
            <a:pPr marL="457200" indent="-457200">
              <a:buAutoNum type="alphaLcPeriod"/>
            </a:pPr>
            <a:r>
              <a:rPr lang="en-US" sz="2400" b="1" dirty="0" smtClean="0"/>
              <a:t>Description:</a:t>
            </a:r>
            <a:r>
              <a:rPr lang="en-US" sz="2400" dirty="0" smtClean="0"/>
              <a:t> Unique identifier for each employee.</a:t>
            </a:r>
          </a:p>
          <a:p>
            <a:pPr marL="457200" indent="-457200">
              <a:buAutoNum type="alphaLcPeriod"/>
            </a:pPr>
            <a:r>
              <a:rPr lang="en-US" sz="2400" dirty="0" smtClean="0"/>
              <a:t>b. Department</a:t>
            </a:r>
          </a:p>
          <a:p>
            <a:pPr marL="457200" indent="-457200">
              <a:buAutoNum type="alphaLcPeriod"/>
            </a:pPr>
            <a:r>
              <a:rPr lang="en-US" sz="2400" b="1" dirty="0" smtClean="0"/>
              <a:t>Description:</a:t>
            </a:r>
            <a:r>
              <a:rPr lang="en-US" sz="2400" dirty="0" smtClean="0"/>
              <a:t> Department in which the employee was working</a:t>
            </a:r>
          </a:p>
          <a:p>
            <a:pPr marL="457200" indent="-457200">
              <a:buAutoNum type="alphaLcPeriod"/>
            </a:pPr>
            <a:r>
              <a:rPr lang="en-US" sz="2400" dirty="0" smtClean="0"/>
              <a:t>. Job Title</a:t>
            </a:r>
          </a:p>
          <a:p>
            <a:pPr marL="457200" indent="-457200">
              <a:buAutoNum type="alphaLcPeriod"/>
            </a:pPr>
            <a:r>
              <a:rPr lang="en-US" sz="2400" b="1" dirty="0" smtClean="0"/>
              <a:t>Description:</a:t>
            </a:r>
            <a:r>
              <a:rPr lang="en-US" sz="2400" dirty="0" smtClean="0"/>
              <a:t> Employee's job role or title.</a:t>
            </a:r>
          </a:p>
          <a:p>
            <a:pPr marL="457200" indent="-457200">
              <a:buAutoNum type="alphaLcPeriod"/>
            </a:pPr>
            <a:r>
              <a:rPr lang="en-US" sz="2400" dirty="0" smtClean="0"/>
              <a:t>Hire Date</a:t>
            </a:r>
          </a:p>
          <a:p>
            <a:pPr marL="457200" indent="-457200">
              <a:buAutoNum type="alphaLcPeriod"/>
            </a:pPr>
            <a:r>
              <a:rPr lang="en-US" sz="2400" b="1" dirty="0" smtClean="0"/>
              <a:t>Description:</a:t>
            </a:r>
            <a:r>
              <a:rPr lang="en-US" sz="2400" dirty="0" smtClean="0"/>
              <a:t> The date when the employee was hired.</a:t>
            </a:r>
          </a:p>
          <a:p>
            <a:pPr marL="457200" indent="-457200">
              <a:buAutoNum type="alphaLcPeriod"/>
            </a:pPr>
            <a:r>
              <a:rPr lang="en-US" sz="2400" dirty="0" smtClean="0"/>
              <a:t>e. Exit Date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20C8F7"/>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517</TotalTime>
  <Words>790</Words>
  <Application>Microsoft Office PowerPoint</Application>
  <PresentationFormat>On-screen Show (4:3)</PresentationFormat>
  <Paragraphs>80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EMPLOYEE DATA ANALYSIS USING EXCEL</vt:lpstr>
      <vt:lpstr>PROJECT TITLE</vt:lpstr>
      <vt:lpstr>AGENDA</vt:lpstr>
      <vt:lpstr>Problem  statement</vt:lpstr>
      <vt:lpstr>Project  overview</vt:lpstr>
      <vt:lpstr>Who are the end users</vt:lpstr>
      <vt:lpstr>. Department Heads and Managers</vt:lpstr>
      <vt:lpstr>OUR SOLUTION AND ITS VALUE PROPOSITION  </vt:lpstr>
      <vt:lpstr>Dataset description </vt:lpstr>
      <vt:lpstr>THE "WOW" IN OUR SOLUTION </vt:lpstr>
      <vt:lpstr>MODELLING</vt:lpstr>
      <vt:lpstr>RESULT </vt:lpstr>
      <vt:lpstr>Slide 13</vt:lpstr>
      <vt:lpstr>CONCLUSION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PIVOT   TABLE   EMPLOYEES TURNOVER    ANALYSIS</dc:title>
  <dc:creator>P.T.LEE CNASC</dc:creator>
  <cp:lastModifiedBy>P.T.LEE CNASC</cp:lastModifiedBy>
  <cp:revision>56</cp:revision>
  <dcterms:created xsi:type="dcterms:W3CDTF">2024-08-22T09:44:25Z</dcterms:created>
  <dcterms:modified xsi:type="dcterms:W3CDTF">2024-08-30T10:20:59Z</dcterms:modified>
</cp:coreProperties>
</file>