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58" r:id="rId5"/>
    <p:sldId id="260" r:id="rId6"/>
    <p:sldId id="261" r:id="rId7"/>
    <p:sldId id="262" r:id="rId8"/>
    <p:sldId id="263" r:id="rId9"/>
    <p:sldId id="264" r:id="rId10"/>
    <p:sldId id="265" r:id="rId11"/>
    <p:sldId id="274" r:id="rId12"/>
    <p:sldId id="272" r:id="rId13"/>
    <p:sldId id="275" r:id="rId14"/>
    <p:sldId id="278" r:id="rId15"/>
    <p:sldId id="276" r:id="rId16"/>
    <p:sldId id="277"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2BAED3-09E6-4CFE-AA9A-E3CCDF8D6F0A}"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6DDB8-80DE-4BB6-BFF9-4253CA262E67}" type="slidenum">
              <a:rPr lang="en-US" smtClean="0"/>
              <a:t>‹#›</a:t>
            </a:fld>
            <a:endParaRPr lang="en-US"/>
          </a:p>
        </p:txBody>
      </p:sp>
    </p:spTree>
    <p:extLst>
      <p:ext uri="{BB962C8B-B14F-4D97-AF65-F5344CB8AC3E}">
        <p14:creationId xmlns:p14="http://schemas.microsoft.com/office/powerpoint/2010/main" val="3400698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2BAED3-09E6-4CFE-AA9A-E3CCDF8D6F0A}"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6DDB8-80DE-4BB6-BFF9-4253CA262E67}" type="slidenum">
              <a:rPr lang="en-US" smtClean="0"/>
              <a:t>‹#›</a:t>
            </a:fld>
            <a:endParaRPr lang="en-US"/>
          </a:p>
        </p:txBody>
      </p:sp>
    </p:spTree>
    <p:extLst>
      <p:ext uri="{BB962C8B-B14F-4D97-AF65-F5344CB8AC3E}">
        <p14:creationId xmlns:p14="http://schemas.microsoft.com/office/powerpoint/2010/main" val="1276068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2BAED3-09E6-4CFE-AA9A-E3CCDF8D6F0A}"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6DDB8-80DE-4BB6-BFF9-4253CA262E6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54601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2BAED3-09E6-4CFE-AA9A-E3CCDF8D6F0A}"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6DDB8-80DE-4BB6-BFF9-4253CA262E67}" type="slidenum">
              <a:rPr lang="en-US" smtClean="0"/>
              <a:t>‹#›</a:t>
            </a:fld>
            <a:endParaRPr lang="en-US"/>
          </a:p>
        </p:txBody>
      </p:sp>
    </p:spTree>
    <p:extLst>
      <p:ext uri="{BB962C8B-B14F-4D97-AF65-F5344CB8AC3E}">
        <p14:creationId xmlns:p14="http://schemas.microsoft.com/office/powerpoint/2010/main" val="4162770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2BAED3-09E6-4CFE-AA9A-E3CCDF8D6F0A}"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6DDB8-80DE-4BB6-BFF9-4253CA262E6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12378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2BAED3-09E6-4CFE-AA9A-E3CCDF8D6F0A}"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6DDB8-80DE-4BB6-BFF9-4253CA262E67}" type="slidenum">
              <a:rPr lang="en-US" smtClean="0"/>
              <a:t>‹#›</a:t>
            </a:fld>
            <a:endParaRPr lang="en-US"/>
          </a:p>
        </p:txBody>
      </p:sp>
    </p:spTree>
    <p:extLst>
      <p:ext uri="{BB962C8B-B14F-4D97-AF65-F5344CB8AC3E}">
        <p14:creationId xmlns:p14="http://schemas.microsoft.com/office/powerpoint/2010/main" val="1838864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BAED3-09E6-4CFE-AA9A-E3CCDF8D6F0A}"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6DDB8-80DE-4BB6-BFF9-4253CA262E67}" type="slidenum">
              <a:rPr lang="en-US" smtClean="0"/>
              <a:t>‹#›</a:t>
            </a:fld>
            <a:endParaRPr lang="en-US"/>
          </a:p>
        </p:txBody>
      </p:sp>
    </p:spTree>
    <p:extLst>
      <p:ext uri="{BB962C8B-B14F-4D97-AF65-F5344CB8AC3E}">
        <p14:creationId xmlns:p14="http://schemas.microsoft.com/office/powerpoint/2010/main" val="2192363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BAED3-09E6-4CFE-AA9A-E3CCDF8D6F0A}"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6DDB8-80DE-4BB6-BFF9-4253CA262E67}" type="slidenum">
              <a:rPr lang="en-US" smtClean="0"/>
              <a:t>‹#›</a:t>
            </a:fld>
            <a:endParaRPr lang="en-US"/>
          </a:p>
        </p:txBody>
      </p:sp>
    </p:spTree>
    <p:extLst>
      <p:ext uri="{BB962C8B-B14F-4D97-AF65-F5344CB8AC3E}">
        <p14:creationId xmlns:p14="http://schemas.microsoft.com/office/powerpoint/2010/main" val="3697520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BAED3-09E6-4CFE-AA9A-E3CCDF8D6F0A}"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6DDB8-80DE-4BB6-BFF9-4253CA262E67}" type="slidenum">
              <a:rPr lang="en-US" smtClean="0"/>
              <a:t>‹#›</a:t>
            </a:fld>
            <a:endParaRPr lang="en-US"/>
          </a:p>
        </p:txBody>
      </p:sp>
    </p:spTree>
    <p:extLst>
      <p:ext uri="{BB962C8B-B14F-4D97-AF65-F5344CB8AC3E}">
        <p14:creationId xmlns:p14="http://schemas.microsoft.com/office/powerpoint/2010/main" val="432590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2BAED3-09E6-4CFE-AA9A-E3CCDF8D6F0A}" type="datetimeFigureOut">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D6DDB8-80DE-4BB6-BFF9-4253CA262E67}" type="slidenum">
              <a:rPr lang="en-US" smtClean="0"/>
              <a:t>‹#›</a:t>
            </a:fld>
            <a:endParaRPr lang="en-US"/>
          </a:p>
        </p:txBody>
      </p:sp>
    </p:spTree>
    <p:extLst>
      <p:ext uri="{BB962C8B-B14F-4D97-AF65-F5344CB8AC3E}">
        <p14:creationId xmlns:p14="http://schemas.microsoft.com/office/powerpoint/2010/main" val="3432729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2BAED3-09E6-4CFE-AA9A-E3CCDF8D6F0A}"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D6DDB8-80DE-4BB6-BFF9-4253CA262E67}" type="slidenum">
              <a:rPr lang="en-US" smtClean="0"/>
              <a:t>‹#›</a:t>
            </a:fld>
            <a:endParaRPr lang="en-US"/>
          </a:p>
        </p:txBody>
      </p:sp>
    </p:spTree>
    <p:extLst>
      <p:ext uri="{BB962C8B-B14F-4D97-AF65-F5344CB8AC3E}">
        <p14:creationId xmlns:p14="http://schemas.microsoft.com/office/powerpoint/2010/main" val="487641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2BAED3-09E6-4CFE-AA9A-E3CCDF8D6F0A}" type="datetimeFigureOut">
              <a:rPr lang="en-US" smtClean="0"/>
              <a:t>11/19/2021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D6DDB8-80DE-4BB6-BFF9-4253CA262E67}" type="slidenum">
              <a:rPr lang="en-US" smtClean="0"/>
              <a:t>‹#›</a:t>
            </a:fld>
            <a:endParaRPr lang="en-US"/>
          </a:p>
        </p:txBody>
      </p:sp>
    </p:spTree>
    <p:extLst>
      <p:ext uri="{BB962C8B-B14F-4D97-AF65-F5344CB8AC3E}">
        <p14:creationId xmlns:p14="http://schemas.microsoft.com/office/powerpoint/2010/main" val="4276803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2BAED3-09E6-4CFE-AA9A-E3CCDF8D6F0A}" type="datetimeFigureOut">
              <a:rPr lang="en-US" smtClean="0"/>
              <a:t>11/19/2021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D6DDB8-80DE-4BB6-BFF9-4253CA262E67}" type="slidenum">
              <a:rPr lang="en-US" smtClean="0"/>
              <a:t>‹#›</a:t>
            </a:fld>
            <a:endParaRPr lang="en-US"/>
          </a:p>
        </p:txBody>
      </p:sp>
    </p:spTree>
    <p:extLst>
      <p:ext uri="{BB962C8B-B14F-4D97-AF65-F5344CB8AC3E}">
        <p14:creationId xmlns:p14="http://schemas.microsoft.com/office/powerpoint/2010/main" val="2211146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BAED3-09E6-4CFE-AA9A-E3CCDF8D6F0A}" type="datetimeFigureOut">
              <a:rPr lang="en-US" smtClean="0"/>
              <a:t>11/19/2021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D6DDB8-80DE-4BB6-BFF9-4253CA262E67}" type="slidenum">
              <a:rPr lang="en-US" smtClean="0"/>
              <a:t>‹#›</a:t>
            </a:fld>
            <a:endParaRPr lang="en-US"/>
          </a:p>
        </p:txBody>
      </p:sp>
    </p:spTree>
    <p:extLst>
      <p:ext uri="{BB962C8B-B14F-4D97-AF65-F5344CB8AC3E}">
        <p14:creationId xmlns:p14="http://schemas.microsoft.com/office/powerpoint/2010/main" val="1700878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2BAED3-09E6-4CFE-AA9A-E3CCDF8D6F0A}"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D6DDB8-80DE-4BB6-BFF9-4253CA262E67}" type="slidenum">
              <a:rPr lang="en-US" smtClean="0"/>
              <a:t>‹#›</a:t>
            </a:fld>
            <a:endParaRPr lang="en-US"/>
          </a:p>
        </p:txBody>
      </p:sp>
    </p:spTree>
    <p:extLst>
      <p:ext uri="{BB962C8B-B14F-4D97-AF65-F5344CB8AC3E}">
        <p14:creationId xmlns:p14="http://schemas.microsoft.com/office/powerpoint/2010/main" val="2267209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32BAED3-09E6-4CFE-AA9A-E3CCDF8D6F0A}" type="datetimeFigureOut">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D6DDB8-80DE-4BB6-BFF9-4253CA262E67}" type="slidenum">
              <a:rPr lang="en-US" smtClean="0"/>
              <a:t>‹#›</a:t>
            </a:fld>
            <a:endParaRPr lang="en-US"/>
          </a:p>
        </p:txBody>
      </p:sp>
    </p:spTree>
    <p:extLst>
      <p:ext uri="{BB962C8B-B14F-4D97-AF65-F5344CB8AC3E}">
        <p14:creationId xmlns:p14="http://schemas.microsoft.com/office/powerpoint/2010/main" val="3654132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32BAED3-09E6-4CFE-AA9A-E3CCDF8D6F0A}" type="datetimeFigureOut">
              <a:rPr lang="en-US" smtClean="0"/>
              <a:t>11/19/2021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AD6DDB8-80DE-4BB6-BFF9-4253CA262E67}" type="slidenum">
              <a:rPr lang="en-US" smtClean="0"/>
              <a:t>‹#›</a:t>
            </a:fld>
            <a:endParaRPr lang="en-US"/>
          </a:p>
        </p:txBody>
      </p:sp>
    </p:spTree>
    <p:extLst>
      <p:ext uri="{BB962C8B-B14F-4D97-AF65-F5344CB8AC3E}">
        <p14:creationId xmlns:p14="http://schemas.microsoft.com/office/powerpoint/2010/main" val="275335067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0B0E3-EA5D-486E-924A-60CED8B2A3D4}"/>
              </a:ext>
            </a:extLst>
          </p:cNvPr>
          <p:cNvSpPr>
            <a:spLocks noGrp="1"/>
          </p:cNvSpPr>
          <p:nvPr>
            <p:ph type="ctrTitle"/>
          </p:nvPr>
        </p:nvSpPr>
        <p:spPr>
          <a:xfrm>
            <a:off x="543339" y="2404534"/>
            <a:ext cx="9912626" cy="1646302"/>
          </a:xfrm>
        </p:spPr>
        <p:txBody>
          <a:bodyPr/>
          <a:lstStyle/>
          <a:p>
            <a:r>
              <a:rPr lang="en-US" sz="6000" dirty="0">
                <a:latin typeface="Times New Roman" panose="02020603050405020304" pitchFamily="18" charset="0"/>
                <a:cs typeface="Times New Roman" panose="02020603050405020304" pitchFamily="18" charset="0"/>
              </a:rPr>
              <a:t>ONLINE HOME SERVICES</a:t>
            </a:r>
          </a:p>
        </p:txBody>
      </p:sp>
    </p:spTree>
    <p:extLst>
      <p:ext uri="{BB962C8B-B14F-4D97-AF65-F5344CB8AC3E}">
        <p14:creationId xmlns:p14="http://schemas.microsoft.com/office/powerpoint/2010/main" val="1361788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F10E-B9C1-4682-91E3-5FAF1E7A3970}"/>
              </a:ext>
            </a:extLst>
          </p:cNvPr>
          <p:cNvSpPr>
            <a:spLocks noGrp="1"/>
          </p:cNvSpPr>
          <p:nvPr>
            <p:ph type="title"/>
          </p:nvPr>
        </p:nvSpPr>
        <p:spPr>
          <a:xfrm>
            <a:off x="677334" y="609600"/>
            <a:ext cx="8596668" cy="755374"/>
          </a:xfrm>
        </p:spPr>
        <p:txBody>
          <a:bodyPr/>
          <a:lstStyle/>
          <a:p>
            <a:r>
              <a:rPr lang="en-US" dirty="0"/>
              <a:t>						</a:t>
            </a:r>
            <a:r>
              <a:rPr lang="en-US" dirty="0">
                <a:latin typeface="Times New Roman" panose="02020603050405020304" pitchFamily="18" charset="0"/>
                <a:cs typeface="Times New Roman" panose="02020603050405020304" pitchFamily="18" charset="0"/>
              </a:rPr>
              <a:t>Worker Module</a:t>
            </a:r>
          </a:p>
        </p:txBody>
      </p:sp>
      <p:sp>
        <p:nvSpPr>
          <p:cNvPr id="3" name="Content Placeholder 2">
            <a:extLst>
              <a:ext uri="{FF2B5EF4-FFF2-40B4-BE49-F238E27FC236}">
                <a16:creationId xmlns:a16="http://schemas.microsoft.com/office/drawing/2014/main" id="{E87593A8-9340-49F2-9D86-6E7489CD411D}"/>
              </a:ext>
            </a:extLst>
          </p:cNvPr>
          <p:cNvSpPr>
            <a:spLocks noGrp="1"/>
          </p:cNvSpPr>
          <p:nvPr>
            <p:ph idx="1"/>
          </p:nvPr>
        </p:nvSpPr>
        <p:spPr>
          <a:xfrm>
            <a:off x="677333" y="1524001"/>
            <a:ext cx="9116023" cy="4517362"/>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Here, worker is the one who plays main role in satisfying the customer. The business growth depends on his work. Worker will get all the customer and the type of the problem he has to fix. The worker goes to the location and fixes the problem. After work completion, he will send updates to the admin and admin will update the status of work. Finally, the worker collects the amount from the customer.</a:t>
            </a:r>
          </a:p>
        </p:txBody>
      </p:sp>
    </p:spTree>
    <p:extLst>
      <p:ext uri="{BB962C8B-B14F-4D97-AF65-F5344CB8AC3E}">
        <p14:creationId xmlns:p14="http://schemas.microsoft.com/office/powerpoint/2010/main" val="1316755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92695-3F47-4880-85E2-F7266F8F105A}"/>
              </a:ext>
            </a:extLst>
          </p:cNvPr>
          <p:cNvSpPr>
            <a:spLocks noGrp="1"/>
          </p:cNvSpPr>
          <p:nvPr>
            <p:ph type="title"/>
          </p:nvPr>
        </p:nvSpPr>
        <p:spPr>
          <a:xfrm>
            <a:off x="677334" y="609600"/>
            <a:ext cx="8596668" cy="834887"/>
          </a:xfrm>
        </p:spPr>
        <p:txBody>
          <a:bodyPr/>
          <a:lstStyle/>
          <a:p>
            <a:r>
              <a:rPr lang="en-US" dirty="0"/>
              <a:t>					Implementation</a:t>
            </a:r>
          </a:p>
        </p:txBody>
      </p:sp>
      <p:sp>
        <p:nvSpPr>
          <p:cNvPr id="3" name="Content Placeholder 2">
            <a:extLst>
              <a:ext uri="{FF2B5EF4-FFF2-40B4-BE49-F238E27FC236}">
                <a16:creationId xmlns:a16="http://schemas.microsoft.com/office/drawing/2014/main" id="{D7E934DB-D485-4F52-AC80-4C8ECE0E2F92}"/>
              </a:ext>
            </a:extLst>
          </p:cNvPr>
          <p:cNvSpPr>
            <a:spLocks noGrp="1"/>
          </p:cNvSpPr>
          <p:nvPr>
            <p:ph idx="1"/>
          </p:nvPr>
        </p:nvSpPr>
        <p:spPr>
          <a:xfrm>
            <a:off x="677334" y="1577009"/>
            <a:ext cx="9381066" cy="4464353"/>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In the front-end HTML is used. All the HTML pages will get displayed according to the code written. In the Backend NetBeans is used. NetBeans with JDK has to be installed. MYSQL has to be installed. Database setup is done through MYSQL Workbench. MYSQL workbench will get installed during the installation process of MYSQL. </a:t>
            </a:r>
            <a:r>
              <a:rPr lang="en-US" dirty="0"/>
              <a:t> </a:t>
            </a:r>
          </a:p>
        </p:txBody>
      </p:sp>
    </p:spTree>
    <p:extLst>
      <p:ext uri="{BB962C8B-B14F-4D97-AF65-F5344CB8AC3E}">
        <p14:creationId xmlns:p14="http://schemas.microsoft.com/office/powerpoint/2010/main" val="2625068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B18D6-5417-45A5-9050-A1CEA0F89C65}"/>
              </a:ext>
            </a:extLst>
          </p:cNvPr>
          <p:cNvSpPr>
            <a:spLocks noGrp="1"/>
          </p:cNvSpPr>
          <p:nvPr>
            <p:ph type="title"/>
          </p:nvPr>
        </p:nvSpPr>
        <p:spPr>
          <a:xfrm>
            <a:off x="677334" y="609600"/>
            <a:ext cx="8596668" cy="755374"/>
          </a:xfrm>
        </p:spPr>
        <p:txBody>
          <a:bodyPr/>
          <a:lstStyle/>
          <a:p>
            <a:r>
              <a:rPr lang="en-US" dirty="0">
                <a:latin typeface="Times New Roman" panose="02020603050405020304" pitchFamily="18" charset="0"/>
                <a:cs typeface="Times New Roman" panose="02020603050405020304" pitchFamily="18" charset="0"/>
              </a:rPr>
              <a:t>							Working</a:t>
            </a:r>
          </a:p>
        </p:txBody>
      </p:sp>
      <p:sp>
        <p:nvSpPr>
          <p:cNvPr id="3" name="Content Placeholder 2">
            <a:extLst>
              <a:ext uri="{FF2B5EF4-FFF2-40B4-BE49-F238E27FC236}">
                <a16:creationId xmlns:a16="http://schemas.microsoft.com/office/drawing/2014/main" id="{DFAF2C84-0226-4298-8A01-B51A36AED02F}"/>
              </a:ext>
            </a:extLst>
          </p:cNvPr>
          <p:cNvSpPr>
            <a:spLocks noGrp="1"/>
          </p:cNvSpPr>
          <p:nvPr>
            <p:ph idx="1"/>
          </p:nvPr>
        </p:nvSpPr>
        <p:spPr>
          <a:xfrm>
            <a:off x="677333" y="1470991"/>
            <a:ext cx="9460579" cy="4570371"/>
          </a:xfrm>
        </p:spPr>
        <p:txBody>
          <a:bodyPr>
            <a:norm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A web link is shared to everyone. On clicking it, both the user and Admin registers and logins. The user is navigated to the home page and selects the service based on the requirement. Later, he is navigated to a page where all his details like name, mobile number, address has to be entered. Now comes the role of the admin, who manages all the complaints. He sends the worker to the prescribed location. After work completion, the worker updates it to the admin and the admin updates the work status. After, the worker collects the amount from the customer. The customer later gives the review and the business growth is based on the customer.</a:t>
            </a:r>
          </a:p>
        </p:txBody>
      </p:sp>
    </p:spTree>
    <p:extLst>
      <p:ext uri="{BB962C8B-B14F-4D97-AF65-F5344CB8AC3E}">
        <p14:creationId xmlns:p14="http://schemas.microsoft.com/office/powerpoint/2010/main" val="1762799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82FC-9196-4CF2-A199-2AFC96D52D3C}"/>
              </a:ext>
            </a:extLst>
          </p:cNvPr>
          <p:cNvSpPr>
            <a:spLocks noGrp="1"/>
          </p:cNvSpPr>
          <p:nvPr>
            <p:ph type="title"/>
          </p:nvPr>
        </p:nvSpPr>
        <p:spPr>
          <a:xfrm>
            <a:off x="677334" y="609600"/>
            <a:ext cx="8596668" cy="728870"/>
          </a:xfrm>
        </p:spPr>
        <p:txBody>
          <a:bodyPr/>
          <a:lstStyle/>
          <a:p>
            <a:r>
              <a:rPr lang="en-US" dirty="0"/>
              <a:t>				       Test Cases</a:t>
            </a:r>
          </a:p>
        </p:txBody>
      </p:sp>
      <p:graphicFrame>
        <p:nvGraphicFramePr>
          <p:cNvPr id="8" name="Content Placeholder 7">
            <a:extLst>
              <a:ext uri="{FF2B5EF4-FFF2-40B4-BE49-F238E27FC236}">
                <a16:creationId xmlns:a16="http://schemas.microsoft.com/office/drawing/2014/main" id="{7FC7297C-0C06-448B-B3BD-E2F37FC9B79E}"/>
              </a:ext>
            </a:extLst>
          </p:cNvPr>
          <p:cNvGraphicFramePr>
            <a:graphicFrameLocks noGrp="1"/>
          </p:cNvGraphicFramePr>
          <p:nvPr>
            <p:ph idx="1"/>
            <p:extLst>
              <p:ext uri="{D42A27DB-BD31-4B8C-83A1-F6EECF244321}">
                <p14:modId xmlns:p14="http://schemas.microsoft.com/office/powerpoint/2010/main" val="686983422"/>
              </p:ext>
            </p:extLst>
          </p:nvPr>
        </p:nvGraphicFramePr>
        <p:xfrm>
          <a:off x="1060175" y="1338471"/>
          <a:ext cx="7527233" cy="4710681"/>
        </p:xfrm>
        <a:graphic>
          <a:graphicData uri="http://schemas.openxmlformats.org/drawingml/2006/table">
            <a:tbl>
              <a:tblPr firstRow="1" firstCol="1" lastRow="1" lastCol="1" bandRow="1" bandCol="1">
                <a:tableStyleId>{5C22544A-7EE6-4342-B048-85BDC9FD1C3A}</a:tableStyleId>
              </a:tblPr>
              <a:tblGrid>
                <a:gridCol w="463038">
                  <a:extLst>
                    <a:ext uri="{9D8B030D-6E8A-4147-A177-3AD203B41FA5}">
                      <a16:colId xmlns:a16="http://schemas.microsoft.com/office/drawing/2014/main" val="625570036"/>
                    </a:ext>
                  </a:extLst>
                </a:gridCol>
                <a:gridCol w="931438">
                  <a:extLst>
                    <a:ext uri="{9D8B030D-6E8A-4147-A177-3AD203B41FA5}">
                      <a16:colId xmlns:a16="http://schemas.microsoft.com/office/drawing/2014/main" val="1378090102"/>
                    </a:ext>
                  </a:extLst>
                </a:gridCol>
                <a:gridCol w="1031284">
                  <a:extLst>
                    <a:ext uri="{9D8B030D-6E8A-4147-A177-3AD203B41FA5}">
                      <a16:colId xmlns:a16="http://schemas.microsoft.com/office/drawing/2014/main" val="3865719744"/>
                    </a:ext>
                  </a:extLst>
                </a:gridCol>
                <a:gridCol w="993758">
                  <a:extLst>
                    <a:ext uri="{9D8B030D-6E8A-4147-A177-3AD203B41FA5}">
                      <a16:colId xmlns:a16="http://schemas.microsoft.com/office/drawing/2014/main" val="2286433665"/>
                    </a:ext>
                  </a:extLst>
                </a:gridCol>
                <a:gridCol w="958913">
                  <a:extLst>
                    <a:ext uri="{9D8B030D-6E8A-4147-A177-3AD203B41FA5}">
                      <a16:colId xmlns:a16="http://schemas.microsoft.com/office/drawing/2014/main" val="3167670451"/>
                    </a:ext>
                  </a:extLst>
                </a:gridCol>
                <a:gridCol w="3148802">
                  <a:extLst>
                    <a:ext uri="{9D8B030D-6E8A-4147-A177-3AD203B41FA5}">
                      <a16:colId xmlns:a16="http://schemas.microsoft.com/office/drawing/2014/main" val="684414031"/>
                    </a:ext>
                  </a:extLst>
                </a:gridCol>
              </a:tblGrid>
              <a:tr h="572017">
                <a:tc>
                  <a:txBody>
                    <a:bodyPr/>
                    <a:lstStyle/>
                    <a:p>
                      <a:pPr marL="67945" marR="80645">
                        <a:lnSpc>
                          <a:spcPts val="1380"/>
                        </a:lnSpc>
                        <a:spcBef>
                          <a:spcPts val="10"/>
                        </a:spcBef>
                        <a:spcAft>
                          <a:spcPts val="0"/>
                        </a:spcAft>
                      </a:pPr>
                      <a:r>
                        <a:rPr lang="en-US" sz="1200">
                          <a:effectLst/>
                        </a:rPr>
                        <a:t>Step No.</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75"/>
                        </a:lnSpc>
                        <a:spcBef>
                          <a:spcPts val="0"/>
                        </a:spcBef>
                        <a:spcAft>
                          <a:spcPts val="0"/>
                        </a:spcAft>
                      </a:pPr>
                      <a:r>
                        <a:rPr lang="en-US" sz="1200">
                          <a:effectLst/>
                        </a:rPr>
                        <a:t>Test Case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178435">
                        <a:lnSpc>
                          <a:spcPts val="1380"/>
                        </a:lnSpc>
                        <a:spcBef>
                          <a:spcPts val="10"/>
                        </a:spcBef>
                        <a:spcAft>
                          <a:spcPts val="0"/>
                        </a:spcAft>
                      </a:pPr>
                      <a:r>
                        <a:rPr lang="en-US" sz="1200">
                          <a:effectLst/>
                        </a:rPr>
                        <a:t>Step Description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287020">
                        <a:lnSpc>
                          <a:spcPts val="1380"/>
                        </a:lnSpc>
                        <a:spcBef>
                          <a:spcPts val="10"/>
                        </a:spcBef>
                        <a:spcAft>
                          <a:spcPts val="0"/>
                        </a:spcAft>
                      </a:pPr>
                      <a:r>
                        <a:rPr lang="en-US" sz="1200">
                          <a:effectLst/>
                        </a:rPr>
                        <a:t>Expected Output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397510">
                        <a:lnSpc>
                          <a:spcPts val="1380"/>
                        </a:lnSpc>
                        <a:spcBef>
                          <a:spcPts val="10"/>
                        </a:spcBef>
                        <a:spcAft>
                          <a:spcPts val="0"/>
                        </a:spcAft>
                      </a:pPr>
                      <a:r>
                        <a:rPr lang="en-US" sz="1200">
                          <a:effectLst/>
                        </a:rPr>
                        <a:t>Actual Output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75"/>
                        </a:lnSpc>
                        <a:spcBef>
                          <a:spcPts val="0"/>
                        </a:spcBef>
                        <a:spcAft>
                          <a:spcPts val="0"/>
                        </a:spcAft>
                      </a:pPr>
                      <a:r>
                        <a:rPr lang="en-US" sz="1200">
                          <a:effectLst/>
                        </a:rPr>
                        <a:t>Result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528005710"/>
                  </a:ext>
                </a:extLst>
              </a:tr>
              <a:tr h="265579">
                <a:tc>
                  <a:txBody>
                    <a:bodyPr/>
                    <a:lstStyle/>
                    <a:p>
                      <a:pPr marL="67945" marR="0">
                        <a:lnSpc>
                          <a:spcPts val="1365"/>
                        </a:lnSpc>
                        <a:spcBef>
                          <a:spcPts val="0"/>
                        </a:spcBef>
                        <a:spcAft>
                          <a:spcPts val="0"/>
                        </a:spcAft>
                      </a:pPr>
                      <a:r>
                        <a:rPr lang="en-US" sz="1200">
                          <a:effectLst/>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7160" marR="0">
                        <a:lnSpc>
                          <a:spcPts val="1340"/>
                        </a:lnSpc>
                        <a:spcBef>
                          <a:spcPts val="0"/>
                        </a:spcBef>
                        <a:spcAft>
                          <a:spcPts val="0"/>
                        </a:spcAft>
                      </a:pPr>
                      <a:r>
                        <a:rPr lang="en-US" sz="1200">
                          <a:effectLst/>
                        </a:rPr>
                        <a:t>Installing</a:t>
                      </a:r>
                      <a:endParaRPr lang="en-US" sz="1100">
                        <a:effectLst/>
                      </a:endParaRPr>
                    </a:p>
                    <a:p>
                      <a:pPr marL="68580" marR="0">
                        <a:lnSpc>
                          <a:spcPts val="1285"/>
                        </a:lnSpc>
                        <a:spcBef>
                          <a:spcPts val="0"/>
                        </a:spcBef>
                        <a:spcAft>
                          <a:spcPts val="0"/>
                        </a:spcAft>
                      </a:pPr>
                      <a:r>
                        <a:rPr lang="en-US" sz="1200">
                          <a:effectLst/>
                        </a:rPr>
                        <a:t>NetBeans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7160" marR="0">
                        <a:lnSpc>
                          <a:spcPts val="1340"/>
                        </a:lnSpc>
                        <a:spcBef>
                          <a:spcPts val="0"/>
                        </a:spcBef>
                        <a:spcAft>
                          <a:spcPts val="0"/>
                        </a:spcAft>
                      </a:pPr>
                      <a:r>
                        <a:rPr lang="en-US" sz="1200">
                          <a:effectLst/>
                        </a:rPr>
                        <a:t>Installing</a:t>
                      </a:r>
                      <a:endParaRPr lang="en-US" sz="1100">
                        <a:effectLst/>
                      </a:endParaRPr>
                    </a:p>
                    <a:p>
                      <a:pPr marL="68580" marR="0">
                        <a:lnSpc>
                          <a:spcPts val="1285"/>
                        </a:lnSpc>
                        <a:spcBef>
                          <a:spcPts val="0"/>
                        </a:spcBef>
                        <a:spcAft>
                          <a:spcPts val="0"/>
                        </a:spcAft>
                      </a:pPr>
                      <a:r>
                        <a:rPr lang="en-US" sz="1200">
                          <a:effectLst/>
                        </a:rPr>
                        <a:t>NetBeans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Installed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Installed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694624085"/>
                  </a:ext>
                </a:extLst>
              </a:tr>
              <a:tr h="429013">
                <a:tc>
                  <a:txBody>
                    <a:bodyPr/>
                    <a:lstStyle/>
                    <a:p>
                      <a:pPr marL="67945" marR="0">
                        <a:lnSpc>
                          <a:spcPts val="1375"/>
                        </a:lnSpc>
                        <a:spcBef>
                          <a:spcPts val="0"/>
                        </a:spcBef>
                        <a:spcAft>
                          <a:spcPts val="0"/>
                        </a:spcAft>
                      </a:pPr>
                      <a:r>
                        <a:rPr lang="en-US" sz="1200">
                          <a:effectLst/>
                        </a:rPr>
                        <a:t>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155575">
                        <a:lnSpc>
                          <a:spcPts val="1380"/>
                        </a:lnSpc>
                        <a:spcBef>
                          <a:spcPts val="10"/>
                        </a:spcBef>
                        <a:spcAft>
                          <a:spcPts val="0"/>
                        </a:spcAft>
                      </a:pPr>
                      <a:r>
                        <a:rPr lang="en-US" sz="1200">
                          <a:effectLst/>
                        </a:rPr>
                        <a:t>Running html Code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46990">
                        <a:lnSpc>
                          <a:spcPts val="1380"/>
                        </a:lnSpc>
                        <a:spcBef>
                          <a:spcPts val="10"/>
                        </a:spcBef>
                        <a:spcAft>
                          <a:spcPts val="0"/>
                        </a:spcAft>
                      </a:pPr>
                      <a:r>
                        <a:rPr lang="en-US" sz="1200">
                          <a:effectLst/>
                        </a:rPr>
                        <a:t>Running html Code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75"/>
                        </a:lnSpc>
                        <a:spcBef>
                          <a:spcPts val="0"/>
                        </a:spcBef>
                        <a:spcAft>
                          <a:spcPts val="0"/>
                        </a:spcAft>
                      </a:pPr>
                      <a:r>
                        <a:rPr lang="en-US" sz="1200">
                          <a:effectLst/>
                        </a:rPr>
                        <a:t>Executed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75"/>
                        </a:lnSpc>
                        <a:spcBef>
                          <a:spcPts val="0"/>
                        </a:spcBef>
                        <a:spcAft>
                          <a:spcPts val="0"/>
                        </a:spcAft>
                      </a:pPr>
                      <a:r>
                        <a:rPr lang="en-US" sz="1200">
                          <a:effectLst/>
                        </a:rPr>
                        <a:t>Executed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75"/>
                        </a:lnSpc>
                        <a:spcBef>
                          <a:spcPts val="0"/>
                        </a:spcBef>
                        <a:spcAft>
                          <a:spcPts val="0"/>
                        </a:spcAft>
                      </a:pPr>
                      <a:r>
                        <a:rPr lang="en-US" sz="1200">
                          <a:effectLst/>
                        </a:rPr>
                        <a:t>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97851656"/>
                  </a:ext>
                </a:extLst>
              </a:tr>
              <a:tr h="858026">
                <a:tc>
                  <a:txBody>
                    <a:bodyPr/>
                    <a:lstStyle/>
                    <a:p>
                      <a:pPr marL="67945" marR="0">
                        <a:lnSpc>
                          <a:spcPts val="1365"/>
                        </a:lnSpc>
                        <a:spcBef>
                          <a:spcPts val="0"/>
                        </a:spcBef>
                        <a:spcAft>
                          <a:spcPts val="0"/>
                        </a:spcAft>
                      </a:pPr>
                      <a:r>
                        <a:rPr lang="en-US" sz="1200">
                          <a:effectLst/>
                        </a:rPr>
                        <a:t>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155575">
                        <a:spcBef>
                          <a:spcPts val="0"/>
                        </a:spcBef>
                        <a:spcAft>
                          <a:spcPts val="0"/>
                        </a:spcAft>
                      </a:pPr>
                      <a:r>
                        <a:rPr lang="en-US" sz="1200">
                          <a:effectLst/>
                        </a:rPr>
                        <a:t>Running html Code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46990">
                        <a:spcBef>
                          <a:spcPts val="0"/>
                        </a:spcBef>
                        <a:spcAft>
                          <a:spcPts val="0"/>
                        </a:spcAft>
                      </a:pPr>
                      <a:r>
                        <a:rPr lang="en-US" sz="1200">
                          <a:effectLst/>
                        </a:rPr>
                        <a:t>Running html Code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dirty="0">
                          <a:effectLst/>
                        </a:rPr>
                        <a:t>Executed</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61595">
                        <a:lnSpc>
                          <a:spcPts val="1380"/>
                        </a:lnSpc>
                        <a:spcBef>
                          <a:spcPts val="0"/>
                        </a:spcBef>
                        <a:spcAft>
                          <a:spcPts val="0"/>
                        </a:spcAft>
                        <a:tabLst>
                          <a:tab pos="737235" algn="l"/>
                        </a:tabLst>
                      </a:pPr>
                      <a:r>
                        <a:rPr lang="en-US" sz="1200">
                          <a:effectLst/>
                        </a:rPr>
                        <a:t>Not Executed </a:t>
                      </a:r>
                      <a:r>
                        <a:rPr lang="en-US" sz="1200" spc="-30">
                          <a:effectLst/>
                        </a:rPr>
                        <a:t>(if </a:t>
                      </a:r>
                      <a:r>
                        <a:rPr lang="en-US" sz="1200">
                          <a:effectLst/>
                        </a:rPr>
                        <a:t>Code	</a:t>
                      </a:r>
                      <a:r>
                        <a:rPr lang="en-US" sz="1200" spc="-45">
                          <a:effectLst/>
                        </a:rPr>
                        <a:t>is </a:t>
                      </a:r>
                      <a:r>
                        <a:rPr lang="en-US" sz="1200">
                          <a:effectLst/>
                        </a:rPr>
                        <a:t>incorrect)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Fail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43787584"/>
                  </a:ext>
                </a:extLst>
              </a:tr>
              <a:tr h="561803">
                <a:tc>
                  <a:txBody>
                    <a:bodyPr/>
                    <a:lstStyle/>
                    <a:p>
                      <a:pPr marL="67945" marR="0">
                        <a:lnSpc>
                          <a:spcPts val="1365"/>
                        </a:lnSpc>
                        <a:spcBef>
                          <a:spcPts val="0"/>
                        </a:spcBef>
                        <a:spcAft>
                          <a:spcPts val="0"/>
                        </a:spcAft>
                      </a:pPr>
                      <a:r>
                        <a:rPr lang="en-US" sz="1200">
                          <a:effectLst/>
                        </a:rPr>
                        <a:t>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Running jsp</a:t>
                      </a:r>
                      <a:endParaRPr lang="en-US" sz="1100">
                        <a:effectLst/>
                      </a:endParaRPr>
                    </a:p>
                    <a:p>
                      <a:pPr marL="68580" marR="0">
                        <a:lnSpc>
                          <a:spcPts val="1285"/>
                        </a:lnSpc>
                        <a:spcBef>
                          <a:spcPts val="0"/>
                        </a:spcBef>
                        <a:spcAft>
                          <a:spcPts val="0"/>
                        </a:spcAft>
                      </a:pPr>
                      <a:r>
                        <a:rPr lang="en-US" sz="1200">
                          <a:effectLst/>
                        </a:rPr>
                        <a:t>Code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tabLst>
                          <a:tab pos="730885" algn="l"/>
                        </a:tabLst>
                      </a:pPr>
                      <a:r>
                        <a:rPr lang="en-US" sz="1200">
                          <a:effectLst/>
                        </a:rPr>
                        <a:t>Running	jsp</a:t>
                      </a:r>
                      <a:endParaRPr lang="en-US" sz="1100">
                        <a:effectLst/>
                      </a:endParaRPr>
                    </a:p>
                    <a:p>
                      <a:pPr marL="68580" marR="0">
                        <a:lnSpc>
                          <a:spcPts val="1285"/>
                        </a:lnSpc>
                        <a:spcBef>
                          <a:spcPts val="0"/>
                        </a:spcBef>
                        <a:spcAft>
                          <a:spcPts val="0"/>
                        </a:spcAft>
                      </a:pPr>
                      <a:r>
                        <a:rPr lang="en-US" sz="1200">
                          <a:effectLst/>
                        </a:rPr>
                        <a:t>Code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Executed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Executed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864989716"/>
                  </a:ext>
                </a:extLst>
              </a:tr>
              <a:tr h="715022">
                <a:tc>
                  <a:txBody>
                    <a:bodyPr/>
                    <a:lstStyle/>
                    <a:p>
                      <a:pPr marL="67945" marR="0">
                        <a:lnSpc>
                          <a:spcPts val="1365"/>
                        </a:lnSpc>
                        <a:spcBef>
                          <a:spcPts val="0"/>
                        </a:spcBef>
                        <a:spcAft>
                          <a:spcPts val="0"/>
                        </a:spcAft>
                      </a:pPr>
                      <a:r>
                        <a:rPr lang="en-US" sz="1200">
                          <a:effectLst/>
                        </a:rPr>
                        <a:t>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Running jsp Code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tabLst>
                          <a:tab pos="730885" algn="l"/>
                        </a:tabLst>
                      </a:pPr>
                      <a:r>
                        <a:rPr lang="en-US" sz="1200">
                          <a:effectLst/>
                        </a:rPr>
                        <a:t>Running	jsp Code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Executed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Not Executed (if</a:t>
                      </a:r>
                      <a:endParaRPr lang="en-US" sz="1100">
                        <a:effectLst/>
                      </a:endParaRPr>
                    </a:p>
                    <a:p>
                      <a:pPr marL="68580" marR="0">
                        <a:lnSpc>
                          <a:spcPts val="1365"/>
                        </a:lnSpc>
                        <a:spcBef>
                          <a:spcPts val="0"/>
                        </a:spcBef>
                        <a:spcAft>
                          <a:spcPts val="0"/>
                        </a:spcAft>
                      </a:pPr>
                      <a:r>
                        <a:rPr lang="en-US" sz="1200">
                          <a:effectLst/>
                        </a:rPr>
                        <a:t>Code	is incorrect)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Fail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002213687"/>
                  </a:ext>
                </a:extLst>
              </a:tr>
              <a:tr h="1144034">
                <a:tc>
                  <a:txBody>
                    <a:bodyPr/>
                    <a:lstStyle/>
                    <a:p>
                      <a:pPr marL="67945" marR="0">
                        <a:lnSpc>
                          <a:spcPts val="1365"/>
                        </a:lnSpc>
                        <a:spcBef>
                          <a:spcPts val="0"/>
                        </a:spcBef>
                        <a:spcAft>
                          <a:spcPts val="0"/>
                        </a:spcAft>
                      </a:pPr>
                      <a:r>
                        <a:rPr lang="en-US" sz="1200">
                          <a:effectLst/>
                        </a:rPr>
                        <a:t>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User Registration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tabLst>
                          <a:tab pos="730885" algn="l"/>
                        </a:tabLst>
                      </a:pPr>
                      <a:r>
                        <a:rPr lang="en-US" sz="1200">
                          <a:effectLst/>
                        </a:rPr>
                        <a:t>User entering his details like Username, Password,</a:t>
                      </a:r>
                      <a:endParaRPr lang="en-US" sz="1100">
                        <a:effectLst/>
                      </a:endParaRPr>
                    </a:p>
                    <a:p>
                      <a:pPr marL="68580" marR="0">
                        <a:lnSpc>
                          <a:spcPts val="1365"/>
                        </a:lnSpc>
                        <a:spcBef>
                          <a:spcPts val="0"/>
                        </a:spcBef>
                        <a:spcAft>
                          <a:spcPts val="0"/>
                        </a:spcAft>
                        <a:tabLst>
                          <a:tab pos="730885" algn="l"/>
                        </a:tabLst>
                      </a:pPr>
                      <a:r>
                        <a:rPr lang="en-US" sz="1200">
                          <a:effectLst/>
                        </a:rPr>
                        <a:t>Mail ID for sign up</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Successfully signed up</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dirty="0">
                          <a:effectLst/>
                        </a:rPr>
                        <a:t>Successfully signed up</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dirty="0">
                          <a:effectLst/>
                        </a:rPr>
                        <a:t>Success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631423323"/>
                  </a:ext>
                </a:extLst>
              </a:tr>
            </a:tbl>
          </a:graphicData>
        </a:graphic>
      </p:graphicFrame>
    </p:spTree>
    <p:extLst>
      <p:ext uri="{BB962C8B-B14F-4D97-AF65-F5344CB8AC3E}">
        <p14:creationId xmlns:p14="http://schemas.microsoft.com/office/powerpoint/2010/main" val="2086464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B7F973E-3003-4AC2-92B6-3BFEF5F1DFEE}"/>
              </a:ext>
            </a:extLst>
          </p:cNvPr>
          <p:cNvGraphicFramePr>
            <a:graphicFrameLocks noGrp="1"/>
          </p:cNvGraphicFramePr>
          <p:nvPr>
            <p:ph idx="1"/>
            <p:extLst>
              <p:ext uri="{D42A27DB-BD31-4B8C-83A1-F6EECF244321}">
                <p14:modId xmlns:p14="http://schemas.microsoft.com/office/powerpoint/2010/main" val="898987501"/>
              </p:ext>
            </p:extLst>
          </p:nvPr>
        </p:nvGraphicFramePr>
        <p:xfrm>
          <a:off x="1577009" y="1073426"/>
          <a:ext cx="8189843" cy="4744278"/>
        </p:xfrm>
        <a:graphic>
          <a:graphicData uri="http://schemas.openxmlformats.org/drawingml/2006/table">
            <a:tbl>
              <a:tblPr firstRow="1" firstCol="1" lastRow="1" lastCol="1" bandRow="1" bandCol="1">
                <a:tableStyleId>{5C22544A-7EE6-4342-B048-85BDC9FD1C3A}</a:tableStyleId>
              </a:tblPr>
              <a:tblGrid>
                <a:gridCol w="730405">
                  <a:extLst>
                    <a:ext uri="{9D8B030D-6E8A-4147-A177-3AD203B41FA5}">
                      <a16:colId xmlns:a16="http://schemas.microsoft.com/office/drawing/2014/main" val="2400071407"/>
                    </a:ext>
                  </a:extLst>
                </a:gridCol>
                <a:gridCol w="1469267">
                  <a:extLst>
                    <a:ext uri="{9D8B030D-6E8A-4147-A177-3AD203B41FA5}">
                      <a16:colId xmlns:a16="http://schemas.microsoft.com/office/drawing/2014/main" val="1691582571"/>
                    </a:ext>
                  </a:extLst>
                </a:gridCol>
                <a:gridCol w="1626764">
                  <a:extLst>
                    <a:ext uri="{9D8B030D-6E8A-4147-A177-3AD203B41FA5}">
                      <a16:colId xmlns:a16="http://schemas.microsoft.com/office/drawing/2014/main" val="2024444744"/>
                    </a:ext>
                  </a:extLst>
                </a:gridCol>
                <a:gridCol w="1567572">
                  <a:extLst>
                    <a:ext uri="{9D8B030D-6E8A-4147-A177-3AD203B41FA5}">
                      <a16:colId xmlns:a16="http://schemas.microsoft.com/office/drawing/2014/main" val="3367700970"/>
                    </a:ext>
                  </a:extLst>
                </a:gridCol>
                <a:gridCol w="1512605">
                  <a:extLst>
                    <a:ext uri="{9D8B030D-6E8A-4147-A177-3AD203B41FA5}">
                      <a16:colId xmlns:a16="http://schemas.microsoft.com/office/drawing/2014/main" val="617099421"/>
                    </a:ext>
                  </a:extLst>
                </a:gridCol>
                <a:gridCol w="1283230">
                  <a:extLst>
                    <a:ext uri="{9D8B030D-6E8A-4147-A177-3AD203B41FA5}">
                      <a16:colId xmlns:a16="http://schemas.microsoft.com/office/drawing/2014/main" val="171769315"/>
                    </a:ext>
                  </a:extLst>
                </a:gridCol>
              </a:tblGrid>
              <a:tr h="1265141">
                <a:tc>
                  <a:txBody>
                    <a:bodyPr/>
                    <a:lstStyle/>
                    <a:p>
                      <a:pPr marL="67945" marR="0">
                        <a:lnSpc>
                          <a:spcPts val="1365"/>
                        </a:lnSpc>
                        <a:spcBef>
                          <a:spcPts val="0"/>
                        </a:spcBef>
                        <a:spcAft>
                          <a:spcPts val="0"/>
                        </a:spcAft>
                      </a:pPr>
                      <a:r>
                        <a:rPr lang="en-US" sz="1200">
                          <a:effectLst/>
                        </a:rPr>
                        <a:t>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User Login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tabLst>
                          <a:tab pos="730885" algn="l"/>
                        </a:tabLst>
                      </a:pPr>
                      <a:r>
                        <a:rPr lang="en-US" sz="1200">
                          <a:effectLst/>
                        </a:rPr>
                        <a:t>Enters Username or Password incorrectly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Successfully logins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Login Fails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Fail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03475051"/>
                  </a:ext>
                </a:extLst>
              </a:tr>
              <a:tr h="1265141">
                <a:tc>
                  <a:txBody>
                    <a:bodyPr/>
                    <a:lstStyle/>
                    <a:p>
                      <a:pPr marL="67945" marR="0">
                        <a:lnSpc>
                          <a:spcPts val="1365"/>
                        </a:lnSpc>
                        <a:spcBef>
                          <a:spcPts val="0"/>
                        </a:spcBef>
                        <a:spcAft>
                          <a:spcPts val="0"/>
                        </a:spcAft>
                      </a:pPr>
                      <a:r>
                        <a:rPr lang="en-US" sz="1200">
                          <a:effectLst/>
                        </a:rPr>
                        <a:t>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Services page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tabLst>
                          <a:tab pos="730885" algn="l"/>
                        </a:tabLst>
                      </a:pPr>
                      <a:r>
                        <a:rPr lang="en-US" sz="1200">
                          <a:effectLst/>
                        </a:rPr>
                        <a:t>After successful login, services page is</a:t>
                      </a:r>
                      <a:endParaRPr lang="en-US" sz="1100">
                        <a:effectLst/>
                      </a:endParaRPr>
                    </a:p>
                    <a:p>
                      <a:pPr marL="68580" marR="0">
                        <a:lnSpc>
                          <a:spcPts val="1365"/>
                        </a:lnSpc>
                        <a:spcBef>
                          <a:spcPts val="0"/>
                        </a:spcBef>
                        <a:spcAft>
                          <a:spcPts val="0"/>
                        </a:spcAft>
                        <a:tabLst>
                          <a:tab pos="730885" algn="l"/>
                        </a:tabLst>
                      </a:pPr>
                      <a:r>
                        <a:rPr lang="en-US" sz="1200">
                          <a:effectLst/>
                        </a:rPr>
                        <a:t>displayed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Displays Home page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Displays Home page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74104700"/>
                  </a:ext>
                </a:extLst>
              </a:tr>
              <a:tr h="948856">
                <a:tc>
                  <a:txBody>
                    <a:bodyPr/>
                    <a:lstStyle/>
                    <a:p>
                      <a:pPr marL="67945" marR="0">
                        <a:lnSpc>
                          <a:spcPts val="1365"/>
                        </a:lnSpc>
                        <a:spcBef>
                          <a:spcPts val="0"/>
                        </a:spcBef>
                        <a:spcAft>
                          <a:spcPts val="0"/>
                        </a:spcAft>
                      </a:pPr>
                      <a:r>
                        <a:rPr lang="en-US" sz="1200">
                          <a:effectLst/>
                        </a:rPr>
                        <a:t>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Services page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tabLst>
                          <a:tab pos="730885" algn="l"/>
                        </a:tabLst>
                      </a:pPr>
                      <a:r>
                        <a:rPr lang="en-US" sz="1200">
                          <a:effectLst/>
                        </a:rPr>
                        <a:t>If login fails, services page is not displayed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Displays Home page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Home page is not displayed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Fail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02906411"/>
                  </a:ext>
                </a:extLst>
              </a:tr>
              <a:tr h="632570">
                <a:tc>
                  <a:txBody>
                    <a:bodyPr/>
                    <a:lstStyle/>
                    <a:p>
                      <a:pPr marL="67945" marR="0">
                        <a:lnSpc>
                          <a:spcPts val="1365"/>
                        </a:lnSpc>
                        <a:spcBef>
                          <a:spcPts val="0"/>
                        </a:spcBef>
                        <a:spcAft>
                          <a:spcPts val="0"/>
                        </a:spcAft>
                      </a:pPr>
                      <a:r>
                        <a:rPr lang="en-US" sz="1200">
                          <a:effectLst/>
                        </a:rPr>
                        <a:t>10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Database Setup</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tabLst>
                          <a:tab pos="730885" algn="l"/>
                        </a:tabLst>
                      </a:pPr>
                      <a:r>
                        <a:rPr lang="en-US" sz="1200">
                          <a:effectLst/>
                        </a:rPr>
                        <a:t>Database Connection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Database Connected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Database Connected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Success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01539024"/>
                  </a:ext>
                </a:extLst>
              </a:tr>
              <a:tr h="632570">
                <a:tc>
                  <a:txBody>
                    <a:bodyPr/>
                    <a:lstStyle/>
                    <a:p>
                      <a:pPr marL="67945" marR="0">
                        <a:lnSpc>
                          <a:spcPts val="1365"/>
                        </a:lnSpc>
                        <a:spcBef>
                          <a:spcPts val="0"/>
                        </a:spcBef>
                        <a:spcAft>
                          <a:spcPts val="0"/>
                        </a:spcAft>
                      </a:pPr>
                      <a:r>
                        <a:rPr lang="en-US" sz="1200">
                          <a:effectLst/>
                        </a:rPr>
                        <a:t>11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Database Setup</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tabLst>
                          <a:tab pos="730885" algn="l"/>
                        </a:tabLst>
                      </a:pPr>
                      <a:r>
                        <a:rPr lang="en-US" sz="1200">
                          <a:effectLst/>
                        </a:rPr>
                        <a:t>Database Connection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Database Connected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a:effectLst/>
                        </a:rPr>
                        <a:t>Database not connected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0">
                        <a:lnSpc>
                          <a:spcPts val="1365"/>
                        </a:lnSpc>
                        <a:spcBef>
                          <a:spcPts val="0"/>
                        </a:spcBef>
                        <a:spcAft>
                          <a:spcPts val="0"/>
                        </a:spcAft>
                      </a:pPr>
                      <a:r>
                        <a:rPr lang="en-US" sz="1200" dirty="0">
                          <a:effectLst/>
                        </a:rPr>
                        <a:t>Fail</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611021863"/>
                  </a:ext>
                </a:extLst>
              </a:tr>
            </a:tbl>
          </a:graphicData>
        </a:graphic>
      </p:graphicFrame>
    </p:spTree>
    <p:extLst>
      <p:ext uri="{BB962C8B-B14F-4D97-AF65-F5344CB8AC3E}">
        <p14:creationId xmlns:p14="http://schemas.microsoft.com/office/powerpoint/2010/main" val="2202758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B879-2BD4-40FE-8A9F-8092C21B2441}"/>
              </a:ext>
            </a:extLst>
          </p:cNvPr>
          <p:cNvSpPr>
            <a:spLocks noGrp="1"/>
          </p:cNvSpPr>
          <p:nvPr>
            <p:ph type="title"/>
          </p:nvPr>
        </p:nvSpPr>
        <p:spPr>
          <a:xfrm>
            <a:off x="677334" y="609600"/>
            <a:ext cx="8596668" cy="728870"/>
          </a:xfrm>
        </p:spPr>
        <p:txBody>
          <a:bodyPr/>
          <a:lstStyle/>
          <a:p>
            <a:r>
              <a:rPr lang="en-US" dirty="0"/>
              <a:t>						Feedback</a:t>
            </a:r>
          </a:p>
        </p:txBody>
      </p:sp>
      <p:sp>
        <p:nvSpPr>
          <p:cNvPr id="3" name="Content Placeholder 2">
            <a:extLst>
              <a:ext uri="{FF2B5EF4-FFF2-40B4-BE49-F238E27FC236}">
                <a16:creationId xmlns:a16="http://schemas.microsoft.com/office/drawing/2014/main" id="{F4DA2478-B3A4-43B3-9987-EB7FE06660E7}"/>
              </a:ext>
            </a:extLst>
          </p:cNvPr>
          <p:cNvSpPr>
            <a:spLocks noGrp="1"/>
          </p:cNvSpPr>
          <p:nvPr>
            <p:ph idx="1"/>
          </p:nvPr>
        </p:nvSpPr>
        <p:spPr>
          <a:xfrm>
            <a:off x="677334" y="1484243"/>
            <a:ext cx="9208788" cy="4557119"/>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feedback received is quite good since all the features promised are implemented in the project. They suggested to change the payment mode to worker from cash to online transaction. But it is not changed because all the workers may not have required applications for online transactions and all the workers may not have bank accounts. Except this the feedback received is quite good. </a:t>
            </a:r>
          </a:p>
        </p:txBody>
      </p:sp>
    </p:spTree>
    <p:extLst>
      <p:ext uri="{BB962C8B-B14F-4D97-AF65-F5344CB8AC3E}">
        <p14:creationId xmlns:p14="http://schemas.microsoft.com/office/powerpoint/2010/main" val="179217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817B3-2999-4179-B684-5D713629DDFB}"/>
              </a:ext>
            </a:extLst>
          </p:cNvPr>
          <p:cNvSpPr>
            <a:spLocks noGrp="1"/>
          </p:cNvSpPr>
          <p:nvPr>
            <p:ph type="title"/>
          </p:nvPr>
        </p:nvSpPr>
        <p:spPr>
          <a:xfrm>
            <a:off x="677334" y="609600"/>
            <a:ext cx="8596668" cy="795130"/>
          </a:xfrm>
        </p:spPr>
        <p:txBody>
          <a:bodyPr/>
          <a:lstStyle/>
          <a:p>
            <a:r>
              <a:rPr lang="en-US" dirty="0"/>
              <a:t>			Code Inspection Results</a:t>
            </a:r>
          </a:p>
        </p:txBody>
      </p:sp>
      <p:sp>
        <p:nvSpPr>
          <p:cNvPr id="3" name="Content Placeholder 2">
            <a:extLst>
              <a:ext uri="{FF2B5EF4-FFF2-40B4-BE49-F238E27FC236}">
                <a16:creationId xmlns:a16="http://schemas.microsoft.com/office/drawing/2014/main" id="{AA3C3302-9B31-42B8-BBEA-BCE32906C78A}"/>
              </a:ext>
            </a:extLst>
          </p:cNvPr>
          <p:cNvSpPr>
            <a:spLocks noGrp="1"/>
          </p:cNvSpPr>
          <p:nvPr>
            <p:ph idx="1"/>
          </p:nvPr>
        </p:nvSpPr>
        <p:spPr>
          <a:xfrm>
            <a:off x="677333" y="1497497"/>
            <a:ext cx="9155779" cy="4543866"/>
          </a:xfrm>
        </p:spPr>
        <p:txBody>
          <a:bodyPr/>
          <a:lstStyle/>
          <a:p>
            <a:pPr algn="just">
              <a:lnSpc>
                <a:spcPct val="150000"/>
              </a:lnSpc>
            </a:pPr>
            <a:r>
              <a:rPr lang="en-US" sz="2000" dirty="0">
                <a:latin typeface="Times New Roman" panose="02020603050405020304" pitchFamily="18" charset="0"/>
                <a:cs typeface="Times New Roman" panose="02020603050405020304" pitchFamily="18" charset="0"/>
              </a:rPr>
              <a:t>During code inspection, the opponent team verified whether all the features are included or not. They verified the correctness of the core functionalities mentioned and also verified the hardware and software requirements of the project. They also verified whether all the UML diagrams such as Use Case, Class, Sequence diagrams are correct or incorrect. After total project verification the feedback received is quite good.</a:t>
            </a:r>
            <a:r>
              <a:rPr lang="en-US" dirty="0"/>
              <a:t> </a:t>
            </a:r>
          </a:p>
        </p:txBody>
      </p:sp>
    </p:spTree>
    <p:extLst>
      <p:ext uri="{BB962C8B-B14F-4D97-AF65-F5344CB8AC3E}">
        <p14:creationId xmlns:p14="http://schemas.microsoft.com/office/powerpoint/2010/main" val="4166096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277DA-DB9F-4505-82BD-D1238BCE4CD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Output Screenshots</a:t>
            </a:r>
          </a:p>
        </p:txBody>
      </p:sp>
      <p:pic>
        <p:nvPicPr>
          <p:cNvPr id="5" name="Content Placeholder 4">
            <a:extLst>
              <a:ext uri="{FF2B5EF4-FFF2-40B4-BE49-F238E27FC236}">
                <a16:creationId xmlns:a16="http://schemas.microsoft.com/office/drawing/2014/main" id="{BC49E8D0-20FB-42A8-879E-900D35507C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5204" y="1511300"/>
            <a:ext cx="8315631" cy="4737100"/>
          </a:xfrm>
        </p:spPr>
      </p:pic>
    </p:spTree>
    <p:extLst>
      <p:ext uri="{BB962C8B-B14F-4D97-AF65-F5344CB8AC3E}">
        <p14:creationId xmlns:p14="http://schemas.microsoft.com/office/powerpoint/2010/main" val="4181204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D8D096E-E6A5-4F54-A6F6-42ADBA0EC1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168" y="1205948"/>
            <a:ext cx="8295693" cy="4836077"/>
          </a:xfrm>
        </p:spPr>
      </p:pic>
    </p:spTree>
    <p:extLst>
      <p:ext uri="{BB962C8B-B14F-4D97-AF65-F5344CB8AC3E}">
        <p14:creationId xmlns:p14="http://schemas.microsoft.com/office/powerpoint/2010/main" val="894950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F6E49-6900-46A5-AC03-BB70C3D60B01}"/>
              </a:ext>
            </a:extLst>
          </p:cNvPr>
          <p:cNvSpPr>
            <a:spLocks noGrp="1"/>
          </p:cNvSpPr>
          <p:nvPr>
            <p:ph type="title"/>
          </p:nvPr>
        </p:nvSpPr>
        <p:spPr>
          <a:xfrm>
            <a:off x="677334" y="609600"/>
            <a:ext cx="8596668" cy="755374"/>
          </a:xfrm>
        </p:spPr>
        <p:txBody>
          <a:bodyPr/>
          <a:lstStyle/>
          <a:p>
            <a:r>
              <a:rPr lang="en-US" dirty="0">
                <a:latin typeface="Times New Roman" panose="02020603050405020304" pitchFamily="18" charset="0"/>
                <a:cs typeface="Times New Roman" panose="02020603050405020304" pitchFamily="18" charset="0"/>
              </a:rPr>
              <a:t>						  Conclusion</a:t>
            </a:r>
          </a:p>
        </p:txBody>
      </p:sp>
      <p:sp>
        <p:nvSpPr>
          <p:cNvPr id="3" name="Content Placeholder 2">
            <a:extLst>
              <a:ext uri="{FF2B5EF4-FFF2-40B4-BE49-F238E27FC236}">
                <a16:creationId xmlns:a16="http://schemas.microsoft.com/office/drawing/2014/main" id="{09920F52-C50F-4A4E-8DF2-7980954D5C66}"/>
              </a:ext>
            </a:extLst>
          </p:cNvPr>
          <p:cNvSpPr>
            <a:spLocks noGrp="1"/>
          </p:cNvSpPr>
          <p:nvPr>
            <p:ph idx="1"/>
          </p:nvPr>
        </p:nvSpPr>
        <p:spPr>
          <a:xfrm>
            <a:off x="677334" y="1603513"/>
            <a:ext cx="9208788" cy="4437850"/>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The project is successful in carrying out all the functionalities that are required. I would like to conclude that project has achieved its objective by making the common mans life easier, even though there are areas of  improvement.</a:t>
            </a:r>
          </a:p>
        </p:txBody>
      </p:sp>
    </p:spTree>
    <p:extLst>
      <p:ext uri="{BB962C8B-B14F-4D97-AF65-F5344CB8AC3E}">
        <p14:creationId xmlns:p14="http://schemas.microsoft.com/office/powerpoint/2010/main" val="2491377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8AF1E-F0B0-4B4F-ACB4-8D46D2682C9F}"/>
              </a:ext>
            </a:extLst>
          </p:cNvPr>
          <p:cNvSpPr>
            <a:spLocks noGrp="1"/>
          </p:cNvSpPr>
          <p:nvPr>
            <p:ph type="title"/>
          </p:nvPr>
        </p:nvSpPr>
        <p:spPr>
          <a:xfrm>
            <a:off x="677334" y="609600"/>
            <a:ext cx="8596668" cy="490329"/>
          </a:xfrm>
        </p:spPr>
        <p:txBody>
          <a:bodyPr>
            <a:normAutofit fontScale="90000"/>
          </a:bodyPr>
          <a:lstStyle/>
          <a:p>
            <a:r>
              <a:rPr lang="en-US" dirty="0">
                <a:latin typeface="Times New Roman" panose="02020603050405020304" pitchFamily="18" charset="0"/>
                <a:cs typeface="Times New Roman" panose="02020603050405020304" pitchFamily="18" charset="0"/>
              </a:rPr>
              <a:t>		    	Team Members Contribution</a:t>
            </a:r>
          </a:p>
        </p:txBody>
      </p:sp>
      <p:graphicFrame>
        <p:nvGraphicFramePr>
          <p:cNvPr id="4" name="Table 3">
            <a:extLst>
              <a:ext uri="{FF2B5EF4-FFF2-40B4-BE49-F238E27FC236}">
                <a16:creationId xmlns:a16="http://schemas.microsoft.com/office/drawing/2014/main" id="{D37E4D35-90B6-4C02-B6C4-E249CFD074EC}"/>
              </a:ext>
            </a:extLst>
          </p:cNvPr>
          <p:cNvGraphicFramePr>
            <a:graphicFrameLocks noGrp="1"/>
          </p:cNvGraphicFramePr>
          <p:nvPr>
            <p:extLst>
              <p:ext uri="{D42A27DB-BD31-4B8C-83A1-F6EECF244321}">
                <p14:modId xmlns:p14="http://schemas.microsoft.com/office/powerpoint/2010/main" val="972005657"/>
              </p:ext>
            </p:extLst>
          </p:nvPr>
        </p:nvGraphicFramePr>
        <p:xfrm>
          <a:off x="677334" y="1550505"/>
          <a:ext cx="8532927" cy="4333463"/>
        </p:xfrm>
        <a:graphic>
          <a:graphicData uri="http://schemas.openxmlformats.org/drawingml/2006/table">
            <a:tbl>
              <a:tblPr firstRow="1" bandRow="1">
                <a:tableStyleId>{5C22544A-7EE6-4342-B048-85BDC9FD1C3A}</a:tableStyleId>
              </a:tblPr>
              <a:tblGrid>
                <a:gridCol w="4298334">
                  <a:extLst>
                    <a:ext uri="{9D8B030D-6E8A-4147-A177-3AD203B41FA5}">
                      <a16:colId xmlns:a16="http://schemas.microsoft.com/office/drawing/2014/main" val="2823884041"/>
                    </a:ext>
                  </a:extLst>
                </a:gridCol>
                <a:gridCol w="4234593">
                  <a:extLst>
                    <a:ext uri="{9D8B030D-6E8A-4147-A177-3AD203B41FA5}">
                      <a16:colId xmlns:a16="http://schemas.microsoft.com/office/drawing/2014/main" val="1248644662"/>
                    </a:ext>
                  </a:extLst>
                </a:gridCol>
              </a:tblGrid>
              <a:tr h="534115">
                <a:tc>
                  <a:txBody>
                    <a:bodyPr/>
                    <a:lstStyle/>
                    <a:p>
                      <a:r>
                        <a:rPr lang="en-US" dirty="0"/>
                        <a:t>Pavithra Telukuntla</a:t>
                      </a:r>
                    </a:p>
                  </a:txBody>
                  <a:tcPr/>
                </a:tc>
                <a:tc>
                  <a:txBody>
                    <a:bodyPr/>
                    <a:lstStyle/>
                    <a:p>
                      <a:r>
                        <a:rPr lang="en-US" dirty="0"/>
                        <a:t>Frontend</a:t>
                      </a:r>
                    </a:p>
                  </a:txBody>
                  <a:tcPr/>
                </a:tc>
                <a:extLst>
                  <a:ext uri="{0D108BD9-81ED-4DB2-BD59-A6C34878D82A}">
                    <a16:rowId xmlns:a16="http://schemas.microsoft.com/office/drawing/2014/main" val="4084745672"/>
                  </a:ext>
                </a:extLst>
              </a:tr>
              <a:tr h="534115">
                <a:tc>
                  <a:txBody>
                    <a:bodyPr/>
                    <a:lstStyle/>
                    <a:p>
                      <a:r>
                        <a:rPr lang="en-US" dirty="0"/>
                        <a:t>Srujana Pamidimukkala</a:t>
                      </a:r>
                    </a:p>
                  </a:txBody>
                  <a:tcPr/>
                </a:tc>
                <a:tc>
                  <a:txBody>
                    <a:bodyPr/>
                    <a:lstStyle/>
                    <a:p>
                      <a:r>
                        <a:rPr lang="en-US" dirty="0"/>
                        <a:t>Frontend</a:t>
                      </a:r>
                    </a:p>
                  </a:txBody>
                  <a:tcPr/>
                </a:tc>
                <a:extLst>
                  <a:ext uri="{0D108BD9-81ED-4DB2-BD59-A6C34878D82A}">
                    <a16:rowId xmlns:a16="http://schemas.microsoft.com/office/drawing/2014/main" val="778469447"/>
                  </a:ext>
                </a:extLst>
              </a:tr>
              <a:tr h="534115">
                <a:tc>
                  <a:txBody>
                    <a:bodyPr/>
                    <a:lstStyle/>
                    <a:p>
                      <a:r>
                        <a:rPr lang="en-US" dirty="0"/>
                        <a:t>Akhila Katkuri</a:t>
                      </a:r>
                    </a:p>
                  </a:txBody>
                  <a:tcPr/>
                </a:tc>
                <a:tc>
                  <a:txBody>
                    <a:bodyPr/>
                    <a:lstStyle/>
                    <a:p>
                      <a:r>
                        <a:rPr lang="en-US" dirty="0"/>
                        <a:t>Frontend</a:t>
                      </a:r>
                    </a:p>
                  </a:txBody>
                  <a:tcPr/>
                </a:tc>
                <a:extLst>
                  <a:ext uri="{0D108BD9-81ED-4DB2-BD59-A6C34878D82A}">
                    <a16:rowId xmlns:a16="http://schemas.microsoft.com/office/drawing/2014/main" val="834684699"/>
                  </a:ext>
                </a:extLst>
              </a:tr>
              <a:tr h="534115">
                <a:tc>
                  <a:txBody>
                    <a:bodyPr/>
                    <a:lstStyle/>
                    <a:p>
                      <a:r>
                        <a:rPr lang="en-US" dirty="0"/>
                        <a:t>Anusha Todupunoori</a:t>
                      </a:r>
                    </a:p>
                  </a:txBody>
                  <a:tcPr/>
                </a:tc>
                <a:tc>
                  <a:txBody>
                    <a:bodyPr/>
                    <a:lstStyle/>
                    <a:p>
                      <a:r>
                        <a:rPr lang="en-US" dirty="0"/>
                        <a:t>Frontend/Backend</a:t>
                      </a:r>
                    </a:p>
                  </a:txBody>
                  <a:tcPr/>
                </a:tc>
                <a:extLst>
                  <a:ext uri="{0D108BD9-81ED-4DB2-BD59-A6C34878D82A}">
                    <a16:rowId xmlns:a16="http://schemas.microsoft.com/office/drawing/2014/main" val="2784172412"/>
                  </a:ext>
                </a:extLst>
              </a:tr>
              <a:tr h="534115">
                <a:tc>
                  <a:txBody>
                    <a:bodyPr/>
                    <a:lstStyle/>
                    <a:p>
                      <a:r>
                        <a:rPr lang="en-US" dirty="0"/>
                        <a:t>Vivek Vardhan Gutta</a:t>
                      </a:r>
                    </a:p>
                  </a:txBody>
                  <a:tcPr/>
                </a:tc>
                <a:tc>
                  <a:txBody>
                    <a:bodyPr/>
                    <a:lstStyle/>
                    <a:p>
                      <a:r>
                        <a:rPr lang="en-US" dirty="0"/>
                        <a:t>Backend/Database</a:t>
                      </a:r>
                    </a:p>
                  </a:txBody>
                  <a:tcPr/>
                </a:tc>
                <a:extLst>
                  <a:ext uri="{0D108BD9-81ED-4DB2-BD59-A6C34878D82A}">
                    <a16:rowId xmlns:a16="http://schemas.microsoft.com/office/drawing/2014/main" val="1789783990"/>
                  </a:ext>
                </a:extLst>
              </a:tr>
              <a:tr h="594658">
                <a:tc>
                  <a:txBody>
                    <a:bodyPr/>
                    <a:lstStyle/>
                    <a:p>
                      <a:r>
                        <a:rPr lang="en-US" dirty="0"/>
                        <a:t>Rajashekar Reddy Chirumani</a:t>
                      </a:r>
                    </a:p>
                  </a:txBody>
                  <a:tcPr/>
                </a:tc>
                <a:tc>
                  <a:txBody>
                    <a:bodyPr/>
                    <a:lstStyle/>
                    <a:p>
                      <a:r>
                        <a:rPr lang="en-US" dirty="0"/>
                        <a:t>Backend/Database</a:t>
                      </a:r>
                    </a:p>
                  </a:txBody>
                  <a:tcPr/>
                </a:tc>
                <a:extLst>
                  <a:ext uri="{0D108BD9-81ED-4DB2-BD59-A6C34878D82A}">
                    <a16:rowId xmlns:a16="http://schemas.microsoft.com/office/drawing/2014/main" val="691034782"/>
                  </a:ext>
                </a:extLst>
              </a:tr>
              <a:tr h="534115">
                <a:tc>
                  <a:txBody>
                    <a:bodyPr/>
                    <a:lstStyle/>
                    <a:p>
                      <a:r>
                        <a:rPr lang="en-US" dirty="0"/>
                        <a:t>Harshit Reddy Nagireddy</a:t>
                      </a:r>
                    </a:p>
                  </a:txBody>
                  <a:tcPr/>
                </a:tc>
                <a:tc>
                  <a:txBody>
                    <a:bodyPr/>
                    <a:lstStyle/>
                    <a:p>
                      <a:r>
                        <a:rPr lang="en-US" dirty="0"/>
                        <a:t>Frontend</a:t>
                      </a:r>
                    </a:p>
                  </a:txBody>
                  <a:tcPr/>
                </a:tc>
                <a:extLst>
                  <a:ext uri="{0D108BD9-81ED-4DB2-BD59-A6C34878D82A}">
                    <a16:rowId xmlns:a16="http://schemas.microsoft.com/office/drawing/2014/main" val="2290958051"/>
                  </a:ext>
                </a:extLst>
              </a:tr>
              <a:tr h="534115">
                <a:tc>
                  <a:txBody>
                    <a:bodyPr/>
                    <a:lstStyle/>
                    <a:p>
                      <a:r>
                        <a:rPr lang="en-US" dirty="0"/>
                        <a:t>Anwar Hussain Shaik</a:t>
                      </a:r>
                    </a:p>
                  </a:txBody>
                  <a:tcPr/>
                </a:tc>
                <a:tc>
                  <a:txBody>
                    <a:bodyPr/>
                    <a:lstStyle/>
                    <a:p>
                      <a:r>
                        <a:rPr lang="en-US" dirty="0"/>
                        <a:t>Backend/Database</a:t>
                      </a:r>
                    </a:p>
                  </a:txBody>
                  <a:tcPr/>
                </a:tc>
                <a:extLst>
                  <a:ext uri="{0D108BD9-81ED-4DB2-BD59-A6C34878D82A}">
                    <a16:rowId xmlns:a16="http://schemas.microsoft.com/office/drawing/2014/main" val="3085834541"/>
                  </a:ext>
                </a:extLst>
              </a:tr>
            </a:tbl>
          </a:graphicData>
        </a:graphic>
      </p:graphicFrame>
      <p:graphicFrame>
        <p:nvGraphicFramePr>
          <p:cNvPr id="5" name="Table 4">
            <a:extLst>
              <a:ext uri="{FF2B5EF4-FFF2-40B4-BE49-F238E27FC236}">
                <a16:creationId xmlns:a16="http://schemas.microsoft.com/office/drawing/2014/main" id="{D4B30295-CDDB-49C8-B03B-564E94E50724}"/>
              </a:ext>
            </a:extLst>
          </p:cNvPr>
          <p:cNvGraphicFramePr>
            <a:graphicFrameLocks noGrp="1"/>
          </p:cNvGraphicFramePr>
          <p:nvPr>
            <p:extLst>
              <p:ext uri="{D42A27DB-BD31-4B8C-83A1-F6EECF244321}">
                <p14:modId xmlns:p14="http://schemas.microsoft.com/office/powerpoint/2010/main" val="3130298316"/>
              </p:ext>
            </p:extLst>
          </p:nvPr>
        </p:nvGraphicFramePr>
        <p:xfrm>
          <a:off x="677334" y="1099929"/>
          <a:ext cx="8532928" cy="450575"/>
        </p:xfrm>
        <a:graphic>
          <a:graphicData uri="http://schemas.openxmlformats.org/drawingml/2006/table">
            <a:tbl>
              <a:tblPr firstRow="1" bandRow="1">
                <a:tableStyleId>{5C22544A-7EE6-4342-B048-85BDC9FD1C3A}</a:tableStyleId>
              </a:tblPr>
              <a:tblGrid>
                <a:gridCol w="4266464">
                  <a:extLst>
                    <a:ext uri="{9D8B030D-6E8A-4147-A177-3AD203B41FA5}">
                      <a16:colId xmlns:a16="http://schemas.microsoft.com/office/drawing/2014/main" val="2879415098"/>
                    </a:ext>
                  </a:extLst>
                </a:gridCol>
                <a:gridCol w="4266464">
                  <a:extLst>
                    <a:ext uri="{9D8B030D-6E8A-4147-A177-3AD203B41FA5}">
                      <a16:colId xmlns:a16="http://schemas.microsoft.com/office/drawing/2014/main" val="2440190876"/>
                    </a:ext>
                  </a:extLst>
                </a:gridCol>
              </a:tblGrid>
              <a:tr h="450575">
                <a:tc>
                  <a:txBody>
                    <a:bodyPr/>
                    <a:lstStyle/>
                    <a:p>
                      <a:r>
                        <a:rPr lang="en-US" dirty="0"/>
                        <a:t>Member Name </a:t>
                      </a:r>
                    </a:p>
                  </a:txBody>
                  <a:tcPr/>
                </a:tc>
                <a:tc>
                  <a:txBody>
                    <a:bodyPr/>
                    <a:lstStyle/>
                    <a:p>
                      <a:r>
                        <a:rPr lang="en-US" dirty="0"/>
                        <a:t>Role</a:t>
                      </a:r>
                    </a:p>
                  </a:txBody>
                  <a:tcPr/>
                </a:tc>
                <a:extLst>
                  <a:ext uri="{0D108BD9-81ED-4DB2-BD59-A6C34878D82A}">
                    <a16:rowId xmlns:a16="http://schemas.microsoft.com/office/drawing/2014/main" val="2147679632"/>
                  </a:ext>
                </a:extLst>
              </a:tr>
            </a:tbl>
          </a:graphicData>
        </a:graphic>
      </p:graphicFrame>
    </p:spTree>
    <p:extLst>
      <p:ext uri="{BB962C8B-B14F-4D97-AF65-F5344CB8AC3E}">
        <p14:creationId xmlns:p14="http://schemas.microsoft.com/office/powerpoint/2010/main" val="472679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80C36-FF76-4C93-B282-A77151BAEC18}"/>
              </a:ext>
            </a:extLst>
          </p:cNvPr>
          <p:cNvSpPr>
            <a:spLocks noGrp="1"/>
          </p:cNvSpPr>
          <p:nvPr>
            <p:ph type="title"/>
          </p:nvPr>
        </p:nvSpPr>
        <p:spPr>
          <a:xfrm>
            <a:off x="677334" y="609600"/>
            <a:ext cx="8596668" cy="755374"/>
          </a:xfrm>
        </p:spPr>
        <p:txBody>
          <a:bodyPr/>
          <a:lstStyle/>
          <a:p>
            <a:r>
              <a:rPr lang="en-US" dirty="0"/>
              <a:t>				      </a:t>
            </a:r>
            <a:r>
              <a:rPr lang="en-US"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012E0BC1-7517-4D8A-80E4-B39B8719B70F}"/>
              </a:ext>
            </a:extLst>
          </p:cNvPr>
          <p:cNvSpPr>
            <a:spLocks noGrp="1"/>
          </p:cNvSpPr>
          <p:nvPr>
            <p:ph idx="1"/>
          </p:nvPr>
        </p:nvSpPr>
        <p:spPr>
          <a:xfrm>
            <a:off x="1086678" y="1510747"/>
            <a:ext cx="9077740" cy="4530615"/>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“ONLINE HOME SERVICES” as the title of the project indicates various home services are provided to the customers and can be booked online through a provided web application. Here the customer can fix all his home problems like washing machine repairs, geyser repairs, plumbing fixes, carpentry works etc.. Door step services are offered to the customer 24/7 and finally the customer gets satisfied with our service provided.</a:t>
            </a:r>
          </a:p>
        </p:txBody>
      </p:sp>
    </p:spTree>
    <p:extLst>
      <p:ext uri="{BB962C8B-B14F-4D97-AF65-F5344CB8AC3E}">
        <p14:creationId xmlns:p14="http://schemas.microsoft.com/office/powerpoint/2010/main" val="2773955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77CB1-5B47-4A43-BB39-CD97BD6631CA}"/>
              </a:ext>
            </a:extLst>
          </p:cNvPr>
          <p:cNvSpPr>
            <a:spLocks noGrp="1"/>
          </p:cNvSpPr>
          <p:nvPr>
            <p:ph type="title"/>
          </p:nvPr>
        </p:nvSpPr>
        <p:spPr/>
        <p:txBody>
          <a:bodyPr/>
          <a:lstStyle/>
          <a:p>
            <a:r>
              <a:rPr lang="en-US" dirty="0"/>
              <a:t>				     </a:t>
            </a:r>
            <a:r>
              <a:rPr lang="en-US"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640BB699-7932-48E0-A90C-F7CF6B748D44}"/>
              </a:ext>
            </a:extLst>
          </p:cNvPr>
          <p:cNvSpPr>
            <a:spLocks noGrp="1"/>
          </p:cNvSpPr>
          <p:nvPr>
            <p:ph idx="1"/>
          </p:nvPr>
        </p:nvSpPr>
        <p:spPr>
          <a:xfrm>
            <a:off x="677334" y="1457739"/>
            <a:ext cx="8596668" cy="4583623"/>
          </a:xfrm>
        </p:spPr>
        <p:txBody>
          <a:bodyPr/>
          <a:lstStyle/>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Requirement Specification</a:t>
            </a:r>
          </a:p>
          <a:p>
            <a:r>
              <a:rPr lang="en-US" sz="2400" dirty="0">
                <a:latin typeface="Times New Roman" panose="02020603050405020304" pitchFamily="18" charset="0"/>
                <a:cs typeface="Times New Roman" panose="02020603050405020304" pitchFamily="18" charset="0"/>
              </a:rPr>
              <a:t>Modules</a:t>
            </a:r>
          </a:p>
          <a:p>
            <a:r>
              <a:rPr lang="en-US" sz="2400" dirty="0">
                <a:latin typeface="Times New Roman" panose="02020603050405020304" pitchFamily="18" charset="0"/>
                <a:cs typeface="Times New Roman" panose="02020603050405020304" pitchFamily="18" charset="0"/>
              </a:rPr>
              <a:t>Implementation</a:t>
            </a:r>
          </a:p>
          <a:p>
            <a:r>
              <a:rPr lang="en-US" sz="2400" dirty="0">
                <a:latin typeface="Times New Roman" panose="02020603050405020304" pitchFamily="18" charset="0"/>
                <a:cs typeface="Times New Roman" panose="02020603050405020304" pitchFamily="18" charset="0"/>
              </a:rPr>
              <a:t>Working</a:t>
            </a:r>
          </a:p>
          <a:p>
            <a:r>
              <a:rPr lang="en-US" sz="2400" dirty="0">
                <a:latin typeface="Times New Roman" panose="02020603050405020304" pitchFamily="18" charset="0"/>
                <a:cs typeface="Times New Roman" panose="02020603050405020304" pitchFamily="18" charset="0"/>
              </a:rPr>
              <a:t>Output Screenshots</a:t>
            </a:r>
          </a:p>
          <a:p>
            <a:r>
              <a:rPr lang="en-US" sz="2400" dirty="0">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145818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32FC7-2F7A-483C-8D1E-3083C8F21975}"/>
              </a:ext>
            </a:extLst>
          </p:cNvPr>
          <p:cNvSpPr>
            <a:spLocks noGrp="1"/>
          </p:cNvSpPr>
          <p:nvPr>
            <p:ph type="title"/>
          </p:nvPr>
        </p:nvSpPr>
        <p:spPr>
          <a:xfrm>
            <a:off x="677334" y="609600"/>
            <a:ext cx="8596668" cy="728870"/>
          </a:xfrm>
        </p:spPr>
        <p:txBody>
          <a:bodyPr/>
          <a:lstStyle/>
          <a:p>
            <a:r>
              <a:rPr lang="en-US" dirty="0">
                <a:latin typeface="Times New Roman" panose="02020603050405020304" pitchFamily="18" charset="0"/>
                <a:cs typeface="Times New Roman" panose="02020603050405020304" pitchFamily="18" charset="0"/>
              </a:rPr>
              <a:t>                        Introduction</a:t>
            </a:r>
          </a:p>
        </p:txBody>
      </p:sp>
      <p:sp>
        <p:nvSpPr>
          <p:cNvPr id="3" name="Content Placeholder 2">
            <a:extLst>
              <a:ext uri="{FF2B5EF4-FFF2-40B4-BE49-F238E27FC236}">
                <a16:creationId xmlns:a16="http://schemas.microsoft.com/office/drawing/2014/main" id="{911EA915-38A1-4825-B78A-0C591777CC7F}"/>
              </a:ext>
            </a:extLst>
          </p:cNvPr>
          <p:cNvSpPr>
            <a:spLocks noGrp="1"/>
          </p:cNvSpPr>
          <p:nvPr>
            <p:ph idx="1"/>
          </p:nvPr>
        </p:nvSpPr>
        <p:spPr>
          <a:xfrm>
            <a:off x="677333" y="1523999"/>
            <a:ext cx="8983501" cy="4517363"/>
          </a:xfrm>
        </p:spPr>
        <p:txBody>
          <a:bodyPr>
            <a:normAutofit/>
          </a:bodyPr>
          <a:lstStyle/>
          <a:p>
            <a:pPr marL="0" indent="0" algn="just">
              <a:lnSpc>
                <a:spcPct val="150000"/>
              </a:lnSpc>
              <a:buNone/>
            </a:pPr>
            <a:r>
              <a:rPr lang="en-US" sz="2000" dirty="0"/>
              <a:t>The main aim of the project is to make common mans life easier. In todays world a common man is facing lot of problems due to the unavailability of proper home services. In our day to day life when something got repaired in our home we will fix that issue by contacting workers, and here the problem arises that the workers may not be available or they may charge huge amount of money even for small repairs and we keep on searching for worker who satisfies us. Through this web application he can solve all the home problems by getting door step services at reasonable charges.  </a:t>
            </a:r>
          </a:p>
        </p:txBody>
      </p:sp>
    </p:spTree>
    <p:extLst>
      <p:ext uri="{BB962C8B-B14F-4D97-AF65-F5344CB8AC3E}">
        <p14:creationId xmlns:p14="http://schemas.microsoft.com/office/powerpoint/2010/main" val="3814638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B563-7020-4BE5-93CE-91FAF570E80D}"/>
              </a:ext>
            </a:extLst>
          </p:cNvPr>
          <p:cNvSpPr>
            <a:spLocks noGrp="1"/>
          </p:cNvSpPr>
          <p:nvPr>
            <p:ph type="title"/>
          </p:nvPr>
        </p:nvSpPr>
        <p:spPr>
          <a:xfrm>
            <a:off x="677334" y="609600"/>
            <a:ext cx="8596668" cy="728870"/>
          </a:xfrm>
        </p:spPr>
        <p:txBody>
          <a:bodyPr/>
          <a:lstStyle/>
          <a:p>
            <a:r>
              <a:rPr lang="en-US" dirty="0"/>
              <a:t>              </a:t>
            </a:r>
            <a:r>
              <a:rPr lang="en-US" dirty="0">
                <a:latin typeface="Times New Roman" panose="02020603050405020304" pitchFamily="18" charset="0"/>
                <a:cs typeface="Times New Roman" panose="02020603050405020304" pitchFamily="18" charset="0"/>
              </a:rPr>
              <a:t>Requirements Specification</a:t>
            </a:r>
          </a:p>
        </p:txBody>
      </p:sp>
      <p:sp>
        <p:nvSpPr>
          <p:cNvPr id="3" name="Content Placeholder 2">
            <a:extLst>
              <a:ext uri="{FF2B5EF4-FFF2-40B4-BE49-F238E27FC236}">
                <a16:creationId xmlns:a16="http://schemas.microsoft.com/office/drawing/2014/main" id="{C6E23DEB-5ECD-4727-8ABD-81098785417C}"/>
              </a:ext>
            </a:extLst>
          </p:cNvPr>
          <p:cNvSpPr>
            <a:spLocks noGrp="1"/>
          </p:cNvSpPr>
          <p:nvPr>
            <p:ph idx="1"/>
          </p:nvPr>
        </p:nvSpPr>
        <p:spPr>
          <a:xfrm>
            <a:off x="677334" y="1696279"/>
            <a:ext cx="8596668" cy="4345084"/>
          </a:xfrm>
        </p:spPr>
        <p:txBody>
          <a:bodyPr>
            <a:normAutofit/>
          </a:bodyPr>
          <a:lstStyle/>
          <a:p>
            <a:pPr>
              <a:lnSpc>
                <a:spcPct val="150000"/>
              </a:lnSpc>
            </a:pPr>
            <a:r>
              <a:rPr lang="en-US" sz="2000" b="1" dirty="0">
                <a:latin typeface="Times New Roman" panose="02020603050405020304" pitchFamily="18" charset="0"/>
                <a:cs typeface="Times New Roman" panose="02020603050405020304" pitchFamily="18" charset="0"/>
              </a:rPr>
              <a:t>Hardware Requirements:</a:t>
            </a:r>
            <a:r>
              <a:rPr lang="en-US" sz="2000" b="1" dirty="0"/>
              <a:t> </a:t>
            </a:r>
            <a:r>
              <a:rPr lang="en-US" sz="2000" dirty="0">
                <a:latin typeface="Times New Roman" panose="02020603050405020304" pitchFamily="18" charset="0"/>
                <a:cs typeface="Times New Roman" panose="02020603050405020304" pitchFamily="18" charset="0"/>
              </a:rPr>
              <a:t>Laptop/Desktop, RAM(min 2 Gb), ROM(min 500 GB), processor (min intel3)</a:t>
            </a:r>
          </a:p>
          <a:p>
            <a:pPr>
              <a:lnSpc>
                <a:spcPct val="150000"/>
              </a:lnSpc>
            </a:pPr>
            <a:r>
              <a:rPr lang="en-US" sz="2000" b="1" dirty="0">
                <a:latin typeface="Times New Roman" panose="02020603050405020304" pitchFamily="18" charset="0"/>
                <a:cs typeface="Times New Roman" panose="02020603050405020304" pitchFamily="18" charset="0"/>
              </a:rPr>
              <a:t>Software Requirements : </a:t>
            </a:r>
            <a:r>
              <a:rPr lang="en-US" sz="2000" dirty="0">
                <a:latin typeface="Times New Roman" panose="02020603050405020304" pitchFamily="18" charset="0"/>
                <a:cs typeface="Times New Roman" panose="02020603050405020304" pitchFamily="18" charset="0"/>
              </a:rPr>
              <a:t>Operating System- Windows/ Linux/ MAC, NetBeans IDE with JDK, MYSQL, Apache Tomcat Server (optional), Browser( Google Chrome, Microsoft Edge, Mozilla Firefox..)</a:t>
            </a:r>
          </a:p>
        </p:txBody>
      </p:sp>
    </p:spTree>
    <p:extLst>
      <p:ext uri="{BB962C8B-B14F-4D97-AF65-F5344CB8AC3E}">
        <p14:creationId xmlns:p14="http://schemas.microsoft.com/office/powerpoint/2010/main" val="1538494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C786B-46CD-4940-BBEF-79E7E3AD4B1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MODULES</a:t>
            </a:r>
          </a:p>
        </p:txBody>
      </p:sp>
      <p:sp>
        <p:nvSpPr>
          <p:cNvPr id="3" name="Content Placeholder 2">
            <a:extLst>
              <a:ext uri="{FF2B5EF4-FFF2-40B4-BE49-F238E27FC236}">
                <a16:creationId xmlns:a16="http://schemas.microsoft.com/office/drawing/2014/main" id="{042FF668-F17C-486F-9001-78A7D6F27D2E}"/>
              </a:ext>
            </a:extLst>
          </p:cNvPr>
          <p:cNvSpPr>
            <a:spLocks noGrp="1"/>
          </p:cNvSpPr>
          <p:nvPr>
            <p:ph idx="1"/>
          </p:nvPr>
        </p:nvSpPr>
        <p:spPr>
          <a:xfrm>
            <a:off x="677334" y="1749287"/>
            <a:ext cx="8596668" cy="4292075"/>
          </a:xfrm>
        </p:spPr>
        <p:txBody>
          <a:bodyPr>
            <a:normAutofit/>
          </a:bodyPr>
          <a:lstStyle/>
          <a:p>
            <a:r>
              <a:rPr lang="en-US" sz="2400" dirty="0">
                <a:latin typeface="Times New Roman" panose="02020603050405020304" pitchFamily="18" charset="0"/>
                <a:cs typeface="Times New Roman" panose="02020603050405020304" pitchFamily="18" charset="0"/>
              </a:rPr>
              <a:t>Administrator Module</a:t>
            </a:r>
          </a:p>
          <a:p>
            <a:r>
              <a:rPr lang="en-US" sz="2400" dirty="0">
                <a:latin typeface="Times New Roman" panose="02020603050405020304" pitchFamily="18" charset="0"/>
                <a:cs typeface="Times New Roman" panose="02020603050405020304" pitchFamily="18" charset="0"/>
              </a:rPr>
              <a:t>User Module</a:t>
            </a:r>
          </a:p>
          <a:p>
            <a:r>
              <a:rPr lang="en-US" sz="2400" dirty="0">
                <a:latin typeface="Times New Roman" panose="02020603050405020304" pitchFamily="18" charset="0"/>
                <a:cs typeface="Times New Roman" panose="02020603050405020304" pitchFamily="18" charset="0"/>
              </a:rPr>
              <a:t>Worker Module</a:t>
            </a:r>
          </a:p>
        </p:txBody>
      </p:sp>
    </p:spTree>
    <p:extLst>
      <p:ext uri="{BB962C8B-B14F-4D97-AF65-F5344CB8AC3E}">
        <p14:creationId xmlns:p14="http://schemas.microsoft.com/office/powerpoint/2010/main" val="2331546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AD93A-F7BB-4FE9-9A14-8DA3E348BA5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Administrator Module</a:t>
            </a:r>
          </a:p>
        </p:txBody>
      </p:sp>
      <p:sp>
        <p:nvSpPr>
          <p:cNvPr id="3" name="Content Placeholder 2">
            <a:extLst>
              <a:ext uri="{FF2B5EF4-FFF2-40B4-BE49-F238E27FC236}">
                <a16:creationId xmlns:a16="http://schemas.microsoft.com/office/drawing/2014/main" id="{E484F45C-0AE3-4E20-A4E6-D75E53DE7699}"/>
              </a:ext>
            </a:extLst>
          </p:cNvPr>
          <p:cNvSpPr>
            <a:spLocks noGrp="1"/>
          </p:cNvSpPr>
          <p:nvPr>
            <p:ph idx="1"/>
          </p:nvPr>
        </p:nvSpPr>
        <p:spPr>
          <a:xfrm>
            <a:off x="677333" y="1749287"/>
            <a:ext cx="9129275" cy="4292075"/>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The admin is the one who has all the rights. He manages complaints of customers. He sends all the details of customers complaint to specific worker and manages all the workers. After work done by the worker, he updates the work status to the Admin. The Admin checks the review provided by the customer and takes necessary actions there after.</a:t>
            </a:r>
            <a:r>
              <a:rPr lang="en-US" dirty="0"/>
              <a:t> </a:t>
            </a:r>
          </a:p>
        </p:txBody>
      </p:sp>
    </p:spTree>
    <p:extLst>
      <p:ext uri="{BB962C8B-B14F-4D97-AF65-F5344CB8AC3E}">
        <p14:creationId xmlns:p14="http://schemas.microsoft.com/office/powerpoint/2010/main" val="3643397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76B1-8896-4BE6-9B2B-D50790ACCFA9}"/>
              </a:ext>
            </a:extLst>
          </p:cNvPr>
          <p:cNvSpPr>
            <a:spLocks noGrp="1"/>
          </p:cNvSpPr>
          <p:nvPr>
            <p:ph type="title"/>
          </p:nvPr>
        </p:nvSpPr>
        <p:spPr>
          <a:xfrm>
            <a:off x="677334" y="609600"/>
            <a:ext cx="8596668" cy="755374"/>
          </a:xfrm>
        </p:spPr>
        <p:txBody>
          <a:bodyPr/>
          <a:lstStyle/>
          <a:p>
            <a:r>
              <a:rPr lang="en-US" dirty="0">
                <a:latin typeface="Times New Roman" panose="02020603050405020304" pitchFamily="18" charset="0"/>
                <a:cs typeface="Times New Roman" panose="02020603050405020304" pitchFamily="18" charset="0"/>
              </a:rPr>
              <a:t>						User Module</a:t>
            </a:r>
          </a:p>
        </p:txBody>
      </p:sp>
      <p:sp>
        <p:nvSpPr>
          <p:cNvPr id="3" name="Content Placeholder 2">
            <a:extLst>
              <a:ext uri="{FF2B5EF4-FFF2-40B4-BE49-F238E27FC236}">
                <a16:creationId xmlns:a16="http://schemas.microsoft.com/office/drawing/2014/main" id="{5D5150B1-7CA5-4EE5-B75F-2F55AF34BCB1}"/>
              </a:ext>
            </a:extLst>
          </p:cNvPr>
          <p:cNvSpPr>
            <a:spLocks noGrp="1"/>
          </p:cNvSpPr>
          <p:nvPr>
            <p:ph idx="1"/>
          </p:nvPr>
        </p:nvSpPr>
        <p:spPr>
          <a:xfrm>
            <a:off x="677333" y="1524001"/>
            <a:ext cx="9142527" cy="4517362"/>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User is the one who interacts with the webpage and chooses his problems. The user provides various details like name, contact details and location. After work completion, he makes payment and gives feedback based on the work satisfaction. Later, the user decides to revisit the page or not.</a:t>
            </a: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115898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675</TotalTime>
  <Words>1152</Words>
  <Application>Microsoft Office PowerPoint</Application>
  <PresentationFormat>Widescreen</PresentationFormat>
  <Paragraphs>142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Times New Roman</vt:lpstr>
      <vt:lpstr>Trebuchet MS</vt:lpstr>
      <vt:lpstr>Wingdings 3</vt:lpstr>
      <vt:lpstr>Facet</vt:lpstr>
      <vt:lpstr>ONLINE HOME SERVICES</vt:lpstr>
      <vt:lpstr>       Team Members Contribution</vt:lpstr>
      <vt:lpstr>          ABSTRACT</vt:lpstr>
      <vt:lpstr>         Contents</vt:lpstr>
      <vt:lpstr>                        Introduction</vt:lpstr>
      <vt:lpstr>              Requirements Specification</vt:lpstr>
      <vt:lpstr>        MODULES</vt:lpstr>
      <vt:lpstr>             Administrator Module</vt:lpstr>
      <vt:lpstr>      User Module</vt:lpstr>
      <vt:lpstr>      Worker Module</vt:lpstr>
      <vt:lpstr>     Implementation</vt:lpstr>
      <vt:lpstr>       Working</vt:lpstr>
      <vt:lpstr>           Test Cases</vt:lpstr>
      <vt:lpstr>PowerPoint Presentation</vt:lpstr>
      <vt:lpstr>      Feedback</vt:lpstr>
      <vt:lpstr>   Code Inspection Results</vt:lpstr>
      <vt:lpstr>     Output Screenshots</vt:lpstr>
      <vt:lpstr>PowerPoint Presentation</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HOME SERVICES</dc:title>
  <dc:creator>LaptopCheckout</dc:creator>
  <cp:lastModifiedBy>LaptopCheckout</cp:lastModifiedBy>
  <cp:revision>25</cp:revision>
  <dcterms:created xsi:type="dcterms:W3CDTF">2021-11-19T18:26:24Z</dcterms:created>
  <dcterms:modified xsi:type="dcterms:W3CDTF">2021-11-20T05:41:51Z</dcterms:modified>
</cp:coreProperties>
</file>