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19.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ableStyles" Target="tableStyles.xml"/><Relationship Id="rId2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v>performance level 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LOW</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MED</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VERY 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holeSize val="75"/>
        <c:firstSliceAng val="0"/>
      </c:doughnut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pattFill prst="pct5">
      <a:fgClr>
        <a:srgbClr val="4F81BD"/>
      </a:fgClr>
      <a:bgClr>
        <a:srgbClr val="FFFFFF"/>
      </a:bgClr>
    </a:patt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manualLayout>
          <c:layoutTarget val="inner"/>
          <c:xMode val="edge"/>
          <c:yMode val="edge"/>
          <c:x val="0.057113964"/>
          <c:y val="0.100881375"/>
          <c:w val="0.74267143"/>
          <c:h val="0.8360215"/>
        </c:manualLayout>
      </c:layout>
      <c:barChart>
        <c:barDir val="col"/>
        <c:grouping val="clustered"/>
        <c:varyColors val="0"/>
        <c:ser>
          <c:idx val="0"/>
          <c:order val="0"/>
          <c:tx>
            <c:v>performance level HIGH</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gradFill>
      <a:gsLst>
        <a:gs pos="0">
          <a:srgbClr val="F4F8FC"/>
        </a:gs>
        <a:gs pos="74000">
          <a:srgbClr val="AFC6E1"/>
        </a:gs>
        <a:gs pos="83000">
          <a:srgbClr val="AFC6E1"/>
        </a:gs>
        <a:gs pos="100000">
          <a:srgbClr val="CBD9EB"/>
        </a:gs>
      </a:gsLst>
      <a:lin ang="5400000" scaled="1"/>
    </a:grad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448879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219314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418068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693882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894200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642831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14" name="对象"/>
          <p:cNvSpPr>
            <a:spLocks noGrp="1"/>
          </p:cNvSpPr>
          <p:nvPr>
            <p:ph type="sldImg"/>
          </p:nvPr>
        </p:nvSpPr>
        <p:spPr>
          <a:xfrm rot="0">
            <a:off x="4038600" y="857250"/>
            <a:ext cx="4114800" cy="2314575"/>
          </a:xfrm>
          <a:prstGeom prst="rect"/>
          <a:noFill/>
          <a:ln w="12700" cmpd="sng" cap="flat">
            <a:noFill/>
            <a:prstDash val="solid"/>
            <a:miter/>
          </a:ln>
        </p:spPr>
      </p:sp>
      <p:sp>
        <p:nvSpPr>
          <p:cNvPr id="21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5221204"/>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21" name="对象"/>
          <p:cNvSpPr>
            <a:spLocks noGrp="1"/>
          </p:cNvSpPr>
          <p:nvPr>
            <p:ph type="sldImg"/>
          </p:nvPr>
        </p:nvSpPr>
        <p:spPr>
          <a:xfrm rot="0">
            <a:off x="4038600" y="857250"/>
            <a:ext cx="4114800" cy="2314575"/>
          </a:xfrm>
          <a:prstGeom prst="rect"/>
          <a:noFill/>
          <a:ln w="12700" cmpd="sng" cap="flat">
            <a:noFill/>
            <a:prstDash val="solid"/>
            <a:miter/>
          </a:ln>
        </p:spPr>
      </p:sp>
      <p:sp>
        <p:nvSpPr>
          <p:cNvPr id="2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1138117"/>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227" name="对象"/>
          <p:cNvSpPr>
            <a:spLocks noGrp="1"/>
          </p:cNvSpPr>
          <p:nvPr>
            <p:ph type="sldImg"/>
          </p:nvPr>
        </p:nvSpPr>
        <p:spPr>
          <a:xfrm rot="0">
            <a:off x="4038600" y="857250"/>
            <a:ext cx="4114800" cy="2314575"/>
          </a:xfrm>
          <a:prstGeom prst="rect"/>
          <a:noFill/>
          <a:ln w="12700" cmpd="sng" cap="flat">
            <a:noFill/>
            <a:prstDash val="solid"/>
            <a:miter/>
          </a:ln>
        </p:spPr>
      </p:sp>
      <p:sp>
        <p:nvSpPr>
          <p:cNvPr id="22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6821984"/>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
        <p:nvSpPr>
          <p:cNvPr id="23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7706043"/>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
        <p:nvSpPr>
          <p:cNvPr id="237" name="对象"/>
          <p:cNvSpPr>
            <a:spLocks noGrp="1"/>
          </p:cNvSpPr>
          <p:nvPr>
            <p:ph type="sldImg"/>
          </p:nvPr>
        </p:nvSpPr>
        <p:spPr>
          <a:xfrm rot="0">
            <a:off x="4038600" y="857250"/>
            <a:ext cx="4114800" cy="2314575"/>
          </a:xfrm>
          <a:prstGeom prst="rect"/>
          <a:noFill/>
          <a:ln w="12700" cmpd="sng" cap="flat">
            <a:noFill/>
            <a:prstDash val="solid"/>
            <a:miter/>
          </a:ln>
        </p:spPr>
      </p:sp>
      <p:sp>
        <p:nvSpPr>
          <p:cNvPr id="2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9185035"/>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
        <p:nvSpPr>
          <p:cNvPr id="246" name="对象"/>
          <p:cNvSpPr>
            <a:spLocks noGrp="1"/>
          </p:cNvSpPr>
          <p:nvPr>
            <p:ph type="sldImg"/>
          </p:nvPr>
        </p:nvSpPr>
        <p:spPr>
          <a:xfrm rot="0">
            <a:off x="4038600" y="857250"/>
            <a:ext cx="4114800" cy="2314575"/>
          </a:xfrm>
          <a:prstGeom prst="rect"/>
          <a:noFill/>
          <a:ln w="12700" cmpd="sng" cap="flat">
            <a:noFill/>
            <a:prstDash val="solid"/>
            <a:miter/>
          </a:ln>
        </p:spPr>
      </p:sp>
      <p:sp>
        <p:nvSpPr>
          <p:cNvPr id="2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863975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2421440"/>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20</a:t>
            </a:fld>
            <a:endParaRPr lang="zh-CN" altLang="en-US" sz="1200">
              <a:latin typeface="Calibri" pitchFamily="0" charset="0"/>
              <a:ea typeface="等线" pitchFamily="0" charset="0"/>
              <a:cs typeface="Calibri" pitchFamily="0" charset="0"/>
            </a:endParaRPr>
          </a:p>
        </p:txBody>
      </p:sp>
      <p:sp>
        <p:nvSpPr>
          <p:cNvPr id="262" name="对象"/>
          <p:cNvSpPr>
            <a:spLocks noGrp="1"/>
          </p:cNvSpPr>
          <p:nvPr>
            <p:ph type="sldImg"/>
          </p:nvPr>
        </p:nvSpPr>
        <p:spPr>
          <a:xfrm rot="0">
            <a:off x="4038600" y="857250"/>
            <a:ext cx="4114800" cy="2314575"/>
          </a:xfrm>
          <a:prstGeom prst="rect"/>
          <a:noFill/>
          <a:ln w="12700" cmpd="sng" cap="flat">
            <a:noFill/>
            <a:prstDash val="solid"/>
            <a:miter/>
          </a:ln>
        </p:spPr>
      </p:sp>
      <p:sp>
        <p:nvSpPr>
          <p:cNvPr id="2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2221038"/>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21</a:t>
            </a:fld>
            <a:endParaRPr lang="zh-CN" altLang="en-US" sz="1200">
              <a:latin typeface="Calibri" pitchFamily="0" charset="0"/>
              <a:ea typeface="等线" pitchFamily="0" charset="0"/>
              <a:cs typeface="Calibri" pitchFamily="0" charset="0"/>
            </a:endParaRPr>
          </a:p>
        </p:txBody>
      </p:sp>
      <p:sp>
        <p:nvSpPr>
          <p:cNvPr id="266" name="对象"/>
          <p:cNvSpPr>
            <a:spLocks noGrp="1"/>
          </p:cNvSpPr>
          <p:nvPr>
            <p:ph type="sldImg"/>
          </p:nvPr>
        </p:nvSpPr>
        <p:spPr>
          <a:xfrm rot="0">
            <a:off x="4038600" y="857250"/>
            <a:ext cx="4114800" cy="2314575"/>
          </a:xfrm>
          <a:prstGeom prst="rect"/>
          <a:noFill/>
          <a:ln w="12700" cmpd="sng" cap="flat">
            <a:noFill/>
            <a:prstDash val="solid"/>
            <a:miter/>
          </a:ln>
        </p:spPr>
      </p:sp>
      <p:sp>
        <p:nvSpPr>
          <p:cNvPr id="2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361891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011446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对象"/>
          <p:cNvSpPr>
            <a:spLocks noGrp="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188651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834340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1" name="对象"/>
          <p:cNvSpPr>
            <a:spLocks noGrp="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4550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384918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2655044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072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5877818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601214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741963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8407867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4059296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96"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9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98"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99"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00"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01"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0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03"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0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05"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207" name="文本框"/>
          <p:cNvSpPr>
            <a:spLocks xmlns:a="http://schemas.openxmlformats.org/drawingml/2006/main" noGrp="1"/>
          </p:cNvSpPr>
          <p:nvPr>
            <p:ph type="body" idx="1"/>
          </p:nvPr>
        </p:nvSpPr>
        <p:spPr>
          <a:xfrm xmlns:a="http://schemas.openxmlformats.org/drawingml/2006/main" rot="0">
            <a:off x="609600" y="1577340"/>
            <a:ext cx="1097280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208"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8356201"/>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4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51"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5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5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55"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5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58"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5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6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9475022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910775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73488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541277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461410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476190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502627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258533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720760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6284581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Pavithra 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22CCA</a:t>
            </a:r>
            <a:r>
              <a:rPr lang="en-US" altLang="zh-CN" sz="2400" b="0" i="0" u="none" strike="noStrike" kern="1200" cap="none" spc="0" baseline="0">
                <a:solidFill>
                  <a:schemeClr val="tx1"/>
                </a:solidFill>
                <a:latin typeface="Calibri" pitchFamily="0" charset="0"/>
                <a:ea typeface="宋体" pitchFamily="0" charset="0"/>
                <a:cs typeface="Calibri" pitchFamily="0" charset="0"/>
              </a:rPr>
              <a:t>02</a:t>
            </a:r>
            <a:r>
              <a:rPr lang="en-US" altLang="zh-CN" sz="2400" b="0" i="0" u="none" strike="noStrike" kern="1200" cap="none" spc="0" baseline="0">
                <a:solidFill>
                  <a:schemeClr val="tx1"/>
                </a:solidFill>
                <a:latin typeface="Calibri" pitchFamily="0" charset="0"/>
                <a:ea typeface="宋体" pitchFamily="0" charset="0"/>
                <a:cs typeface="Calibri" pitchFamily="0" charset="0"/>
              </a:rPr>
              <a:t>5</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(asunm1233122022</a:t>
            </a:r>
            <a:r>
              <a:rPr lang="en-US" altLang="zh-CN" sz="2400" b="0" i="0" u="none" strike="noStrike" kern="1200" cap="none" spc="0" baseline="0">
                <a:solidFill>
                  <a:schemeClr val="tx1"/>
                </a:solidFill>
                <a:latin typeface="Calibri" pitchFamily="0" charset="0"/>
                <a:ea typeface="宋体" pitchFamily="0" charset="0"/>
                <a:cs typeface="Calibri" pitchFamily="0" charset="0"/>
              </a:rPr>
              <a:t>59)</a:t>
            </a:r>
            <a:endParaRPr lang="en-US" altLang="zh-CN" sz="2400" b="0" i="0" u="none" strike="noStrike" kern="1200" cap="none" spc="0" baseline="0">
              <a:solidFill>
                <a:srgbClr val="000000"/>
              </a:solidFill>
              <a:latin typeface="Plus Jakarta Display"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(COMPUTER APPLICATION)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MOHAMED SATHAK COLLEGE ARTS AND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0697918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矩形"/>
          <p:cNvSpPr>
            <a:spLocks/>
          </p:cNvSpPr>
          <p:nvPr/>
        </p:nvSpPr>
        <p:spPr>
          <a:xfrm rot="0">
            <a:off x="1163522" y="387062"/>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Graph</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64" name="矩形"/>
          <p:cNvSpPr>
            <a:spLocks/>
          </p:cNvSpPr>
          <p:nvPr/>
        </p:nvSpPr>
        <p:spPr>
          <a:xfrm rot="0">
            <a:off x="1163522" y="1097683"/>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5" name="矩形"/>
          <p:cNvSpPr>
            <a:spLocks/>
          </p:cNvSpPr>
          <p:nvPr/>
        </p:nvSpPr>
        <p:spPr>
          <a:xfrm rot="0">
            <a:off x="1163522" y="1869859"/>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6" name="矩形"/>
          <p:cNvSpPr>
            <a:spLocks/>
          </p:cNvSpPr>
          <p:nvPr/>
        </p:nvSpPr>
        <p:spPr>
          <a:xfrm rot="0">
            <a:off x="1163522" y="2642035"/>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7" name="矩形"/>
          <p:cNvSpPr>
            <a:spLocks/>
          </p:cNvSpPr>
          <p:nvPr/>
        </p:nvSpPr>
        <p:spPr>
          <a:xfrm rot="0">
            <a:off x="1163522" y="3477990"/>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8" name="矩形"/>
          <p:cNvSpPr>
            <a:spLocks/>
          </p:cNvSpPr>
          <p:nvPr/>
        </p:nvSpPr>
        <p:spPr>
          <a:xfrm rot="0">
            <a:off x="1163522" y="4250166"/>
            <a:ext cx="8842249" cy="369332"/>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5: Finalize- Review and adjust your graph as needed.- Save your workbook.</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9034059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rgbClr val="00B050"/>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rgbClr val="00B050"/>
              </a:solidFill>
              <a:latin typeface="Trebuchet MS" pitchFamily="0" charset="0"/>
              <a:ea typeface="宋体" pitchFamily="0" charset="0"/>
              <a:cs typeface="Trebuchet MS" pitchFamily="0" charset="0"/>
            </a:endParaRPr>
          </a:p>
        </p:txBody>
      </p:sp>
      <p:sp>
        <p:nvSpPr>
          <p:cNvPr id="172" name="矩形"/>
          <p:cNvSpPr>
            <a:spLocks/>
          </p:cNvSpPr>
          <p:nvPr/>
        </p:nvSpPr>
        <p:spPr>
          <a:xfrm rot="0">
            <a:off x="910190" y="1399032"/>
            <a:ext cx="8365535" cy="267765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 (unique identifier)</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Name( First name ,last name)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Job Title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5.  Hire Date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6.  Performance Ratings (e.g., 1-5 scale, low to very high)</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7.  Gender</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4545313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80" name="文本框"/>
          <p:cNvSpPr>
            <a:spLocks noGrp="1"/>
          </p:cNvSpPr>
          <p:nvPr>
            <p:ph type="title"/>
          </p:nvPr>
        </p:nvSpPr>
        <p:spPr>
          <a:xfrm rot="0">
            <a:off x="580330" y="293051"/>
            <a:ext cx="8480425" cy="67069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495642" y="1433839"/>
            <a:ext cx="6101487" cy="523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0000"/>
                </a:solidFill>
                <a:latin typeface="Calibri" pitchFamily="0" charset="0"/>
                <a:ea typeface="宋体" pitchFamily="0" charset="0"/>
                <a:cs typeface="Calibri" pitchFamily="0" charset="0"/>
              </a:rPr>
              <a:t>Performance analysis formula</a:t>
            </a:r>
            <a:endParaRPr lang="zh-CN" altLang="en-US" sz="2800" b="1" i="0" u="none" strike="noStrike" kern="1200" cap="none" spc="0" baseline="0">
              <a:solidFill>
                <a:srgbClr val="FF0000"/>
              </a:solidFill>
              <a:latin typeface="Calibri" pitchFamily="0" charset="0"/>
              <a:ea typeface="宋体" pitchFamily="0" charset="0"/>
              <a:cs typeface="Calibri" pitchFamily="0" charset="0"/>
            </a:endParaRPr>
          </a:p>
        </p:txBody>
      </p:sp>
      <p:sp>
        <p:nvSpPr>
          <p:cNvPr id="183" name="矩形"/>
          <p:cNvSpPr>
            <a:spLocks/>
          </p:cNvSpPr>
          <p:nvPr/>
        </p:nvSpPr>
        <p:spPr>
          <a:xfrm rot="0">
            <a:off x="3045256" y="2280910"/>
            <a:ext cx="6101487" cy="1384994"/>
          </a:xfrm>
          <a:prstGeom prst="rect"/>
          <a:gradFill rotWithShape="1">
            <a:gsLst>
              <a:gs pos="0">
                <a:srgbClr val="4F81BD">
                  <a:lumMod val="5000"/>
                  <a:lumOff val="95000"/>
                  <a:alpha val="100000"/>
                </a:srgbClr>
              </a:gs>
              <a:gs pos="74000">
                <a:srgbClr val="4F81BD">
                  <a:lumMod val="45000"/>
                  <a:lumOff val="55000"/>
                  <a:alpha val="100000"/>
                </a:srgbClr>
              </a:gs>
              <a:gs pos="83000">
                <a:srgbClr val="4F81BD">
                  <a:lumMod val="45000"/>
                  <a:lumOff val="55000"/>
                  <a:alpha val="100000"/>
                </a:srgbClr>
              </a:gs>
              <a:gs pos="100000">
                <a:srgbClr val="4F81BD">
                  <a:lumMod val="30000"/>
                  <a:lumOff val="70000"/>
                  <a:alpha val="100000"/>
                </a:srgbClr>
              </a:gs>
            </a:gsLst>
            <a:lin ang="5400000" scaled="1"/>
          </a:grad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=IFS(Z8&gt;=5,"VERY HIGH",Z8&gt;=4,"HEIGH",Z8&gt;=3,"MED",TRUE,"LOW")</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7640669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1" name="矩形"/>
          <p:cNvSpPr>
            <a:spLocks/>
          </p:cNvSpPr>
          <p:nvPr/>
        </p:nvSpPr>
        <p:spPr>
          <a:xfrm rot="0">
            <a:off x="1445330" y="1136544"/>
            <a:ext cx="6096914"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Data collection *</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92" name="矩形"/>
          <p:cNvSpPr>
            <a:spLocks/>
          </p:cNvSpPr>
          <p:nvPr/>
        </p:nvSpPr>
        <p:spPr>
          <a:xfrm rot="0">
            <a:off x="2831973" y="1701195"/>
            <a:ext cx="6978776" cy="2246769"/>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S</a:t>
            </a: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lang="zh-CN" altLang="en-US" sz="2800" b="1"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193" name="矩形"/>
          <p:cNvSpPr>
            <a:spLocks/>
          </p:cNvSpPr>
          <p:nvPr/>
        </p:nvSpPr>
        <p:spPr>
          <a:xfrm rot="0">
            <a:off x="2831973" y="4039165"/>
            <a:ext cx="6976872" cy="2246768"/>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Step 2: Choose a Dataset- Search for relevant employee datasets on </a:t>
            </a:r>
            <a:r>
              <a:rPr lang="en-US" altLang="zh-CN" sz="2800" b="1" i="0" u="none" strike="noStrike" kern="1200" cap="none" spc="0" baseline="0">
                <a:solidFill>
                  <a:schemeClr val="tx1"/>
                </a:solidFill>
                <a:latin typeface="Calibri" pitchFamily="0" charset="0"/>
                <a:ea typeface="宋体" pitchFamily="0" charset="0"/>
                <a:cs typeface="Calibri" pitchFamily="0" charset="0"/>
              </a:rPr>
              <a:t>Kaggle</a:t>
            </a:r>
            <a:r>
              <a:rPr lang="en-US" altLang="zh-CN" sz="2800" b="1" i="0" u="none" strike="noStrike" kern="1200" cap="none" spc="0" baseline="0">
                <a:solidFill>
                  <a:schemeClr val="tx1"/>
                </a:solidFill>
                <a:latin typeface="Calibri" pitchFamily="0" charset="0"/>
                <a:ea typeface="宋体" pitchFamily="0" charset="0"/>
                <a:cs typeface="Calibri" pitchFamily="0" charset="0"/>
              </a:rPr>
              <a:t> (e.g., HR Analytics, Employee Attrition)- Select a dataset that aligns with your objectives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5491164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1" name="文本框"/>
          <p:cNvSpPr>
            <a:spLocks noGrp="1"/>
          </p:cNvSpPr>
          <p:nvPr>
            <p:ph type="body" idx="1"/>
          </p:nvPr>
        </p:nvSpPr>
        <p:spPr>
          <a:xfrm rot="0">
            <a:off x="1373124" y="186897"/>
            <a:ext cx="9445751" cy="178308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Calibri" pitchFamily="0" charset="0"/>
                <a:ea typeface="宋体" pitchFamily="0" charset="0"/>
                <a:cs typeface="Calibri" pitchFamily="0" charset="0"/>
              </a:rPr>
              <a:t>Step 3: Import and Explore the Data- Import the dataset into a </a:t>
            </a:r>
            <a:r>
              <a:rPr lang="en-US" altLang="zh-CN" sz="2800" b="1" i="0" u="none" strike="noStrike" kern="0" cap="none" spc="0" baseline="0">
                <a:solidFill>
                  <a:schemeClr val="tx1"/>
                </a:solidFill>
                <a:latin typeface="Calibri" pitchFamily="0" charset="0"/>
                <a:ea typeface="宋体" pitchFamily="0" charset="0"/>
                <a:cs typeface="Calibri" pitchFamily="0" charset="0"/>
              </a:rPr>
              <a:t>Kaggle</a:t>
            </a:r>
            <a:r>
              <a:rPr lang="en-US" altLang="zh-CN" sz="2800" b="1" i="0" u="none" strike="noStrike" kern="0" cap="none" spc="0" baseline="0">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lang="zh-CN" altLang="en-US" sz="2800" b="1" i="0" u="none" strike="noStrike" kern="0" cap="none" spc="0" baseline="0">
              <a:solidFill>
                <a:schemeClr val="tx1"/>
              </a:solidFill>
              <a:latin typeface="Calibri" pitchFamily="0" charset="0"/>
              <a:ea typeface="宋体" pitchFamily="0" charset="0"/>
              <a:cs typeface="Calibri" pitchFamily="0" charset="0"/>
            </a:endParaRPr>
          </a:p>
        </p:txBody>
      </p:sp>
      <p:sp>
        <p:nvSpPr>
          <p:cNvPr id="212" name="矩形"/>
          <p:cNvSpPr>
            <a:spLocks/>
          </p:cNvSpPr>
          <p:nvPr/>
        </p:nvSpPr>
        <p:spPr>
          <a:xfrm rot="0">
            <a:off x="554715" y="2302174"/>
            <a:ext cx="569441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Feature collection</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213" name="矩形"/>
          <p:cNvSpPr>
            <a:spLocks/>
          </p:cNvSpPr>
          <p:nvPr/>
        </p:nvSpPr>
        <p:spPr>
          <a:xfrm rot="0">
            <a:off x="1373124" y="3096036"/>
            <a:ext cx="9445751" cy="269748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mpd="sng" cap="flat">
            <a:solidFill>
              <a:srgbClr val="BF4B48"/>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HR systems (e.g., Workday, </a:t>
            </a:r>
            <a:r>
              <a:rPr lang="en-US" altLang="zh-CN" sz="2800" b="1" i="0" u="none" strike="noStrike" kern="1200" cap="none" spc="0" baseline="0">
                <a:solidFill>
                  <a:schemeClr val="tx1"/>
                </a:solidFill>
                <a:latin typeface="Calibri" pitchFamily="0" charset="0"/>
                <a:ea typeface="宋体" pitchFamily="0" charset="0"/>
                <a:cs typeface="Calibri" pitchFamily="0" charset="0"/>
              </a:rPr>
              <a:t>BambooHR</a:t>
            </a:r>
            <a:r>
              <a:rPr lang="en-US" altLang="zh-CN" sz="2800" b="1" i="0" u="none" strike="noStrike" kern="1200" cap="none" spc="0" baseline="0">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lang="en-US" altLang="zh-CN" sz="2800" b="1" i="0" u="none" strike="noStrike" kern="1200" cap="none" spc="0" baseline="0">
                <a:solidFill>
                  <a:schemeClr val="tx1"/>
                </a:solidFill>
                <a:latin typeface="Calibri" pitchFamily="0" charset="0"/>
                <a:ea typeface="宋体" pitchFamily="0" charset="0"/>
                <a:cs typeface="Calibri" pitchFamily="0" charset="0"/>
              </a:rPr>
              <a:t>SurveyMonkey</a:t>
            </a:r>
            <a:r>
              <a:rPr lang="en-US" altLang="zh-CN" sz="2800" b="1" i="0" u="none" strike="noStrike" kern="1200" cap="none" spc="0" baseline="0">
                <a:solidFill>
                  <a:schemeClr val="tx1"/>
                </a:solidFill>
                <a:latin typeface="Calibri" pitchFamily="0" charset="0"/>
                <a:ea typeface="宋体" pitchFamily="0" charset="0"/>
                <a:cs typeface="Calibri" pitchFamily="0" charset="0"/>
              </a:rPr>
              <a:t>)- Time-off and attendance systems (e.g., ADP, Namely)- Training and development platforms (e.g., </a:t>
            </a:r>
            <a:r>
              <a:rPr lang="en-US" altLang="zh-CN" sz="2800" b="1" i="0" u="none" strike="noStrike" kern="1200" cap="none" spc="0" baseline="0">
                <a:solidFill>
                  <a:schemeClr val="tx1"/>
                </a:solidFill>
                <a:latin typeface="Calibri" pitchFamily="0" charset="0"/>
                <a:ea typeface="宋体" pitchFamily="0" charset="0"/>
                <a:cs typeface="Calibri" pitchFamily="0" charset="0"/>
              </a:rPr>
              <a:t>Udemy</a:t>
            </a:r>
            <a:r>
              <a:rPr lang="en-US" altLang="zh-CN" sz="2800" b="1" i="0" u="none" strike="noStrike" kern="1200" cap="none" spc="0" baseline="0">
                <a:solidFill>
                  <a:schemeClr val="tx1"/>
                </a:solidFill>
                <a:latin typeface="Calibri" pitchFamily="0" charset="0"/>
                <a:ea typeface="宋体" pitchFamily="0" charset="0"/>
                <a:cs typeface="Calibri" pitchFamily="0" charset="0"/>
              </a:rPr>
              <a:t>, LinkedIn Learning)</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89955138"/>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6" name="文本框"/>
          <p:cNvSpPr>
            <a:spLocks noGrp="1"/>
          </p:cNvSpPr>
          <p:nvPr>
            <p:ph type="body" idx="1"/>
          </p:nvPr>
        </p:nvSpPr>
        <p:spPr>
          <a:xfrm rot="0">
            <a:off x="335170" y="260077"/>
            <a:ext cx="10972800" cy="9144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B050"/>
                </a:solidFill>
                <a:latin typeface="Calibri" pitchFamily="0" charset="0"/>
                <a:ea typeface="宋体" pitchFamily="0" charset="0"/>
                <a:cs typeface="Calibri" pitchFamily="0" charset="0"/>
              </a:rPr>
              <a:t>Data cleaning</a:t>
            </a:r>
            <a:endParaRPr lang="zh-CN" altLang="en-US" sz="2400" b="1" i="0" u="none" strike="noStrike" kern="0" cap="none" spc="0" baseline="0">
              <a:solidFill>
                <a:srgbClr val="00B050"/>
              </a:solidFill>
              <a:latin typeface="Calibri" pitchFamily="0" charset="0"/>
              <a:ea typeface="宋体" pitchFamily="0" charset="0"/>
              <a:cs typeface="Calibri" pitchFamily="0" charset="0"/>
            </a:endParaRPr>
          </a:p>
        </p:txBody>
      </p:sp>
      <p:sp>
        <p:nvSpPr>
          <p:cNvPr id="217" name="矩形"/>
          <p:cNvSpPr>
            <a:spLocks/>
          </p:cNvSpPr>
          <p:nvPr/>
        </p:nvSpPr>
        <p:spPr>
          <a:xfrm rot="0">
            <a:off x="2245750" y="1059416"/>
            <a:ext cx="6101487" cy="523220"/>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Remove irrelevant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18" name="矩形"/>
          <p:cNvSpPr>
            <a:spLocks/>
          </p:cNvSpPr>
          <p:nvPr/>
        </p:nvSpPr>
        <p:spPr>
          <a:xfrm rot="0">
            <a:off x="2245750" y="1582636"/>
            <a:ext cx="6101487" cy="95410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Eliminate columns or rows unrelated to performance analysis.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19" name="矩形"/>
          <p:cNvSpPr>
            <a:spLocks/>
          </p:cNvSpPr>
          <p:nvPr/>
        </p:nvSpPr>
        <p:spPr>
          <a:xfrm rot="0">
            <a:off x="2245750" y="2536742"/>
            <a:ext cx="6101487" cy="523219"/>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Handle missing values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20" name="矩形"/>
          <p:cNvSpPr>
            <a:spLocks/>
          </p:cNvSpPr>
          <p:nvPr/>
        </p:nvSpPr>
        <p:spPr>
          <a:xfrm rot="0">
            <a:off x="2245750" y="3105540"/>
            <a:ext cx="6101487" cy="1384993"/>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Decide on a strategy for missing performance ratings, feedback, or other 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77599940"/>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3" name="矩形"/>
          <p:cNvSpPr>
            <a:spLocks/>
          </p:cNvSpPr>
          <p:nvPr/>
        </p:nvSpPr>
        <p:spPr>
          <a:xfrm rot="0">
            <a:off x="1385872" y="731086"/>
            <a:ext cx="8842248" cy="2246768"/>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4" name="矩形"/>
          <p:cNvSpPr>
            <a:spLocks/>
          </p:cNvSpPr>
          <p:nvPr/>
        </p:nvSpPr>
        <p:spPr>
          <a:xfrm rot="0">
            <a:off x="1385872" y="2704964"/>
            <a:ext cx="8842248" cy="181588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5" name="矩形"/>
          <p:cNvSpPr>
            <a:spLocks/>
          </p:cNvSpPr>
          <p:nvPr/>
        </p:nvSpPr>
        <p:spPr>
          <a:xfrm rot="0">
            <a:off x="1385872" y="4520846"/>
            <a:ext cx="8842248" cy="181588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6" name="矩形"/>
          <p:cNvSpPr>
            <a:spLocks/>
          </p:cNvSpPr>
          <p:nvPr/>
        </p:nvSpPr>
        <p:spPr>
          <a:xfrm rot="0">
            <a:off x="1385872" y="138352"/>
            <a:ext cx="610148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Performance level</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6291741"/>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9" name="矩形"/>
          <p:cNvSpPr>
            <a:spLocks/>
          </p:cNvSpPr>
          <p:nvPr/>
        </p:nvSpPr>
        <p:spPr>
          <a:xfrm rot="0">
            <a:off x="965076" y="387784"/>
            <a:ext cx="8842248" cy="181588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0" name="矩形"/>
          <p:cNvSpPr>
            <a:spLocks/>
          </p:cNvSpPr>
          <p:nvPr/>
        </p:nvSpPr>
        <p:spPr>
          <a:xfrm rot="0">
            <a:off x="2336677" y="3246047"/>
            <a:ext cx="6099048" cy="932687"/>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1. Data Aggregation: Summarize data by sum, average, count, or other functions.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1" name="矩形"/>
          <p:cNvSpPr>
            <a:spLocks/>
          </p:cNvSpPr>
          <p:nvPr/>
        </p:nvSpPr>
        <p:spPr>
          <a:xfrm rot="0">
            <a:off x="2336677" y="4528618"/>
            <a:ext cx="6101487" cy="1384994"/>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2" name="矩形"/>
          <p:cNvSpPr>
            <a:spLocks/>
          </p:cNvSpPr>
          <p:nvPr/>
        </p:nvSpPr>
        <p:spPr>
          <a:xfrm rot="0">
            <a:off x="965076" y="2494024"/>
            <a:ext cx="6101487"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Pivot summary</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47803529"/>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5" name="矩形"/>
          <p:cNvSpPr>
            <a:spLocks/>
          </p:cNvSpPr>
          <p:nvPr/>
        </p:nvSpPr>
        <p:spPr>
          <a:xfrm rot="0">
            <a:off x="928488" y="2039112"/>
            <a:ext cx="8293607" cy="1389888"/>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4. Drill-Down Capability: Double-click to view detailed data behind summary values.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6" name="矩形"/>
          <p:cNvSpPr>
            <a:spLocks/>
          </p:cNvSpPr>
          <p:nvPr/>
        </p:nvSpPr>
        <p:spPr>
          <a:xfrm flipV="1" rot="10800000">
            <a:off x="928488" y="442636"/>
            <a:ext cx="8293607" cy="1384994"/>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0514338"/>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43"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4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45" name="图表"/>
          <p:cNvGraphicFramePr/>
          <p:nvPr/>
        </p:nvGraphicFramePr>
        <p:xfrm>
          <a:off x="1556424" y="2019299"/>
          <a:ext cx="6465651" cy="368110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64718347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17093357"/>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pattFill prst="pct5">
          <a:fgClr>
            <a:srgbClr val="4F81BD"/>
          </a:fgClr>
          <a:bgClr>
            <a:srgbClr val="FFFFFF"/>
          </a:bgClr>
        </a:pattFill>
      </p:bgPr>
    </p:bg>
    <p:spTree>
      <p:nvGrpSpPr>
        <p:cNvPr id="1" name=""/>
        <p:cNvGrpSpPr/>
        <p:nvPr/>
      </p:nvGrpSpPr>
      <p:grpSpPr>
        <a:xfrm>
          <a:off x="0" y="0"/>
          <a:ext cx="0" cy="0"/>
          <a:chOff x="0" y="0"/>
          <a:chExt cx="0" cy="0"/>
        </a:xfrm>
      </p:grpSpPr>
      <p:graphicFrame>
        <p:nvGraphicFramePr>
          <p:cNvPr id="261" name="图表"/>
          <p:cNvGraphicFramePr/>
          <p:nvPr/>
        </p:nvGraphicFramePr>
        <p:xfrm>
          <a:off x="1712067" y="1094362"/>
          <a:ext cx="6566170" cy="4669276"/>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935095151"/>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65" name="矩形"/>
          <p:cNvSpPr>
            <a:spLocks/>
          </p:cNvSpPr>
          <p:nvPr/>
        </p:nvSpPr>
        <p:spPr>
          <a:xfrm rot="0">
            <a:off x="2538475" y="1323413"/>
            <a:ext cx="6101487" cy="181588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8214318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8376389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459105" y="-70007"/>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187088" y="2525119"/>
            <a:ext cx="1828800" cy="1828800"/>
          </a:xfrm>
          <a:prstGeom prst="rect"/>
          <a:noFill/>
          <a:ln w="12700" cmpd="sng" cap="flat">
            <a:noFill/>
            <a:prstDash val="solid"/>
            <a:miter/>
          </a:ln>
        </p:spPr>
      </p:sp>
      <p:sp>
        <p:nvSpPr>
          <p:cNvPr id="119" name="矩形"/>
          <p:cNvSpPr>
            <a:spLocks/>
          </p:cNvSpPr>
          <p:nvPr/>
        </p:nvSpPr>
        <p:spPr>
          <a:xfrm rot="0">
            <a:off x="1023722" y="930334"/>
            <a:ext cx="6369833" cy="4815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6130305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1" name="矩形"/>
          <p:cNvSpPr>
            <a:spLocks/>
          </p:cNvSpPr>
          <p:nvPr/>
        </p:nvSpPr>
        <p:spPr>
          <a:xfrm rot="0">
            <a:off x="1312688" y="2134760"/>
            <a:ext cx="8842248"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6310473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flipV="1" rot="10800000">
            <a:off x="555617" y="-29112"/>
            <a:ext cx="3910967"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2246494" y="505777"/>
            <a:ext cx="5279115" cy="5692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Informed Decision-Making: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 Targeted Training and Development: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 Enhanced Employee Engagement: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 Optimized Compensation and Rewards: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 Organizational Improvement and Growth:</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6756715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noChangeAspect="1"/>
          </p:cNvPicPr>
          <p:nvPr/>
        </p:nvPicPr>
        <p:blipFill>
          <a:blip r:embed="rId1" cstate="print"/>
          <a:stretch>
            <a:fillRect/>
          </a:stretch>
        </p:blipFill>
        <p:spPr>
          <a:xfrm rot="0">
            <a:off x="-450392" y="245614"/>
            <a:ext cx="9949320" cy="6366771"/>
          </a:xfrm>
          <a:prstGeom prst="rect"/>
          <a:noFill/>
          <a:ln w="12700" cmpd="sng" cap="flat">
            <a:noFill/>
            <a:prstDash val="solid"/>
            <a:miter/>
          </a:ln>
        </p:spPr>
      </p:pic>
    </p:spTree>
    <p:extLst>
      <p:ext uri="{BB962C8B-B14F-4D97-AF65-F5344CB8AC3E}">
        <p14:creationId xmlns:p14="http://schemas.microsoft.com/office/powerpoint/2010/main" val="161603568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2"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3" name="矩形"/>
          <p:cNvSpPr>
            <a:spLocks/>
          </p:cNvSpPr>
          <p:nvPr/>
        </p:nvSpPr>
        <p:spPr>
          <a:xfrm rot="0">
            <a:off x="3050743" y="3254854"/>
            <a:ext cx="6101487" cy="369332"/>
          </a:xfrm>
          <a:prstGeom prst="rect"/>
          <a:noFill/>
          <a:ln w="12700" cmpd="sng" cap="flat">
            <a:noFill/>
            <a:prstDash val="solid"/>
            <a:miter/>
          </a:ln>
        </p:spPr>
      </p:sp>
      <p:sp>
        <p:nvSpPr>
          <p:cNvPr id="154" name="矩形"/>
          <p:cNvSpPr>
            <a:spLocks/>
          </p:cNvSpPr>
          <p:nvPr/>
        </p:nvSpPr>
        <p:spPr>
          <a:xfrm rot="0">
            <a:off x="3041073" y="1673840"/>
            <a:ext cx="5877371"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Conditional formatting =  missing the values</a:t>
            </a:r>
            <a:endParaRPr lang="en-US" altLang="zh-CN" sz="2000" b="1" i="0" u="none" strike="noStrike" kern="1200" cap="none" spc="0" baseline="0">
              <a:solidFill>
                <a:srgbClr val="00B05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Filter = remove the missing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Formula of perform analysis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3960041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矩形"/>
          <p:cNvSpPr>
            <a:spLocks/>
          </p:cNvSpPr>
          <p:nvPr/>
        </p:nvSpPr>
        <p:spPr>
          <a:xfrm rot="0">
            <a:off x="1361634" y="1611906"/>
            <a:ext cx="8749734" cy="14773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58" name="矩形"/>
          <p:cNvSpPr>
            <a:spLocks/>
          </p:cNvSpPr>
          <p:nvPr/>
        </p:nvSpPr>
        <p:spPr>
          <a:xfrm rot="0">
            <a:off x="1029762" y="3089235"/>
            <a:ext cx="6435376"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Pivot table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59" name="矩形"/>
          <p:cNvSpPr>
            <a:spLocks/>
          </p:cNvSpPr>
          <p:nvPr/>
        </p:nvSpPr>
        <p:spPr>
          <a:xfrm rot="0">
            <a:off x="1269121" y="3977530"/>
            <a:ext cx="8842248" cy="258775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0" name="矩形"/>
          <p:cNvSpPr>
            <a:spLocks/>
          </p:cNvSpPr>
          <p:nvPr/>
        </p:nvSpPr>
        <p:spPr>
          <a:xfrm rot="0">
            <a:off x="1029762" y="922158"/>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Formula = checking for performance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1223229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15</cp:revision>
  <dcterms:created xsi:type="dcterms:W3CDTF">2024-03-29T15:07:22Z</dcterms:created>
  <dcterms:modified xsi:type="dcterms:W3CDTF">2024-09-13T09:19:02Z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