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g" ContentType="image/jpg"/>
  <Default Extension="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comments/comment1.xml" ContentType="application/vnd.openxmlformats-officedocument.presentationml.comments+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notesSlides/notesSlide12.xml" ContentType="application/vnd.openxmlformats-officedocument.presentationml.notesSlide+xml"/>
  <Override PartName="/ppt/slides/slide12.xml" ContentType="application/vnd.openxmlformats-officedocument.presentationml.slide+xml"/>
  <Override PartName="/ppt/notesSlides/notesSlide13.xml" ContentType="application/vnd.openxmlformats-officedocument.presentationml.notesSlide+xml"/>
  <Override PartName="/ppt/slides/slide13.xml" ContentType="application/vnd.openxmlformats-officedocument.presentationml.slide+xml"/>
  <Override PartName="/ppt/notesSlides/notesSlide14.xml" ContentType="application/vnd.openxmlformats-officedocument.presentationml.notesSlide+xml"/>
  <Override PartName="/ppt/slides/slide14.xml" ContentType="application/vnd.openxmlformats-officedocument.presentationml.slide+xml"/>
  <Override PartName="/ppt/notesSlides/notesSlide15.xml" ContentType="application/vnd.openxmlformats-officedocument.presentationml.notesSlide+xml"/>
  <Override PartName="/ppt/slides/slide15.xml" ContentType="application/vnd.openxmlformats-officedocument.presentationml.slide+xml"/>
  <Override PartName="/ppt/notesSlides/notesSlide16.xml" ContentType="application/vnd.openxmlformats-officedocument.presentationml.notesSlide+xml"/>
  <Override PartName="/ppt/slides/slide16.xml" ContentType="application/vnd.openxmlformats-officedocument.presentationml.slide+xml"/>
  <Override PartName="/ppt/notesSlides/notesSlide17.xml" ContentType="application/vnd.openxmlformats-officedocument.presentationml.notesSlide+xml"/>
  <Override PartName="/ppt/slides/slide17.xml" ContentType="application/vnd.openxmlformats-officedocument.presentationml.slide+xml"/>
  <Override PartName="/ppt/notesSlides/notesSlide18.xml" ContentType="application/vnd.openxmlformats-officedocument.presentationml.notesSlide+xml"/>
  <Override PartName="/ppt/slides/slide18.xml" ContentType="application/vnd.openxmlformats-officedocument.presentationml.slide+xml"/>
  <Override PartName="/ppt/charts/chart1.xml" ContentType="application/vnd.openxmlformats-officedocument.drawingml.chart+xml"/>
  <Override PartName="/ppt/notesSlides/notesSlide19.xml" ContentType="application/vnd.openxmlformats-officedocument.presentationml.notesSlide+xml"/>
  <Override PartName="/ppt/slides/slide19.xml" ContentType="application/vnd.openxmlformats-officedocument.presentationml.slide+xml"/>
  <Override PartName="/ppt/charts/chart2.xml" ContentType="application/vnd.openxmlformats-officedocument.drawingml.chart+xml"/>
  <Override PartName="/ppt/notesSlides/notesSlide20.xml" ContentType="application/vnd.openxmlformats-officedocument.presentationml.notesSlide+xml"/>
  <Override PartName="/ppt/slides/slide20.xml" ContentType="application/vnd.openxmlformats-officedocument.presentationml.slide+xml"/>
  <Override PartName="/ppt/notesSlides/notesSlide21.xml" ContentType="application/vnd.openxmlformats-officedocument.presentationml.notesSlide+xml"/>
  <Override PartName="/ppt/slides/slide21.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ppt/commentAuthors.xml" ContentType="application/vnd.openxmlformats-officedocument.presentationml.comme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3"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commentAuthors.xml><?xml version="1.0" encoding="utf-8"?>
<p:cmAuthorLst xmlns:p="http://schemas.openxmlformats.org/presentationml/2006/main">
  <p:cmAuthor id="1" name="Roshan Karthick" initials="RK" lastIdx="1" clrIdx="0"/>
</p:cmAuthorLst>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snapToGrid="0">
      <p:cViewPr varScale="1">
        <p:scale>
          <a:sx n="56" d="100"/>
          <a:sy n="56"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presProps" Target="presProps.xml"/><Relationship Id="rId26" Type="http://schemas.openxmlformats.org/officeDocument/2006/relationships/viewProps" Target="viewProps.xml"/><Relationship Id="rId27" Type="http://schemas.openxmlformats.org/officeDocument/2006/relationships/tableStyles" Target="tableStyles.xml"/><Relationship Id="rId28" Type="http://schemas.openxmlformats.org/officeDocument/2006/relationships/commentAuthors" Target="commentAuthors.xml"/></Relationships>
</file>

<file path=ppt/charts/_rels/chart1.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doughnutChart>
        <c:varyColors val="1"/>
        <c:ser>
          <c:idx val="0"/>
          <c:order val="0"/>
          <c:tx>
            <c:v>performance level HIGH</c:v>
          </c:tx>
          <c:dPt>
            <c:idx val="0"/>
            <c:bubble3D val="0"/>
            <c:spPr>
              <a:solidFill>
                <a:srgbClr val="4F81BD"/>
              </a:solidFill>
              <a:ln w="12700">
                <a:solidFill>
                  <a:srgbClr val="FFFFFF"/>
                </a:solidFill>
                <a:prstDash val="solid"/>
              </a:ln>
            </c:spPr>
          </c:dPt>
          <c:dPt>
            <c:idx val="1"/>
            <c:bubble3D val="0"/>
            <c:spPr>
              <a:solidFill>
                <a:srgbClr val="C0504D"/>
              </a:solidFill>
              <a:ln w="12700">
                <a:solidFill>
                  <a:srgbClr val="FFFFFF"/>
                </a:solidFill>
                <a:prstDash val="solid"/>
              </a:ln>
            </c:spPr>
          </c:dPt>
          <c:dPt>
            <c:idx val="2"/>
            <c:bubble3D val="0"/>
            <c:spPr>
              <a:solidFill>
                <a:srgbClr val="9BBB59"/>
              </a:solidFill>
              <a:ln w="12700">
                <a:solidFill>
                  <a:srgbClr val="FFFFFF"/>
                </a:solidFill>
                <a:prstDash val="solid"/>
              </a:ln>
            </c:spPr>
          </c:dPt>
          <c:dPt>
            <c:idx val="3"/>
            <c:bubble3D val="0"/>
            <c:spPr>
              <a:solidFill>
                <a:srgbClr val="8064A2"/>
              </a:solidFill>
              <a:ln w="12700">
                <a:solidFill>
                  <a:srgbClr val="FFFFFF"/>
                </a:solidFill>
                <a:prstDash val="solid"/>
              </a:ln>
            </c:spPr>
          </c:dPt>
          <c:dPt>
            <c:idx val="4"/>
            <c:bubble3D val="0"/>
            <c:spPr>
              <a:solidFill>
                <a:srgbClr val="4BACC6"/>
              </a:solidFill>
              <a:ln w="12700">
                <a:solidFill>
                  <a:srgbClr val="FFFFFF"/>
                </a:solidFill>
                <a:prstDash val="solid"/>
              </a:ln>
            </c:spPr>
          </c:dPt>
          <c:dPt>
            <c:idx val="5"/>
            <c:bubble3D val="0"/>
            <c:spPr>
              <a:solidFill>
                <a:srgbClr val="F79646"/>
              </a:solidFill>
              <a:ln w="12700">
                <a:solidFill>
                  <a:srgbClr val="FFFFFF"/>
                </a:solidFill>
                <a:prstDash val="solid"/>
              </a:ln>
            </c:spPr>
          </c:dPt>
          <c:dPt>
            <c:idx val="6"/>
            <c:bubble3D val="0"/>
            <c:spPr>
              <a:solidFill>
                <a:srgbClr val="2C4D74"/>
              </a:solidFill>
              <a:ln w="12700">
                <a:solidFill>
                  <a:srgbClr val="FFFFFF"/>
                </a:solidFill>
                <a:prstDash val="solid"/>
              </a:ln>
            </c:spPr>
          </c:dPt>
          <c:dPt>
            <c:idx val="7"/>
            <c:bubble3D val="0"/>
            <c:spPr>
              <a:solidFill>
                <a:srgbClr val="782C2A"/>
              </a:solidFill>
              <a:ln w="12700">
                <a:solidFill>
                  <a:srgbClr val="FFFFFF"/>
                </a:solidFill>
                <a:prstDash val="solid"/>
              </a:ln>
            </c:spPr>
          </c:dPt>
          <c:dPt>
            <c:idx val="8"/>
            <c:bubble3D val="0"/>
            <c:spPr>
              <a:solidFill>
                <a:srgbClr val="5D7430"/>
              </a:solidFill>
              <a:ln w="12700">
                <a:solidFill>
                  <a:srgbClr val="FFFFFF"/>
                </a:solidFill>
                <a:prstDash val="solid"/>
              </a:ln>
            </c:spPr>
          </c:dPt>
          <c:dPt>
            <c:idx val="9"/>
            <c:bubble3D val="0"/>
            <c:spPr>
              <a:solidFill>
                <a:srgbClr val="4C3A62"/>
              </a:solidFill>
              <a:ln w="12700">
                <a:solidFill>
                  <a:srgbClr val="FFFFFF"/>
                </a:solidFill>
                <a:prstDash val="solid"/>
              </a:ln>
            </c:spPr>
          </c:dPt>
          <c:dPt>
            <c:idx val="10"/>
            <c:bubble3D val="0"/>
            <c:spPr>
              <a:solidFill>
                <a:srgbClr val="91C3D5"/>
              </a:solidFill>
              <a:ln w="12700">
                <a:solidFill>
                  <a:srgbClr val="000000"/>
                </a:solidFill>
                <a:prstDash val="solid"/>
              </a:ln>
            </c:spPr>
          </c:dPt>
          <c:dLbls>
            <c:showLegendKey val="0"/>
            <c:showVal val="0"/>
            <c:showCatName val="0"/>
            <c:showSerName val="0"/>
            <c:showPercent val="0"/>
            <c:showBubbleSize val="0"/>
            <c:showLeaderLines val="1"/>
          </c:dLbls>
          <c:cat>
            <c:strRef>
              <c:f>'Sheet1'!$A$5:$A$15</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'Sheet1'!$B$5:$B$15</c:f>
              <c:numCache>
                <c:formatCode>General</c:formatCode>
                <c:ptCount val="11"/>
                <c:pt idx="0">
                  <c:v>16.0</c:v>
                </c:pt>
                <c:pt idx="1">
                  <c:v>18.0</c:v>
                </c:pt>
                <c:pt idx="2">
                  <c:v>21.0</c:v>
                </c:pt>
                <c:pt idx="3">
                  <c:v>17.0</c:v>
                </c:pt>
                <c:pt idx="4">
                  <c:v>21.0</c:v>
                </c:pt>
                <c:pt idx="5">
                  <c:v>29.0</c:v>
                </c:pt>
                <c:pt idx="6">
                  <c:v>26.0</c:v>
                </c:pt>
                <c:pt idx="7">
                  <c:v>26.0</c:v>
                </c:pt>
                <c:pt idx="8">
                  <c:v>21.0</c:v>
                </c:pt>
                <c:pt idx="9">
                  <c:v>25.0</c:v>
                </c:pt>
                <c:pt idx="10">
                  <c:v>220.0</c:v>
                </c:pt>
              </c:numCache>
            </c:numRef>
          </c:val>
        </c:ser>
        <c:ser>
          <c:idx val="1"/>
          <c:order val="1"/>
          <c:tx>
            <c:v>LOW</c:v>
          </c:tx>
          <c:dPt>
            <c:idx val="0"/>
            <c:bubble3D val="0"/>
            <c:spPr>
              <a:solidFill>
                <a:srgbClr val="4F81BD"/>
              </a:solidFill>
              <a:ln w="12700">
                <a:solidFill>
                  <a:srgbClr val="FFFFFF"/>
                </a:solidFill>
                <a:prstDash val="solid"/>
              </a:ln>
            </c:spPr>
          </c:dPt>
          <c:dPt>
            <c:idx val="1"/>
            <c:bubble3D val="0"/>
            <c:spPr>
              <a:solidFill>
                <a:srgbClr val="C0504D"/>
              </a:solidFill>
              <a:ln w="12700">
                <a:solidFill>
                  <a:srgbClr val="FFFFFF"/>
                </a:solidFill>
                <a:prstDash val="solid"/>
              </a:ln>
            </c:spPr>
          </c:dPt>
          <c:dPt>
            <c:idx val="2"/>
            <c:bubble3D val="0"/>
            <c:spPr>
              <a:solidFill>
                <a:srgbClr val="9BBB59"/>
              </a:solidFill>
              <a:ln w="12700">
                <a:solidFill>
                  <a:srgbClr val="FFFFFF"/>
                </a:solidFill>
                <a:prstDash val="solid"/>
              </a:ln>
            </c:spPr>
          </c:dPt>
          <c:dPt>
            <c:idx val="3"/>
            <c:bubble3D val="0"/>
            <c:spPr>
              <a:solidFill>
                <a:srgbClr val="8064A2"/>
              </a:solidFill>
              <a:ln w="12700">
                <a:solidFill>
                  <a:srgbClr val="FFFFFF"/>
                </a:solidFill>
                <a:prstDash val="solid"/>
              </a:ln>
            </c:spPr>
          </c:dPt>
          <c:dPt>
            <c:idx val="4"/>
            <c:bubble3D val="0"/>
            <c:spPr>
              <a:solidFill>
                <a:srgbClr val="4BACC6"/>
              </a:solidFill>
              <a:ln w="12700">
                <a:solidFill>
                  <a:srgbClr val="FFFFFF"/>
                </a:solidFill>
                <a:prstDash val="solid"/>
              </a:ln>
            </c:spPr>
          </c:dPt>
          <c:dPt>
            <c:idx val="5"/>
            <c:bubble3D val="0"/>
            <c:spPr>
              <a:solidFill>
                <a:srgbClr val="F79646"/>
              </a:solidFill>
              <a:ln w="12700">
                <a:solidFill>
                  <a:srgbClr val="FFFFFF"/>
                </a:solidFill>
                <a:prstDash val="solid"/>
              </a:ln>
            </c:spPr>
          </c:dPt>
          <c:dPt>
            <c:idx val="6"/>
            <c:bubble3D val="0"/>
            <c:spPr>
              <a:solidFill>
                <a:srgbClr val="2C4D74"/>
              </a:solidFill>
              <a:ln w="12700">
                <a:solidFill>
                  <a:srgbClr val="FFFFFF"/>
                </a:solidFill>
                <a:prstDash val="solid"/>
              </a:ln>
            </c:spPr>
          </c:dPt>
          <c:dPt>
            <c:idx val="7"/>
            <c:bubble3D val="0"/>
            <c:spPr>
              <a:solidFill>
                <a:srgbClr val="782C2A"/>
              </a:solidFill>
              <a:ln w="12700">
                <a:solidFill>
                  <a:srgbClr val="FFFFFF"/>
                </a:solidFill>
                <a:prstDash val="solid"/>
              </a:ln>
            </c:spPr>
          </c:dPt>
          <c:dPt>
            <c:idx val="8"/>
            <c:bubble3D val="0"/>
            <c:spPr>
              <a:solidFill>
                <a:srgbClr val="5D7430"/>
              </a:solidFill>
              <a:ln w="12700">
                <a:solidFill>
                  <a:srgbClr val="FFFFFF"/>
                </a:solidFill>
                <a:prstDash val="solid"/>
              </a:ln>
            </c:spPr>
          </c:dPt>
          <c:dPt>
            <c:idx val="9"/>
            <c:bubble3D val="0"/>
            <c:spPr>
              <a:solidFill>
                <a:srgbClr val="4C3A62"/>
              </a:solidFill>
              <a:ln w="12700">
                <a:solidFill>
                  <a:srgbClr val="FFFFFF"/>
                </a:solidFill>
                <a:prstDash val="solid"/>
              </a:ln>
            </c:spPr>
          </c:dPt>
          <c:dPt>
            <c:idx val="10"/>
            <c:bubble3D val="0"/>
            <c:spPr>
              <a:solidFill>
                <a:srgbClr val="91C3D5"/>
              </a:solidFill>
              <a:ln w="12700">
                <a:solidFill>
                  <a:srgbClr val="000000"/>
                </a:solidFill>
                <a:prstDash val="solid"/>
              </a:ln>
            </c:spPr>
          </c:dPt>
          <c:dLbls>
            <c:showLegendKey val="0"/>
            <c:showVal val="0"/>
            <c:showCatName val="0"/>
            <c:showSerName val="0"/>
            <c:showPercent val="0"/>
            <c:showBubbleSize val="0"/>
            <c:showLeaderLines val="1"/>
          </c:dLbls>
          <c:cat>
            <c:strRef>
              <c:f>'Sheet1'!$A$5:$A$15</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'Sheet1'!$C$5:$C$15</c:f>
              <c:numCache>
                <c:formatCode>General</c:formatCode>
                <c:ptCount val="11"/>
                <c:pt idx="0">
                  <c:v>34.0</c:v>
                </c:pt>
                <c:pt idx="1">
                  <c:v>47.0</c:v>
                </c:pt>
                <c:pt idx="2">
                  <c:v>41.0</c:v>
                </c:pt>
                <c:pt idx="3">
                  <c:v>39.0</c:v>
                </c:pt>
                <c:pt idx="4">
                  <c:v>41.0</c:v>
                </c:pt>
                <c:pt idx="5">
                  <c:v>33.0</c:v>
                </c:pt>
                <c:pt idx="6">
                  <c:v>41.0</c:v>
                </c:pt>
                <c:pt idx="7">
                  <c:v>43.0</c:v>
                </c:pt>
                <c:pt idx="8">
                  <c:v>45.0</c:v>
                </c:pt>
                <c:pt idx="9">
                  <c:v>34.0</c:v>
                </c:pt>
                <c:pt idx="10">
                  <c:v>398.0</c:v>
                </c:pt>
              </c:numCache>
            </c:numRef>
          </c:val>
        </c:ser>
        <c:ser>
          <c:idx val="2"/>
          <c:order val="2"/>
          <c:tx>
            <c:v>MED</c:v>
          </c:tx>
          <c:dPt>
            <c:idx val="0"/>
            <c:bubble3D val="0"/>
            <c:spPr>
              <a:solidFill>
                <a:srgbClr val="4F81BD"/>
              </a:solidFill>
              <a:ln w="12700">
                <a:solidFill>
                  <a:srgbClr val="FFFFFF"/>
                </a:solidFill>
                <a:prstDash val="solid"/>
              </a:ln>
            </c:spPr>
          </c:dPt>
          <c:dPt>
            <c:idx val="1"/>
            <c:bubble3D val="0"/>
            <c:spPr>
              <a:solidFill>
                <a:srgbClr val="C0504D"/>
              </a:solidFill>
              <a:ln w="12700">
                <a:solidFill>
                  <a:srgbClr val="FFFFFF"/>
                </a:solidFill>
                <a:prstDash val="solid"/>
              </a:ln>
            </c:spPr>
          </c:dPt>
          <c:dPt>
            <c:idx val="2"/>
            <c:bubble3D val="0"/>
            <c:spPr>
              <a:solidFill>
                <a:srgbClr val="9BBB59"/>
              </a:solidFill>
              <a:ln w="12700">
                <a:solidFill>
                  <a:srgbClr val="FFFFFF"/>
                </a:solidFill>
                <a:prstDash val="solid"/>
              </a:ln>
            </c:spPr>
          </c:dPt>
          <c:dPt>
            <c:idx val="3"/>
            <c:bubble3D val="0"/>
            <c:spPr>
              <a:solidFill>
                <a:srgbClr val="8064A2"/>
              </a:solidFill>
              <a:ln w="12700">
                <a:solidFill>
                  <a:srgbClr val="FFFFFF"/>
                </a:solidFill>
                <a:prstDash val="solid"/>
              </a:ln>
            </c:spPr>
          </c:dPt>
          <c:dPt>
            <c:idx val="4"/>
            <c:bubble3D val="0"/>
            <c:spPr>
              <a:solidFill>
                <a:srgbClr val="4BACC6"/>
              </a:solidFill>
              <a:ln w="12700">
                <a:solidFill>
                  <a:srgbClr val="FFFFFF"/>
                </a:solidFill>
                <a:prstDash val="solid"/>
              </a:ln>
            </c:spPr>
          </c:dPt>
          <c:dPt>
            <c:idx val="5"/>
            <c:bubble3D val="0"/>
            <c:spPr>
              <a:solidFill>
                <a:srgbClr val="F79646"/>
              </a:solidFill>
              <a:ln w="12700">
                <a:solidFill>
                  <a:srgbClr val="FFFFFF"/>
                </a:solidFill>
                <a:prstDash val="solid"/>
              </a:ln>
            </c:spPr>
          </c:dPt>
          <c:dPt>
            <c:idx val="6"/>
            <c:bubble3D val="0"/>
            <c:spPr>
              <a:solidFill>
                <a:srgbClr val="2C4D74"/>
              </a:solidFill>
              <a:ln w="12700">
                <a:solidFill>
                  <a:srgbClr val="FFFFFF"/>
                </a:solidFill>
                <a:prstDash val="solid"/>
              </a:ln>
            </c:spPr>
          </c:dPt>
          <c:dPt>
            <c:idx val="7"/>
            <c:bubble3D val="0"/>
            <c:spPr>
              <a:solidFill>
                <a:srgbClr val="782C2A"/>
              </a:solidFill>
              <a:ln w="12700">
                <a:solidFill>
                  <a:srgbClr val="FFFFFF"/>
                </a:solidFill>
                <a:prstDash val="solid"/>
              </a:ln>
            </c:spPr>
          </c:dPt>
          <c:dPt>
            <c:idx val="8"/>
            <c:bubble3D val="0"/>
            <c:spPr>
              <a:solidFill>
                <a:srgbClr val="5D7430"/>
              </a:solidFill>
              <a:ln w="12700">
                <a:solidFill>
                  <a:srgbClr val="FFFFFF"/>
                </a:solidFill>
                <a:prstDash val="solid"/>
              </a:ln>
            </c:spPr>
          </c:dPt>
          <c:dPt>
            <c:idx val="9"/>
            <c:bubble3D val="0"/>
            <c:spPr>
              <a:solidFill>
                <a:srgbClr val="4C3A62"/>
              </a:solidFill>
              <a:ln w="12700">
                <a:solidFill>
                  <a:srgbClr val="FFFFFF"/>
                </a:solidFill>
                <a:prstDash val="solid"/>
              </a:ln>
            </c:spPr>
          </c:dPt>
          <c:dPt>
            <c:idx val="10"/>
            <c:bubble3D val="0"/>
            <c:spPr>
              <a:solidFill>
                <a:srgbClr val="91C3D5"/>
              </a:solidFill>
              <a:ln w="12700">
                <a:solidFill>
                  <a:srgbClr val="000000"/>
                </a:solidFill>
                <a:prstDash val="solid"/>
              </a:ln>
            </c:spPr>
          </c:dPt>
          <c:dLbls>
            <c:showLegendKey val="0"/>
            <c:showVal val="0"/>
            <c:showCatName val="0"/>
            <c:showSerName val="0"/>
            <c:showPercent val="0"/>
            <c:showBubbleSize val="0"/>
            <c:showLeaderLines val="1"/>
          </c:dLbls>
          <c:cat>
            <c:strRef>
              <c:f>'Sheet1'!$A$5:$A$15</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'Sheet1'!$D$5:$D$15</c:f>
              <c:numCache>
                <c:formatCode>General</c:formatCode>
                <c:ptCount val="11"/>
                <c:pt idx="0">
                  <c:v>85.0</c:v>
                </c:pt>
                <c:pt idx="1">
                  <c:v>65.0</c:v>
                </c:pt>
                <c:pt idx="2">
                  <c:v>78.0</c:v>
                </c:pt>
                <c:pt idx="3">
                  <c:v>92.0</c:v>
                </c:pt>
                <c:pt idx="4">
                  <c:v>77.0</c:v>
                </c:pt>
                <c:pt idx="5">
                  <c:v>69.0</c:v>
                </c:pt>
                <c:pt idx="6">
                  <c:v>75.0</c:v>
                </c:pt>
                <c:pt idx="7">
                  <c:v>82.0</c:v>
                </c:pt>
                <c:pt idx="8">
                  <c:v>71.0</c:v>
                </c:pt>
                <c:pt idx="9">
                  <c:v>84.0</c:v>
                </c:pt>
                <c:pt idx="10">
                  <c:v>778.0</c:v>
                </c:pt>
              </c:numCache>
            </c:numRef>
          </c:val>
        </c:ser>
        <c:ser>
          <c:idx val="3"/>
          <c:order val="3"/>
          <c:tx>
            <c:v>VERY HIGH</c:v>
          </c:tx>
          <c:dPt>
            <c:idx val="0"/>
            <c:bubble3D val="0"/>
            <c:spPr>
              <a:solidFill>
                <a:srgbClr val="4F81BD"/>
              </a:solidFill>
              <a:ln w="12700">
                <a:solidFill>
                  <a:srgbClr val="FFFFFF"/>
                </a:solidFill>
                <a:prstDash val="solid"/>
              </a:ln>
            </c:spPr>
          </c:dPt>
          <c:dPt>
            <c:idx val="1"/>
            <c:bubble3D val="0"/>
            <c:spPr>
              <a:solidFill>
                <a:srgbClr val="C0504D"/>
              </a:solidFill>
              <a:ln w="12700">
                <a:solidFill>
                  <a:srgbClr val="FFFFFF"/>
                </a:solidFill>
                <a:prstDash val="solid"/>
              </a:ln>
            </c:spPr>
          </c:dPt>
          <c:dPt>
            <c:idx val="2"/>
            <c:bubble3D val="0"/>
            <c:spPr>
              <a:solidFill>
                <a:srgbClr val="9BBB59"/>
              </a:solidFill>
              <a:ln w="12700">
                <a:solidFill>
                  <a:srgbClr val="FFFFFF"/>
                </a:solidFill>
                <a:prstDash val="solid"/>
              </a:ln>
            </c:spPr>
          </c:dPt>
          <c:dPt>
            <c:idx val="3"/>
            <c:bubble3D val="0"/>
            <c:spPr>
              <a:solidFill>
                <a:srgbClr val="8064A2"/>
              </a:solidFill>
              <a:ln w="12700">
                <a:solidFill>
                  <a:srgbClr val="FFFFFF"/>
                </a:solidFill>
                <a:prstDash val="solid"/>
              </a:ln>
            </c:spPr>
          </c:dPt>
          <c:dPt>
            <c:idx val="4"/>
            <c:bubble3D val="0"/>
            <c:spPr>
              <a:solidFill>
                <a:srgbClr val="4BACC6"/>
              </a:solidFill>
              <a:ln w="12700">
                <a:solidFill>
                  <a:srgbClr val="FFFFFF"/>
                </a:solidFill>
                <a:prstDash val="solid"/>
              </a:ln>
            </c:spPr>
          </c:dPt>
          <c:dPt>
            <c:idx val="5"/>
            <c:bubble3D val="0"/>
            <c:spPr>
              <a:solidFill>
                <a:srgbClr val="F79646"/>
              </a:solidFill>
              <a:ln w="12700">
                <a:solidFill>
                  <a:srgbClr val="FFFFFF"/>
                </a:solidFill>
                <a:prstDash val="solid"/>
              </a:ln>
            </c:spPr>
          </c:dPt>
          <c:dPt>
            <c:idx val="6"/>
            <c:bubble3D val="0"/>
            <c:spPr>
              <a:solidFill>
                <a:srgbClr val="2C4D74"/>
              </a:solidFill>
              <a:ln w="12700">
                <a:solidFill>
                  <a:srgbClr val="FFFFFF"/>
                </a:solidFill>
                <a:prstDash val="solid"/>
              </a:ln>
            </c:spPr>
          </c:dPt>
          <c:dPt>
            <c:idx val="7"/>
            <c:bubble3D val="0"/>
            <c:spPr>
              <a:solidFill>
                <a:srgbClr val="782C2A"/>
              </a:solidFill>
              <a:ln w="12700">
                <a:solidFill>
                  <a:srgbClr val="FFFFFF"/>
                </a:solidFill>
                <a:prstDash val="solid"/>
              </a:ln>
            </c:spPr>
          </c:dPt>
          <c:dPt>
            <c:idx val="8"/>
            <c:bubble3D val="0"/>
            <c:spPr>
              <a:solidFill>
                <a:srgbClr val="5D7430"/>
              </a:solidFill>
              <a:ln w="12700">
                <a:solidFill>
                  <a:srgbClr val="FFFFFF"/>
                </a:solidFill>
                <a:prstDash val="solid"/>
              </a:ln>
            </c:spPr>
          </c:dPt>
          <c:dPt>
            <c:idx val="9"/>
            <c:bubble3D val="0"/>
            <c:spPr>
              <a:solidFill>
                <a:srgbClr val="4C3A62"/>
              </a:solidFill>
              <a:ln w="12700">
                <a:solidFill>
                  <a:srgbClr val="FFFFFF"/>
                </a:solidFill>
                <a:prstDash val="solid"/>
              </a:ln>
            </c:spPr>
          </c:dPt>
          <c:dPt>
            <c:idx val="10"/>
            <c:bubble3D val="0"/>
            <c:spPr>
              <a:solidFill>
                <a:srgbClr val="91C3D5"/>
              </a:solidFill>
              <a:ln w="12700">
                <a:solidFill>
                  <a:srgbClr val="000000"/>
                </a:solidFill>
                <a:prstDash val="solid"/>
              </a:ln>
            </c:spPr>
          </c:dPt>
          <c:dLbls>
            <c:showLegendKey val="0"/>
            <c:showVal val="0"/>
            <c:showCatName val="0"/>
            <c:showSerName val="0"/>
            <c:showPercent val="0"/>
            <c:showBubbleSize val="0"/>
            <c:showLeaderLines val="1"/>
          </c:dLbls>
          <c:cat>
            <c:strRef>
              <c:f>'Sheet1'!$A$5:$A$15</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'Sheet1'!$E$5:$E$15</c:f>
              <c:numCache>
                <c:formatCode>General</c:formatCode>
                <c:ptCount val="11"/>
                <c:pt idx="0">
                  <c:v>15.0</c:v>
                </c:pt>
                <c:pt idx="1">
                  <c:v>15.0</c:v>
                </c:pt>
                <c:pt idx="2">
                  <c:v>14.0</c:v>
                </c:pt>
                <c:pt idx="3">
                  <c:v>9.0</c:v>
                </c:pt>
                <c:pt idx="4">
                  <c:v>15.0</c:v>
                </c:pt>
                <c:pt idx="5">
                  <c:v>12.0</c:v>
                </c:pt>
                <c:pt idx="6">
                  <c:v>15.0</c:v>
                </c:pt>
                <c:pt idx="7">
                  <c:v>16.0</c:v>
                </c:pt>
                <c:pt idx="8">
                  <c:v>13.0</c:v>
                </c:pt>
                <c:pt idx="9">
                  <c:v>13.0</c:v>
                </c:pt>
                <c:pt idx="10">
                  <c:v>137.0</c:v>
                </c:pt>
              </c:numCache>
            </c:numRef>
          </c:val>
        </c:ser>
        <c:holeSize val="75"/>
        <c:firstSliceAng val="0"/>
      </c:doughnutChart>
      <c:spPr>
        <a:noFill/>
        <a:ln>
          <a:noFill/>
        </a:ln>
      </c:spPr>
    </c:plotArea>
    <c:legend>
      <c:legendPos val="r"/>
      <c:layout/>
      <c:overlay val="0"/>
      <c:spPr>
        <a:noFill/>
        <a:ln>
          <a:noFill/>
        </a:ln>
      </c:spPr>
      <c:txPr>
        <a:bodyPr/>
        <a:lstStyle/>
        <a:p>
          <a:pPr>
            <a:defRPr sz="900" b="0" i="0" u="none" strike="noStrike" baseline="0">
              <a:solidFill>
                <a:srgbClr val="595959"/>
              </a:solidFill>
              <a:latin typeface="Droid Sans"/>
              <a:ea typeface="Droid Sans"/>
              <a:cs typeface="Lucida Sans"/>
            </a:defRPr>
          </a:pPr>
          <a:endParaRPr lang="zh-CN"/>
        </a:p>
      </c:txPr>
    </c:legend>
    <c:plotVisOnly val="1"/>
    <c:dispBlanksAs val="gap"/>
    <c:showDLblsOverMax val="0"/>
  </c:chart>
  <c:spPr>
    <a:pattFill prst="pct5">
      <a:fgClr>
        <a:srgbClr val="4F81BD"/>
      </a:fgClr>
      <a:bgClr>
        <a:srgbClr val="FFFFFF"/>
      </a:bgClr>
    </a:pattFill>
    <a:ln>
      <a:noFill/>
    </a:ln>
  </c:spPr>
  <c:txPr>
    <a:bodyPr/>
    <a:lstStyle/>
    <a:p>
      <a:pPr>
        <a:defRPr sz="1000" b="0" i="0" u="none" strike="noStrike" baseline="0">
          <a:solidFill>
            <a:srgbClr val="000000"/>
          </a:solidFill>
          <a:latin typeface="Droid Sans"/>
          <a:ea typeface="Droid Sans"/>
          <a:cs typeface="Lucida Sans"/>
        </a:defRPr>
      </a:pPr>
      <a:endParaRPr lang="zh-CN"/>
    </a:p>
  </c:txPr>
  <c:printSettings>
    <c:headerFooter/>
    <c:pageMargins b="0.75" l="0.7" r="0.7" t="0.75" header="0.3" footer="0.3"/>
    <c:pageSetup/>
  </c:printSettings>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400" b="0" i="0" u="none" strike="noStrike" baseline="0">
                <a:solidFill>
                  <a:srgbClr val="595959"/>
                </a:solidFill>
                <a:latin typeface="Droid Sans"/>
                <a:ea typeface="Droid Sans"/>
                <a:cs typeface="Lucida Sans"/>
              </a:defRPr>
            </a:pPr>
            <a:r>
              <a:rPr lang="zh-CN" sz="1400" b="0" i="0" u="none" strike="noStrike" baseline="0">
                <a:solidFill>
                  <a:srgbClr val="595959"/>
                </a:solidFill>
                <a:latin typeface="Droid Sans"/>
                <a:ea typeface="Droid Sans"/>
                <a:cs typeface="Lucida Sans"/>
              </a:rPr>
              <a:t>Employee</a:t>
            </a:r>
            <a:r>
              <a:rPr lang="zh-CN" sz="1400" b="0" i="0" u="none" strike="noStrike" baseline="0">
                <a:solidFill>
                  <a:srgbClr val="595959"/>
                </a:solidFill>
                <a:latin typeface="Droid Sans"/>
                <a:ea typeface="Droid Sans"/>
                <a:cs typeface="Lucida Sans"/>
              </a:rPr>
              <a:t> performance analysis</a:t>
            </a:r>
          </a:p>
        </c:rich>
      </c:tx>
      <c:layout/>
      <c:overlay val="0"/>
      <c:spPr>
        <a:noFill/>
        <a:ln>
          <a:noFill/>
        </a:ln>
      </c:spPr>
    </c:title>
    <c:autoTitleDeleted val="1"/>
    <c:plotArea>
      <c:layout>
        <c:manualLayout>
          <c:layoutTarget val="inner"/>
          <c:xMode val="edge"/>
          <c:yMode val="edge"/>
          <c:x val="0.057113964"/>
          <c:y val="0.100881375"/>
          <c:w val="0.74267143"/>
          <c:h val="0.8360215"/>
        </c:manualLayout>
      </c:layout>
      <c:barChart>
        <c:barDir val="col"/>
        <c:grouping val="clustered"/>
        <c:varyColors val="0"/>
        <c:ser>
          <c:idx val="0"/>
          <c:order val="0"/>
          <c:tx>
            <c:v>performance level HIGH</c:v>
          </c:tx>
          <c:spPr>
            <a:solidFill>
              <a:srgbClr val="4F81BD"/>
            </a:solidFill>
            <a:ln>
              <a:noFill/>
            </a:ln>
          </c:spPr>
          <c:invertIfNegative val="0"/>
          <c:dLbls>
            <c:showLegendKey val="0"/>
            <c:showVal val="0"/>
            <c:showCatName val="0"/>
            <c:showSerName val="0"/>
            <c:showPercent val="0"/>
            <c:showBubbleSize val="0"/>
            <c:showLeaderLines val="1"/>
          </c:dLbls>
          <c:cat>
            <c:strRef>
              <c:f>'Sheet1(2)'!$A$5:$A$15</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'Sheet1(2)'!$B$5:$B$15</c:f>
              <c:numCache>
                <c:formatCode>General</c:formatCode>
                <c:ptCount val="11"/>
                <c:pt idx="0">
                  <c:v>16.0</c:v>
                </c:pt>
                <c:pt idx="1">
                  <c:v>18.0</c:v>
                </c:pt>
                <c:pt idx="2">
                  <c:v>21.0</c:v>
                </c:pt>
                <c:pt idx="3">
                  <c:v>17.0</c:v>
                </c:pt>
                <c:pt idx="4">
                  <c:v>21.0</c:v>
                </c:pt>
                <c:pt idx="5">
                  <c:v>29.0</c:v>
                </c:pt>
                <c:pt idx="6">
                  <c:v>26.0</c:v>
                </c:pt>
                <c:pt idx="7">
                  <c:v>26.0</c:v>
                </c:pt>
                <c:pt idx="8">
                  <c:v>21.0</c:v>
                </c:pt>
                <c:pt idx="9">
                  <c:v>25.0</c:v>
                </c:pt>
                <c:pt idx="10">
                  <c:v>220.0</c:v>
                </c:pt>
              </c:numCache>
            </c:numRef>
          </c:val>
        </c:ser>
        <c:ser>
          <c:idx val="1"/>
          <c:order val="1"/>
          <c:tx>
            <c:v>LOW</c:v>
          </c:tx>
          <c:spPr>
            <a:solidFill>
              <a:srgbClr val="C0504D"/>
            </a:solidFill>
            <a:ln>
              <a:noFill/>
            </a:ln>
          </c:spPr>
          <c:invertIfNegative val="0"/>
          <c:dLbls>
            <c:showLegendKey val="0"/>
            <c:showVal val="0"/>
            <c:showCatName val="0"/>
            <c:showSerName val="0"/>
            <c:showPercent val="0"/>
            <c:showBubbleSize val="0"/>
            <c:showLeaderLines val="1"/>
          </c:dLbls>
          <c:trendline>
            <c:spPr>
              <a:ln w="12700">
                <a:solidFill>
                  <a:srgbClr val="C0504D"/>
                </a:solidFill>
                <a:prstDash val="sysDash"/>
              </a:ln>
            </c:spPr>
            <c:trendlineType val="exp"/>
            <c:dispRSqr val="0"/>
            <c:dispEq val="0"/>
          </c:trendline>
          <c:cat>
            <c:strRef>
              <c:f>'Sheet1(2)'!$A$5:$A$15</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'Sheet1(2)'!$C$5:$C$15</c:f>
              <c:numCache>
                <c:formatCode>General</c:formatCode>
                <c:ptCount val="11"/>
                <c:pt idx="0">
                  <c:v>34.0</c:v>
                </c:pt>
                <c:pt idx="1">
                  <c:v>47.0</c:v>
                </c:pt>
                <c:pt idx="2">
                  <c:v>41.0</c:v>
                </c:pt>
                <c:pt idx="3">
                  <c:v>39.0</c:v>
                </c:pt>
                <c:pt idx="4">
                  <c:v>41.0</c:v>
                </c:pt>
                <c:pt idx="5">
                  <c:v>33.0</c:v>
                </c:pt>
                <c:pt idx="6">
                  <c:v>41.0</c:v>
                </c:pt>
                <c:pt idx="7">
                  <c:v>43.0</c:v>
                </c:pt>
                <c:pt idx="8">
                  <c:v>45.0</c:v>
                </c:pt>
                <c:pt idx="9">
                  <c:v>34.0</c:v>
                </c:pt>
                <c:pt idx="10">
                  <c:v>398.0</c:v>
                </c:pt>
              </c:numCache>
            </c:numRef>
          </c:val>
        </c:ser>
        <c:ser>
          <c:idx val="2"/>
          <c:order val="2"/>
          <c:tx>
            <c:v>MED</c:v>
          </c:tx>
          <c:spPr>
            <a:solidFill>
              <a:srgbClr val="9BBB59"/>
            </a:solidFill>
            <a:ln>
              <a:noFill/>
            </a:ln>
          </c:spPr>
          <c:invertIfNegative val="0"/>
          <c:dLbls>
            <c:showLegendKey val="0"/>
            <c:showVal val="0"/>
            <c:showCatName val="0"/>
            <c:showSerName val="0"/>
            <c:showPercent val="0"/>
            <c:showBubbleSize val="0"/>
            <c:showLeaderLines val="1"/>
          </c:dLbls>
          <c:trendline>
            <c:spPr>
              <a:ln w="12700">
                <a:solidFill>
                  <a:srgbClr val="9BBB59"/>
                </a:solidFill>
                <a:prstDash val="sysDash"/>
              </a:ln>
            </c:spPr>
            <c:trendlineType val="linear"/>
            <c:dispRSqr val="0"/>
            <c:dispEq val="0"/>
          </c:trendline>
          <c:cat>
            <c:strRef>
              <c:f>'Sheet1(2)'!$A$5:$A$15</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'Sheet1(2)'!$D$5:$D$15</c:f>
              <c:numCache>
                <c:formatCode>General</c:formatCode>
                <c:ptCount val="11"/>
                <c:pt idx="0">
                  <c:v>85.0</c:v>
                </c:pt>
                <c:pt idx="1">
                  <c:v>65.0</c:v>
                </c:pt>
                <c:pt idx="2">
                  <c:v>78.0</c:v>
                </c:pt>
                <c:pt idx="3">
                  <c:v>92.0</c:v>
                </c:pt>
                <c:pt idx="4">
                  <c:v>77.0</c:v>
                </c:pt>
                <c:pt idx="5">
                  <c:v>69.0</c:v>
                </c:pt>
                <c:pt idx="6">
                  <c:v>75.0</c:v>
                </c:pt>
                <c:pt idx="7">
                  <c:v>82.0</c:v>
                </c:pt>
                <c:pt idx="8">
                  <c:v>71.0</c:v>
                </c:pt>
                <c:pt idx="9">
                  <c:v>84.0</c:v>
                </c:pt>
                <c:pt idx="10">
                  <c:v>778.0</c:v>
                </c:pt>
              </c:numCache>
            </c:numRef>
          </c:val>
        </c:ser>
        <c:ser>
          <c:idx val="3"/>
          <c:order val="3"/>
          <c:tx>
            <c:v>VERY HIGH</c:v>
          </c:tx>
          <c:spPr>
            <a:solidFill>
              <a:srgbClr val="8064A2"/>
            </a:solidFill>
            <a:ln>
              <a:noFill/>
            </a:ln>
          </c:spPr>
          <c:invertIfNegative val="0"/>
          <c:dLbls>
            <c:showLegendKey val="0"/>
            <c:showVal val="0"/>
            <c:showCatName val="0"/>
            <c:showSerName val="0"/>
            <c:showPercent val="0"/>
            <c:showBubbleSize val="0"/>
            <c:showLeaderLines val="1"/>
          </c:dLbls>
          <c:cat>
            <c:strRef>
              <c:f>'Sheet1(2)'!$A$5:$A$15</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'Sheet1(2)'!$E$5:$E$15</c:f>
              <c:numCache>
                <c:formatCode>General</c:formatCode>
                <c:ptCount val="11"/>
                <c:pt idx="0">
                  <c:v>15.0</c:v>
                </c:pt>
                <c:pt idx="1">
                  <c:v>15.0</c:v>
                </c:pt>
                <c:pt idx="2">
                  <c:v>14.0</c:v>
                </c:pt>
                <c:pt idx="3">
                  <c:v>9.0</c:v>
                </c:pt>
                <c:pt idx="4">
                  <c:v>15.0</c:v>
                </c:pt>
                <c:pt idx="5">
                  <c:v>12.0</c:v>
                </c:pt>
                <c:pt idx="6">
                  <c:v>15.0</c:v>
                </c:pt>
                <c:pt idx="7">
                  <c:v>16.0</c:v>
                </c:pt>
                <c:pt idx="8">
                  <c:v>13.0</c:v>
                </c:pt>
                <c:pt idx="9">
                  <c:v>13.0</c:v>
                </c:pt>
                <c:pt idx="10">
                  <c:v>137.0</c:v>
                </c:pt>
              </c:numCache>
            </c:numRef>
          </c:val>
        </c:ser>
        <c:overlap val="-27"/>
        <c:gapWidth val="219"/>
        <c:axId val="0"/>
        <c:axId val="1"/>
      </c:barChart>
      <c:catAx>
        <c:axId val="0"/>
        <c:scaling>
          <c:orientation val="minMax"/>
        </c:scaling>
        <c:delete val="0"/>
        <c:axPos val="b"/>
        <c:numFmt formatCode="General" sourceLinked="1"/>
        <c:majorTickMark val="none"/>
        <c:minorTickMark val="none"/>
        <c:tickLblPos val="nextTo"/>
        <c:spPr>
          <a:ln w="12700">
            <a:solidFill>
              <a:srgbClr val="D9D9D9"/>
            </a:solidFill>
            <a:prstDash val="solid"/>
          </a:ln>
        </c:spPr>
        <c:txPr>
          <a:bodyPr rot="0" vert="horz" anchor="t" anchorCtr="0"/>
          <a:lstStyle/>
          <a:p>
            <a:pPr>
              <a:defRPr sz="900" b="0" i="0" u="none" strike="noStrike" baseline="0">
                <a:solidFill>
                  <a:srgbClr val="595959"/>
                </a:solidFill>
                <a:latin typeface="Droid Sans"/>
                <a:ea typeface="Droid Sans"/>
                <a:cs typeface="Lucida Sans"/>
              </a:defRPr>
            </a:pPr>
            <a:endParaRPr lang="zh-CN"/>
          </a:p>
        </c:txPr>
        <c:crosses val="autoZero"/>
        <c:auto val="1"/>
        <c:lblOffset val="100"/>
        <c:lblAlgn val="ctr"/>
        <c:noMultiLvlLbl val="0"/>
        <c:crossAx val="1"/>
      </c:catAx>
      <c:valAx>
        <c:axId val="1"/>
        <c:scaling>
          <c:orientation val="minMax"/>
        </c:scaling>
        <c:delete val="0"/>
        <c:axPos val="l"/>
        <c:majorGridlines>
          <c:spPr>
            <a:ln w="12700">
              <a:solidFill>
                <a:srgbClr val="D9D9D9"/>
              </a:solidFill>
              <a:prstDash val="solid"/>
            </a:ln>
          </c:spPr>
        </c:majorGridlines>
        <c:numFmt formatCode="General" sourceLinked="1"/>
        <c:majorTickMark val="none"/>
        <c:minorTickMark val="none"/>
        <c:tickLblPos val="nextTo"/>
        <c:spPr>
          <a:ln>
            <a:noFill/>
          </a:ln>
        </c:spPr>
        <c:txPr>
          <a:bodyPr rot="0" vert="horz" anchor="t" anchorCtr="0"/>
          <a:lstStyle/>
          <a:p>
            <a:pPr>
              <a:defRPr sz="900" b="0" i="0" u="none" strike="noStrike" baseline="0">
                <a:solidFill>
                  <a:srgbClr val="595959"/>
                </a:solidFill>
                <a:latin typeface="Droid Sans"/>
                <a:ea typeface="Droid Sans"/>
                <a:cs typeface="Lucida Sans"/>
              </a:defRPr>
            </a:pPr>
            <a:endParaRPr lang="zh-CN"/>
          </a:p>
        </c:txPr>
        <c:crosses val="autoZero"/>
        <c:crossBetween val="between"/>
        <c:crossAx val="0"/>
      </c:valAx>
      <c:spPr>
        <a:noFill/>
        <a:ln>
          <a:noFill/>
        </a:ln>
      </c:spPr>
    </c:plotArea>
    <c:legend>
      <c:legendPos val="r"/>
      <c:layout/>
      <c:overlay val="0"/>
      <c:spPr>
        <a:noFill/>
        <a:ln>
          <a:noFill/>
        </a:ln>
      </c:spPr>
      <c:txPr>
        <a:bodyPr/>
        <a:lstStyle/>
        <a:p>
          <a:pPr>
            <a:defRPr sz="900" b="0" i="0" u="none" strike="noStrike" baseline="0">
              <a:solidFill>
                <a:srgbClr val="595959"/>
              </a:solidFill>
              <a:latin typeface="Droid Sans"/>
              <a:ea typeface="Droid Sans"/>
              <a:cs typeface="Lucida Sans"/>
            </a:defRPr>
          </a:pPr>
          <a:endParaRPr lang="zh-CN"/>
        </a:p>
      </c:txPr>
    </c:legend>
    <c:plotVisOnly val="1"/>
    <c:dispBlanksAs val="gap"/>
    <c:showDLblsOverMax val="0"/>
  </c:chart>
  <c:spPr>
    <a:gradFill>
      <a:gsLst>
        <a:gs pos="0">
          <a:srgbClr val="F4F8FC"/>
        </a:gs>
        <a:gs pos="74000">
          <a:srgbClr val="AFC6E1"/>
        </a:gs>
        <a:gs pos="83000">
          <a:srgbClr val="AFC6E1"/>
        </a:gs>
        <a:gs pos="100000">
          <a:srgbClr val="CBD9EB"/>
        </a:gs>
      </a:gsLst>
      <a:lin ang="5400000" scaled="1"/>
    </a:gradFill>
    <a:ln>
      <a:noFill/>
    </a:ln>
  </c:spPr>
  <c:txPr>
    <a:bodyPr/>
    <a:lstStyle/>
    <a:p>
      <a:pPr>
        <a:defRPr sz="1000" b="0" i="0" u="none" strike="noStrike" baseline="0">
          <a:solidFill>
            <a:srgbClr val="000000"/>
          </a:solidFill>
          <a:latin typeface="Droid Sans"/>
          <a:ea typeface="Droid Sans"/>
          <a:cs typeface="Lucida Sans"/>
        </a:defRPr>
      </a:pPr>
      <a:endParaRPr lang="zh-CN"/>
    </a:p>
  </c:txPr>
  <c:printSettings>
    <c:headerFooter/>
    <c:pageMargins b="0.75" l="0.7" r="0.7" t="0.75" header="0.3" footer="0.3"/>
    <c:pageSetup/>
  </c:printSettings>
  <c:externalData r:id="rId1">
    <c:autoUpdate val="0"/>
  </c:externalData>
</c:chartSpace>
</file>

<file path=ppt/comments/comment1.xml><?xml version="1.0" encoding="utf-8"?>
<p:cmLst xmlns:p="http://schemas.openxmlformats.org/presentationml/2006/main" xmlns:r="http://schemas.openxmlformats.org/officeDocument/2006/relationships" xmlns:a="http://schemas.openxmlformats.org/drawingml/2006/main">
  <p:cm authorId="1" dt="2024-08-27T19:04:15.356" idx="1">
    <p:pos x="7033" y="2088"/>
    <p:text>llllhhhhhh</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7"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8"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9/10/2024</a:t>
            </a:fld>
            <a:endParaRPr lang="zh-CN" altLang="en-US" sz="1200">
              <a:latin typeface="Calibri" pitchFamily="0" charset="0"/>
              <a:ea typeface="等线" pitchFamily="0" charset="0"/>
              <a:cs typeface="Calibri" pitchFamily="0" charset="0"/>
            </a:endParaRPr>
          </a:p>
        </p:txBody>
      </p:sp>
      <p:sp>
        <p:nvSpPr>
          <p:cNvPr id="19"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20"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1"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800336271"/>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47"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4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44015806"/>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94073125"/>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765672055"/>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700775156"/>
      </p:ext>
    </p:extLst>
  </p:cSld>
  <p:clrMapOvr>
    <a:masterClrMapping/>
  </p:clrMapOvr>
</p:notes>
</file>

<file path=ppt/notesSlides/notesSlide13.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13</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855868025"/>
      </p:ext>
    </p:extLst>
  </p:cSld>
  <p:clrMapOvr>
    <a:masterClrMapping/>
  </p:clrMapOvr>
</p:notes>
</file>

<file path=ppt/notesSlides/notesSlide14.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14</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324749897"/>
      </p:ext>
    </p:extLst>
  </p:cSld>
  <p:clrMapOvr>
    <a:masterClrMapping/>
  </p:clrMapOvr>
</p:notes>
</file>

<file path=ppt/notesSlides/notesSlide15.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15</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320557789"/>
      </p:ext>
    </p:extLst>
  </p:cSld>
  <p:clrMapOvr>
    <a:masterClrMapping/>
  </p:clrMapOvr>
</p:notes>
</file>

<file path=ppt/notesSlides/notesSlide16.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16</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788022283"/>
      </p:ext>
    </p:extLst>
  </p:cSld>
  <p:clrMapOvr>
    <a:masterClrMapping/>
  </p:clrMapOvr>
</p:notes>
</file>

<file path=ppt/notesSlides/notesSlide17.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17</a:t>
            </a:fld>
            <a:endParaRPr lang="zh-CN" altLang="en-US" sz="1200">
              <a:latin typeface="Calibri" pitchFamily="0" charset="0"/>
              <a:ea typeface="等线" pitchFamily="0" charset="0"/>
              <a:cs typeface="Calibri" pitchFamily="0" charset="0"/>
            </a:endParaRPr>
          </a:p>
        </p:txBody>
      </p:sp>
      <p:sp>
        <p:nvSpPr>
          <p:cNvPr id="203"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204"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682823551"/>
      </p:ext>
    </p:extLst>
  </p:cSld>
  <p:clrMapOvr>
    <a:masterClrMapping/>
  </p:clrMapOvr>
</p:notes>
</file>

<file path=ppt/notesSlides/notesSlide18.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18</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06020517"/>
      </p:ext>
    </p:extLst>
  </p:cSld>
  <p:clrMapOvr>
    <a:masterClrMapping/>
  </p:clrMapOvr>
</p:notes>
</file>

<file path=ppt/notesSlides/notesSlide19.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19</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808824842"/>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157105185"/>
      </p:ext>
    </p:extLst>
  </p:cSld>
  <p:clrMapOvr>
    <a:masterClrMapping/>
  </p:clrMapOvr>
</p:notes>
</file>

<file path=ppt/notesSlides/notesSlide20.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20</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180659261"/>
      </p:ext>
    </p:extLst>
  </p:cSld>
  <p:clrMapOvr>
    <a:masterClrMapping/>
  </p:clrMapOvr>
</p:notes>
</file>

<file path=ppt/notesSlides/notesSlide21.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21</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465189443"/>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66579802"/>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116107217"/>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818122458"/>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793219032"/>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437404248"/>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682043488"/>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9629548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705288020"/>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949771314"/>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010297428"/>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37"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36"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35"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34"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33"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32"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31"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30"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29"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8"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23"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sz="3200" b="0" i="0">
              <a:solidFill>
                <a:schemeClr val="tx1"/>
              </a:solidFill>
              <a:latin typeface="Trebuchet MS" pitchFamily="0" charset="0"/>
              <a:cs typeface="Trebuchet MS" pitchFamily="0" charset="0"/>
            </a:endParaRPr>
          </a:p>
        </p:txBody>
      </p:sp>
      <p:sp>
        <p:nvSpPr>
          <p:cNvPr id="24" name="文本框"/>
          <p:cNvSpPr>
            <a:spLocks xmlns:a="http://schemas.openxmlformats.org/drawingml/2006/main" noGrp="1"/>
          </p:cNvSpPr>
          <p:nvPr>
            <p:ph type="body" idx="4"/>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25"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26"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27"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282604025"/>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62"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61"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60"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59"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58"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7"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56"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55"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54"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3"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49"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4800" b="1" i="0">
              <a:solidFill>
                <a:schemeClr val="tx1"/>
              </a:solidFill>
              <a:latin typeface="Trebuchet MS" pitchFamily="0" charset="0"/>
              <a:cs typeface="Trebuchet MS" pitchFamily="0" charset="0"/>
            </a:endParaRPr>
          </a:p>
        </p:txBody>
      </p:sp>
      <p:sp>
        <p:nvSpPr>
          <p:cNvPr id="50"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51"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52"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2070903908"/>
      </p:ext>
    </p:extLst>
  </p:cSld>
  <p:clrMapOvr>
    <a:masterClrMapping xmlns:a="http://schemas.openxmlformats.org/drawingml/2006/main"/>
  </p:clrMapOvr>
</p:sldLayout>
</file>

<file path=ppt/slideLayouts/slideLayout14.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186"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185"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184"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183"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182"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181"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180"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179"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178"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177"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172"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4800" b="1" i="0">
              <a:solidFill>
                <a:schemeClr val="tx1"/>
              </a:solidFill>
              <a:latin typeface="Trebuchet MS" pitchFamily="0" charset="0"/>
              <a:cs typeface="Trebuchet MS" pitchFamily="0" charset="0"/>
            </a:endParaRPr>
          </a:p>
        </p:txBody>
      </p:sp>
      <p:sp>
        <p:nvSpPr>
          <p:cNvPr id="173" name="文本框"/>
          <p:cNvSpPr>
            <a:spLocks xmlns:a="http://schemas.openxmlformats.org/drawingml/2006/main" noGrp="1"/>
          </p:cNvSpPr>
          <p:nvPr>
            <p:ph type="body" idx="1"/>
          </p:nvPr>
        </p:nvSpPr>
        <p:spPr>
          <a:xfrm xmlns:a="http://schemas.openxmlformats.org/drawingml/2006/main" rot="0">
            <a:off x="609600" y="1577340"/>
            <a:ext cx="10972800" cy="452627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a:p>
        </p:txBody>
      </p:sp>
      <p:sp>
        <p:nvSpPr>
          <p:cNvPr id="174"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175"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176"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777121589"/>
      </p:ext>
    </p:extLst>
  </p:cSld>
  <p:clrMapOvr>
    <a:masterClrMapping xmlns:a="http://schemas.openxmlformats.org/drawingml/2006/main"/>
  </p:clrMapOvr>
</p:sldLayout>
</file>

<file path=ppt/slideLayouts/slideLayout15.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226"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225"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224"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223"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222"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21"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220"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219"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218"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17"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214"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215"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216"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280142767"/>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333510048"/>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465646751"/>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766150886"/>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552577899"/>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185641190"/>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137206043"/>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505677100"/>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52219808"/>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4"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sz="4800" b="1" i="0">
              <a:solidFill>
                <a:schemeClr val="tx1"/>
              </a:solidFill>
              <a:latin typeface="Trebuchet MS" pitchFamily="0" charset="0"/>
              <a:cs typeface="Trebuchet MS" pitchFamily="0" charset="0"/>
            </a:endParaRPr>
          </a:p>
        </p:txBody>
      </p:sp>
      <p:sp>
        <p:nvSpPr>
          <p:cNvPr id="13" name="文本框"/>
          <p:cNvSpPr>
            <a:spLocks noGrp="1"/>
          </p:cNvSpPr>
          <p:nvPr>
            <p:ph type="body" idx="1"/>
          </p:nvPr>
        </p:nvSpPr>
        <p:spPr>
          <a:xfrm rot="0">
            <a:off x="609600" y="1577340"/>
            <a:ext cx="10972800" cy="4526279"/>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4" name="文本框"/>
          <p:cNvSpPr>
            <a:spLocks noGrp="1"/>
          </p:cNvSpPr>
          <p:nvPr>
            <p:ph type="ftr" idx="5"/>
          </p:nvPr>
        </p:nvSpPr>
        <p:spPr>
          <a:xfrm rot="0">
            <a:off x="4145279" y="6377940"/>
            <a:ext cx="3901440"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solidFill>
                <a:srgbClr val="898989"/>
              </a:solidFill>
              <a:latin typeface="Calibri" pitchFamily="0" charset="0"/>
              <a:ea typeface="宋体" pitchFamily="0" charset="0"/>
              <a:cs typeface="Calibri" pitchFamily="0" charset="0"/>
            </a:endParaRPr>
          </a:p>
        </p:txBody>
      </p:sp>
      <p:sp>
        <p:nvSpPr>
          <p:cNvPr id="15" name="文本框"/>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Calibri" pitchFamily="0" charset="0"/>
                <a:ea typeface="宋体" pitchFamily="0" charset="0"/>
                <a:cs typeface="Calibri" pitchFamily="0" charset="0"/>
              </a:rPr>
              <a:t>9/10/2024</a:t>
            </a:fld>
            <a:endParaRPr lang="zh-CN" altLang="en-US">
              <a:solidFill>
                <a:srgbClr val="898989"/>
              </a:solidFill>
              <a:latin typeface="Calibri" pitchFamily="0" charset="0"/>
              <a:ea typeface="宋体" pitchFamily="0" charset="0"/>
              <a:cs typeface="Calibri" pitchFamily="0" charset="0"/>
            </a:endParaRPr>
          </a:p>
        </p:txBody>
      </p:sp>
      <p:sp>
        <p:nvSpPr>
          <p:cNvPr id="16"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377597212"/>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 Id="rId4" Type="http://schemas.openxmlformats.org/officeDocument/2006/relationships/comments" Target="../comments/commen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10.jpg"/><Relationship Id="rId2" Type="http://schemas.openxmlformats.org/officeDocument/2006/relationships/slideLayout" Target="../slideLayouts/slideLayout13.xml"/><Relationship Id="rId3"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image" Target="../media/11.png"/><Relationship Id="rId2" Type="http://schemas.openxmlformats.org/officeDocument/2006/relationships/slideLayout" Target="../slideLayouts/slideLayout12.xml"/><Relationship Id="rId3"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image" Target="../media/11.png"/><Relationship Id="rId2" Type="http://schemas.openxmlformats.org/officeDocument/2006/relationships/chart" Target="../charts/chart1.xml"/><Relationship Id="rId3" Type="http://schemas.openxmlformats.org/officeDocument/2006/relationships/slideLayout" Target="../slideLayouts/slideLayout13.xml"/><Relationship Id="rId4"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chart" Target="../charts/chart2.xml"/><Relationship Id="rId2" Type="http://schemas.openxmlformats.org/officeDocument/2006/relationships/slideLayout" Target="../slideLayouts/slideLayout15.xml"/><Relationship Id="rId3"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slideLayout" Target="../slideLayouts/slideLayout13.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8.jpeg"/><Relationship Id="rId2" Type="http://schemas.openxmlformats.org/officeDocument/2006/relationships/slideLayout" Target="../slideLayouts/slideLayout13.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9.jp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5" cy="1333500"/>
            <a:chOff x="876298" y="990599"/>
            <a:chExt cx="1743075" cy="1333500"/>
          </a:xfrm>
        </p:grpSpPr>
        <p:sp>
          <p:nvSpPr>
            <p:cNvPr id="38"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miter/>
            </a:ln>
          </p:spPr>
        </p:sp>
        <p:sp>
          <p:nvSpPr>
            <p:cNvPr id="39" name="曲线"/>
            <p:cNvSpPr>
              <a:spLocks/>
            </p:cNvSpPr>
            <p:nvPr/>
          </p:nvSpPr>
          <p:spPr>
            <a:xfrm rot="0">
              <a:off x="1971673"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miter/>
            </a:ln>
          </p:spPr>
        </p:sp>
      </p:grpSp>
      <p:sp>
        <p:nvSpPr>
          <p:cNvPr id="41" name="曲线"/>
          <p:cNvSpPr>
            <a:spLocks/>
          </p:cNvSpPr>
          <p:nvPr/>
        </p:nvSpPr>
        <p:spPr>
          <a:xfrm rot="0">
            <a:off x="3752849" y="1190625"/>
            <a:ext cx="1666875" cy="1438275"/>
          </a:xfrm>
          <a:custGeom>
            <a:gdLst>
              <a:gd name="T1" fmla="*/ 0 w 21600"/>
              <a:gd name="T2" fmla="*/ 0 h 21600"/>
              <a:gd name="T3" fmla="*/ 21600 w 21600"/>
              <a:gd name="T4" fmla="*/ 21600 h 21600"/>
            </a:gd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mpd="sng" cap="flat">
            <a:noFill/>
            <a:prstDash val="solid"/>
            <a:miter/>
          </a:ln>
        </p:spPr>
      </p:sp>
      <p:sp>
        <p:nvSpPr>
          <p:cNvPr id="42" name="曲线"/>
          <p:cNvSpPr>
            <a:spLocks/>
          </p:cNvSpPr>
          <p:nvPr/>
        </p:nvSpPr>
        <p:spPr>
          <a:xfrm rot="0">
            <a:off x="3800474" y="522922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mpd="sng" cap="flat">
            <a:noFill/>
            <a:prstDash val="solid"/>
            <a:miter/>
          </a:ln>
        </p:spPr>
      </p:sp>
      <p:sp>
        <p:nvSpPr>
          <p:cNvPr id="43" name="文本框"/>
          <p:cNvSpPr>
            <a:spLocks noGrp="1"/>
          </p:cNvSpPr>
          <p:nvPr>
            <p:ph type="ctrTitle"/>
          </p:nvPr>
        </p:nvSpPr>
        <p:spPr>
          <a:xfrm rot="0">
            <a:off x="-828675" y="19665"/>
            <a:ext cx="9982200" cy="988060"/>
          </a:xfrm>
          <a:prstGeom prst="rect"/>
          <a:noFill/>
          <a:ln w="12700" cmpd="sng" cap="flat">
            <a:noFill/>
            <a:prstDash val="solid"/>
            <a:miter/>
          </a:ln>
        </p:spPr>
        <p:txBody>
          <a:bodyPr vert="horz" wrap="square" lIns="0" tIns="16510" rIns="0" bIns="0" anchor="t" anchorCtr="0">
            <a:prstTxWarp prst="textNoShape"/>
            <a:spAutoFit/>
          </a:bodyPr>
          <a:lstStyle/>
          <a:p>
            <a:pPr marL="3213735" indent="0" algn="l">
              <a:lnSpc>
                <a:spcPct val="100000"/>
              </a:lnSpc>
              <a:spcBef>
                <a:spcPts val="130"/>
              </a:spcBef>
              <a:spcAft>
                <a:spcPts val="0"/>
              </a:spcAft>
              <a:buNone/>
            </a:pP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Employee Data Analysis using Excel</a:t>
            </a: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 </a:t>
            </a:r>
            <a:br>
              <a:rPr lang="zh-CN" altLang="en-US" sz="3200" b="1" i="0" u="none" strike="noStrike" kern="0" cap="none" spc="0" baseline="0">
                <a:solidFill>
                  <a:srgbClr val="0F0F0F"/>
                </a:solidFill>
                <a:latin typeface="Roboto" pitchFamily="2" charset="0"/>
                <a:ea typeface="宋体" pitchFamily="0" charset="0"/>
                <a:cs typeface="Trebuchet MS" pitchFamily="0" charset="0"/>
              </a:rPr>
            </a:br>
            <a:endParaRPr lang="zh-CN" altLang="en-US" sz="3200" b="0" i="0" u="none" strike="noStrike" kern="0" cap="none" spc="15" baseline="0">
              <a:solidFill>
                <a:schemeClr val="tx1"/>
              </a:solidFill>
              <a:latin typeface="Trebuchet MS" pitchFamily="0" charset="0"/>
              <a:ea typeface="宋体" pitchFamily="0" charset="0"/>
              <a:cs typeface="Trebuchet MS" pitchFamily="0" charset="0"/>
            </a:endParaRPr>
          </a:p>
        </p:txBody>
      </p:sp>
      <p:pic>
        <p:nvPicPr>
          <p:cNvPr id="44"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sp>
        <p:nvSpPr>
          <p:cNvPr id="45"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46" name="矩形"/>
          <p:cNvSpPr>
            <a:spLocks/>
          </p:cNvSpPr>
          <p:nvPr/>
        </p:nvSpPr>
        <p:spPr>
          <a:xfrm rot="0">
            <a:off x="2554541" y="3314150"/>
            <a:ext cx="8610599" cy="22631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STUDENT NAME:    </a:t>
            </a:r>
            <a:r>
              <a:rPr lang="en-US" altLang="zh-CN" sz="2400" b="0" i="0" u="none" strike="noStrike" kern="1200" cap="none" spc="0" baseline="0">
                <a:solidFill>
                  <a:schemeClr val="tx1"/>
                </a:solidFill>
                <a:latin typeface="Calibri" pitchFamily="0" charset="0"/>
                <a:ea typeface="宋体" pitchFamily="0" charset="0"/>
                <a:cs typeface="Calibri" pitchFamily="0" charset="0"/>
              </a:rPr>
              <a:t>Pavithra M</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REGISTER NO:         22CCAO</a:t>
            </a:r>
            <a:r>
              <a:rPr lang="en-US" altLang="zh-CN" sz="2400" b="0" i="0" u="none" strike="noStrike" kern="1200" cap="none" spc="0" baseline="0">
                <a:solidFill>
                  <a:schemeClr val="tx1"/>
                </a:solidFill>
                <a:latin typeface="Calibri" pitchFamily="0" charset="0"/>
                <a:ea typeface="宋体" pitchFamily="0" charset="0"/>
                <a:cs typeface="Calibri" pitchFamily="0" charset="0"/>
              </a:rPr>
              <a:t>25</a:t>
            </a:r>
            <a:r>
              <a:rPr lang="en-US" altLang="zh-CN" sz="2400" b="0" i="0" u="none" strike="noStrike" kern="1200" cap="none" spc="0" baseline="0">
                <a:solidFill>
                  <a:schemeClr val="tx1"/>
                </a:solidFill>
                <a:latin typeface="Calibri" pitchFamily="0" charset="0"/>
                <a:ea typeface="宋体" pitchFamily="0" charset="0"/>
                <a:cs typeface="Calibri" pitchFamily="0" charset="0"/>
              </a:rPr>
              <a:t>(asunm1233122022</a:t>
            </a:r>
            <a:r>
              <a:rPr lang="en-US" altLang="zh-CN" sz="2400" b="0" i="0" u="none" strike="noStrike" kern="1200" cap="none" spc="0" baseline="0">
                <a:solidFill>
                  <a:schemeClr val="tx1"/>
                </a:solidFill>
                <a:latin typeface="Calibri" pitchFamily="0" charset="0"/>
                <a:ea typeface="宋体" pitchFamily="0" charset="0"/>
                <a:cs typeface="Calibri" pitchFamily="0" charset="0"/>
              </a:rPr>
              <a:t>59)</a:t>
            </a:r>
            <a:endParaRPr lang="en-US" altLang="zh-CN" sz="2400" b="0" i="0" u="none" strike="noStrike" kern="1200" cap="none" spc="0" baseline="0">
              <a:solidFill>
                <a:srgbClr val="000000"/>
              </a:solidFill>
              <a:latin typeface="Plus Jakarta Display"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DEPARTMENT:      </a:t>
            </a:r>
            <a:r>
              <a:rPr lang="en-US" altLang="zh-CN" sz="2400" b="0" i="0" u="none" strike="noStrike" kern="1200" cap="none" spc="0" baseline="0">
                <a:solidFill>
                  <a:schemeClr val="tx1"/>
                </a:solidFill>
                <a:latin typeface="Calibri" pitchFamily="0" charset="0"/>
                <a:ea typeface="宋体" pitchFamily="0" charset="0"/>
                <a:cs typeface="Calibri" pitchFamily="0" charset="0"/>
              </a:rPr>
              <a:t>B.com</a:t>
            </a:r>
            <a:r>
              <a:rPr lang="en-US" altLang="zh-CN" sz="2400" b="0" i="0" u="none" strike="noStrike" kern="1200" cap="none" spc="0" baseline="0">
                <a:solidFill>
                  <a:schemeClr val="tx1"/>
                </a:solidFill>
                <a:latin typeface="Calibri" pitchFamily="0" charset="0"/>
                <a:ea typeface="宋体" pitchFamily="0" charset="0"/>
                <a:cs typeface="Calibri" pitchFamily="0" charset="0"/>
              </a:rPr>
              <a:t>(COMPUTER APPLICATION)</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COLLEGE:                 MOHAMED SATHAK COLLEGE ARTS AND SCIENCE</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751094615"/>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7" name="矩形"/>
          <p:cNvSpPr>
            <a:spLocks/>
          </p:cNvSpPr>
          <p:nvPr/>
        </p:nvSpPr>
        <p:spPr>
          <a:xfrm rot="0">
            <a:off x="1163522" y="387062"/>
            <a:ext cx="6101487" cy="40011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1" i="0" u="none" strike="noStrike" kern="1200" cap="none" spc="0" baseline="0">
                <a:solidFill>
                  <a:srgbClr val="00B050"/>
                </a:solidFill>
                <a:latin typeface="Calibri" pitchFamily="0" charset="0"/>
                <a:ea typeface="宋体" pitchFamily="0" charset="0"/>
                <a:cs typeface="Calibri" pitchFamily="0" charset="0"/>
              </a:rPr>
              <a:t>Graph</a:t>
            </a:r>
            <a:endParaRPr lang="zh-CN" altLang="en-US" sz="2000" b="1" i="0" u="none" strike="noStrike" kern="1200" cap="none" spc="0" baseline="0">
              <a:solidFill>
                <a:srgbClr val="00B050"/>
              </a:solidFill>
              <a:latin typeface="Calibri" pitchFamily="0" charset="0"/>
              <a:ea typeface="宋体" pitchFamily="0" charset="0"/>
              <a:cs typeface="Calibri" pitchFamily="0" charset="0"/>
            </a:endParaRPr>
          </a:p>
        </p:txBody>
      </p:sp>
      <p:sp>
        <p:nvSpPr>
          <p:cNvPr id="148" name="矩形"/>
          <p:cNvSpPr>
            <a:spLocks/>
          </p:cNvSpPr>
          <p:nvPr/>
        </p:nvSpPr>
        <p:spPr>
          <a:xfrm rot="0">
            <a:off x="1163522" y="1097683"/>
            <a:ext cx="8842249" cy="923330"/>
          </a:xfrm>
          <a:prstGeom prst="rect"/>
          <a:noFill/>
          <a:ln w="12700" cmpd="sng" cap="flat">
            <a:noFill/>
            <a:prstDash val="solid"/>
            <a:miter/>
          </a:ln>
        </p:spPr>
        <p:txBody>
          <a:bodyPr vert="horz" wrap="square" lIns="91440" tIns="45720" rIns="91440" bIns="45720" anchor="t" anchorCtr="0">
            <a:prstTxWarp prst="textNoShape"/>
            <a:spAutoFit/>
          </a:bodyPr>
          <a:lstStyle/>
          <a:p>
            <a:pPr marL="285750" indent="-285750" algn="l">
              <a:lnSpc>
                <a:spcPct val="100000"/>
              </a:lnSpc>
              <a:spcBef>
                <a:spcPts val="0"/>
              </a:spcBef>
              <a:spcAft>
                <a:spcPts val="0"/>
              </a:spcAft>
              <a:buFont typeface="Arial" pitchFamily="34" charset="0"/>
              <a:buChar char="•"/>
            </a:pPr>
            <a:r>
              <a:rPr lang="en-US" altLang="zh-CN" sz="1800" b="1" i="0" u="none" strike="noStrike" kern="1200" cap="none" spc="0" baseline="0">
                <a:solidFill>
                  <a:schemeClr val="tx1"/>
                </a:solidFill>
                <a:latin typeface="Calibri" pitchFamily="0" charset="0"/>
                <a:ea typeface="宋体" pitchFamily="0" charset="0"/>
                <a:cs typeface="Calibri" pitchFamily="0" charset="0"/>
              </a:rPr>
              <a:t>Step 1: Select Data Choose the data range you want to graph, including headers. Go to the "Insert" tab in the ribbon.</a:t>
            </a:r>
            <a:endParaRPr lang="zh-CN" altLang="en-US" sz="1800" b="1" i="0" u="none" strike="noStrike" kern="1200" cap="none" spc="0" baseline="0">
              <a:solidFill>
                <a:schemeClr val="tx1"/>
              </a:solidFill>
              <a:latin typeface="Calibri" pitchFamily="0" charset="0"/>
              <a:ea typeface="宋体" pitchFamily="0" charset="0"/>
              <a:cs typeface="Calibri" pitchFamily="0" charset="0"/>
            </a:endParaRPr>
          </a:p>
        </p:txBody>
      </p:sp>
      <p:sp>
        <p:nvSpPr>
          <p:cNvPr id="149" name="矩形"/>
          <p:cNvSpPr>
            <a:spLocks/>
          </p:cNvSpPr>
          <p:nvPr/>
        </p:nvSpPr>
        <p:spPr>
          <a:xfrm rot="0">
            <a:off x="1163522" y="1869859"/>
            <a:ext cx="8842249" cy="923330"/>
          </a:xfrm>
          <a:prstGeom prst="rect"/>
          <a:noFill/>
          <a:ln w="12700" cmpd="sng" cap="flat">
            <a:noFill/>
            <a:prstDash val="solid"/>
            <a:miter/>
          </a:ln>
        </p:spPr>
        <p:txBody>
          <a:bodyPr vert="horz" wrap="square" lIns="91440" tIns="45720" rIns="91440" bIns="45720" anchor="t" anchorCtr="0">
            <a:prstTxWarp prst="textNoShape"/>
            <a:spAutoFit/>
          </a:bodyPr>
          <a:lstStyle/>
          <a:p>
            <a:pPr marL="285750" indent="-285750" algn="l">
              <a:lnSpc>
                <a:spcPct val="100000"/>
              </a:lnSpc>
              <a:spcBef>
                <a:spcPts val="0"/>
              </a:spcBef>
              <a:spcAft>
                <a:spcPts val="0"/>
              </a:spcAft>
              <a:buFont typeface="Arial" pitchFamily="34" charset="0"/>
              <a:buChar char="•"/>
            </a:pPr>
            <a:r>
              <a:rPr lang="en-US" altLang="zh-CN" sz="1800" b="1" i="0" u="none" strike="noStrike" kern="1200" cap="none" spc="0" baseline="0">
                <a:solidFill>
                  <a:schemeClr val="tx1"/>
                </a:solidFill>
                <a:latin typeface="Calibri" pitchFamily="0" charset="0"/>
                <a:ea typeface="宋体" pitchFamily="0" charset="0"/>
                <a:cs typeface="Calibri" pitchFamily="0" charset="0"/>
              </a:rPr>
              <a:t>Step 2: Choose Graph Type- Click on the graph type you want to create (e.g., Column, Line, Pie, Bar).- Select a subtype (e.g., 2D or 3D).</a:t>
            </a:r>
            <a:endParaRPr lang="zh-CN" altLang="en-US" sz="1800" b="1" i="0" u="none" strike="noStrike" kern="1200" cap="none" spc="0" baseline="0">
              <a:solidFill>
                <a:schemeClr val="tx1"/>
              </a:solidFill>
              <a:latin typeface="Calibri" pitchFamily="0" charset="0"/>
              <a:ea typeface="宋体" pitchFamily="0" charset="0"/>
              <a:cs typeface="Calibri" pitchFamily="0" charset="0"/>
            </a:endParaRPr>
          </a:p>
        </p:txBody>
      </p:sp>
      <p:sp>
        <p:nvSpPr>
          <p:cNvPr id="150" name="矩形"/>
          <p:cNvSpPr>
            <a:spLocks/>
          </p:cNvSpPr>
          <p:nvPr/>
        </p:nvSpPr>
        <p:spPr>
          <a:xfrm rot="0">
            <a:off x="1163522" y="2642035"/>
            <a:ext cx="8842249" cy="923329"/>
          </a:xfrm>
          <a:prstGeom prst="rect"/>
          <a:noFill/>
          <a:ln w="12700" cmpd="sng" cap="flat">
            <a:noFill/>
            <a:prstDash val="solid"/>
            <a:miter/>
          </a:ln>
        </p:spPr>
        <p:txBody>
          <a:bodyPr vert="horz" wrap="square" lIns="91440" tIns="45720" rIns="91440" bIns="45720" anchor="t" anchorCtr="0">
            <a:prstTxWarp prst="textNoShape"/>
            <a:spAutoFit/>
          </a:bodyPr>
          <a:lstStyle/>
          <a:p>
            <a:pPr marL="285750" indent="-285750" algn="l">
              <a:lnSpc>
                <a:spcPct val="100000"/>
              </a:lnSpc>
              <a:spcBef>
                <a:spcPts val="0"/>
              </a:spcBef>
              <a:spcAft>
                <a:spcPts val="0"/>
              </a:spcAft>
              <a:buFont typeface="Arial" pitchFamily="34" charset="0"/>
              <a:buChar char="•"/>
            </a:pPr>
            <a:r>
              <a:rPr lang="en-US" altLang="zh-CN" sz="1800" b="1" i="0" u="none" strike="noStrike" kern="1200" cap="none" spc="0" baseline="0">
                <a:solidFill>
                  <a:schemeClr val="tx1"/>
                </a:solidFill>
                <a:latin typeface="Calibri" pitchFamily="0" charset="0"/>
                <a:ea typeface="宋体" pitchFamily="0" charset="0"/>
                <a:cs typeface="Calibri" pitchFamily="0" charset="0"/>
              </a:rPr>
              <a:t>Step 3: Customize Graph- Right-click on the graph to access formatting options.- Adjust elements like titles, labels, colors, and fonts.</a:t>
            </a:r>
            <a:endParaRPr lang="zh-CN" altLang="en-US" sz="1800" b="1" i="0" u="none" strike="noStrike" kern="1200" cap="none" spc="0" baseline="0">
              <a:solidFill>
                <a:schemeClr val="tx1"/>
              </a:solidFill>
              <a:latin typeface="Calibri" pitchFamily="0" charset="0"/>
              <a:ea typeface="宋体" pitchFamily="0" charset="0"/>
              <a:cs typeface="Calibri" pitchFamily="0" charset="0"/>
            </a:endParaRPr>
          </a:p>
        </p:txBody>
      </p:sp>
      <p:sp>
        <p:nvSpPr>
          <p:cNvPr id="151" name="矩形"/>
          <p:cNvSpPr>
            <a:spLocks/>
          </p:cNvSpPr>
          <p:nvPr/>
        </p:nvSpPr>
        <p:spPr>
          <a:xfrm rot="0">
            <a:off x="1163522" y="3477990"/>
            <a:ext cx="8842249" cy="923329"/>
          </a:xfrm>
          <a:prstGeom prst="rect"/>
          <a:noFill/>
          <a:ln w="12700" cmpd="sng" cap="flat">
            <a:noFill/>
            <a:prstDash val="solid"/>
            <a:miter/>
          </a:ln>
        </p:spPr>
        <p:txBody>
          <a:bodyPr vert="horz" wrap="square" lIns="91440" tIns="45720" rIns="91440" bIns="45720" anchor="t" anchorCtr="0">
            <a:prstTxWarp prst="textNoShape"/>
            <a:spAutoFit/>
          </a:bodyPr>
          <a:lstStyle/>
          <a:p>
            <a:pPr marL="285750" indent="-285750" algn="l">
              <a:lnSpc>
                <a:spcPct val="100000"/>
              </a:lnSpc>
              <a:spcBef>
                <a:spcPts val="0"/>
              </a:spcBef>
              <a:spcAft>
                <a:spcPts val="0"/>
              </a:spcAft>
              <a:buFont typeface="Arial" pitchFamily="34" charset="0"/>
              <a:buChar char="•"/>
            </a:pPr>
            <a:r>
              <a:rPr lang="en-US" altLang="zh-CN" sz="1800" b="1" i="0" u="none" strike="noStrike" kern="1200" cap="none" spc="0" baseline="0">
                <a:solidFill>
                  <a:schemeClr val="tx1"/>
                </a:solidFill>
                <a:latin typeface="Calibri" pitchFamily="0" charset="0"/>
                <a:ea typeface="宋体" pitchFamily="0" charset="0"/>
                <a:cs typeface="Calibri" pitchFamily="0" charset="0"/>
              </a:rPr>
              <a:t>Step 4: Add Data Labels- Right-click on the graph and select "Add Data Labels".- Choose where to display labels (e.g., above, below, or inside data points).</a:t>
            </a:r>
            <a:endParaRPr lang="zh-CN" altLang="en-US" sz="1800" b="1" i="0" u="none" strike="noStrike" kern="1200" cap="none" spc="0" baseline="0">
              <a:solidFill>
                <a:schemeClr val="tx1"/>
              </a:solidFill>
              <a:latin typeface="Calibri" pitchFamily="0" charset="0"/>
              <a:ea typeface="宋体" pitchFamily="0" charset="0"/>
              <a:cs typeface="Calibri" pitchFamily="0" charset="0"/>
            </a:endParaRPr>
          </a:p>
        </p:txBody>
      </p:sp>
      <p:sp>
        <p:nvSpPr>
          <p:cNvPr id="152" name="矩形"/>
          <p:cNvSpPr>
            <a:spLocks/>
          </p:cNvSpPr>
          <p:nvPr/>
        </p:nvSpPr>
        <p:spPr>
          <a:xfrm rot="0">
            <a:off x="1163522" y="4250166"/>
            <a:ext cx="8842249" cy="369332"/>
          </a:xfrm>
          <a:prstGeom prst="rect"/>
          <a:noFill/>
          <a:ln w="12700" cmpd="sng" cap="flat">
            <a:noFill/>
            <a:prstDash val="solid"/>
            <a:miter/>
          </a:ln>
        </p:spPr>
        <p:txBody>
          <a:bodyPr vert="horz" wrap="square" lIns="91440" tIns="45720" rIns="91440" bIns="45720" anchor="t" anchorCtr="0">
            <a:prstTxWarp prst="textNoShape"/>
            <a:spAutoFit/>
          </a:bodyPr>
          <a:lstStyle/>
          <a:p>
            <a:pPr marL="285750" indent="-285750" algn="l">
              <a:lnSpc>
                <a:spcPct val="100000"/>
              </a:lnSpc>
              <a:spcBef>
                <a:spcPts val="0"/>
              </a:spcBef>
              <a:spcAft>
                <a:spcPts val="0"/>
              </a:spcAft>
              <a:buFont typeface="Arial" pitchFamily="34" charset="0"/>
              <a:buChar char="•"/>
            </a:pPr>
            <a:r>
              <a:rPr lang="en-US" altLang="zh-CN" sz="1800" b="1" i="0" u="none" strike="noStrike" kern="1200" cap="none" spc="0" baseline="0">
                <a:solidFill>
                  <a:schemeClr val="tx1"/>
                </a:solidFill>
                <a:latin typeface="Calibri" pitchFamily="0" charset="0"/>
                <a:ea typeface="宋体" pitchFamily="0" charset="0"/>
                <a:cs typeface="Calibri" pitchFamily="0" charset="0"/>
              </a:rPr>
              <a:t>Step 5: Finalize- Review and adjust your graph as needed.- Save your workbook.</a:t>
            </a:r>
            <a:endParaRPr lang="zh-CN" altLang="en-US" sz="1800" b="1"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599192893"/>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3"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rgbClr val="00B050"/>
                </a:solidFill>
                <a:latin typeface="Trebuchet MS" pitchFamily="0" charset="0"/>
                <a:ea typeface="宋体" pitchFamily="0" charset="0"/>
                <a:cs typeface="Trebuchet MS" pitchFamily="0" charset="0"/>
              </a:rPr>
              <a:t>Dataset Description</a:t>
            </a:r>
            <a:endParaRPr lang="zh-CN" altLang="en-US" sz="4800" b="1" i="0" u="none" strike="noStrike" kern="0" cap="none" spc="0" baseline="0">
              <a:solidFill>
                <a:srgbClr val="00B050"/>
              </a:solidFill>
              <a:latin typeface="Trebuchet MS" pitchFamily="0" charset="0"/>
              <a:ea typeface="宋体" pitchFamily="0" charset="0"/>
              <a:cs typeface="Trebuchet MS" pitchFamily="0" charset="0"/>
            </a:endParaRPr>
          </a:p>
        </p:txBody>
      </p:sp>
      <p:sp>
        <p:nvSpPr>
          <p:cNvPr id="154" name="矩形"/>
          <p:cNvSpPr>
            <a:spLocks/>
          </p:cNvSpPr>
          <p:nvPr/>
        </p:nvSpPr>
        <p:spPr>
          <a:xfrm rot="0">
            <a:off x="910190" y="1399032"/>
            <a:ext cx="8365535" cy="2677656"/>
          </a:xfrm>
          <a:prstGeom prst="rect"/>
          <a:noFill/>
          <a:ln w="12700" cmpd="sng" cap="flat">
            <a:noFill/>
            <a:prstDash val="solid"/>
            <a:miter/>
          </a:ln>
        </p:spPr>
        <p:txBody>
          <a:bodyPr vert="horz" wrap="square" lIns="91440" tIns="45720" rIns="91440" bIns="45720" anchor="t" anchorCtr="0">
            <a:prstTxWarp prst="textNoShape"/>
            <a:spAutoFit/>
          </a:bodyPr>
          <a:lstStyle/>
          <a:p>
            <a:pPr marL="342900" indent="-342900" algn="l">
              <a:lnSpc>
                <a:spcPct val="100000"/>
              </a:lnSpc>
              <a:spcBef>
                <a:spcPts val="0"/>
              </a:spcBef>
              <a:spcAft>
                <a:spcPts val="0"/>
              </a:spcAft>
              <a:buClrTx/>
              <a:buAutoNum type="arabicPeriod"/>
            </a:pPr>
            <a:r>
              <a:rPr lang="en-US" altLang="zh-CN" sz="2400" b="1" i="0" u="none" strike="noStrike" kern="1200" cap="none" spc="0" baseline="0">
                <a:solidFill>
                  <a:schemeClr val="tx1"/>
                </a:solidFill>
                <a:latin typeface="Calibri" pitchFamily="0" charset="0"/>
                <a:ea typeface="宋体" pitchFamily="0" charset="0"/>
                <a:cs typeface="Calibri" pitchFamily="0" charset="0"/>
              </a:rPr>
              <a:t>Employee ID (unique identifier)</a:t>
            </a:r>
            <a:endParaRPr lang="en-US" altLang="zh-CN" sz="2400" b="1" i="0"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ClrTx/>
              <a:buAutoNum type="arabicPeriod" startAt="2"/>
            </a:pPr>
            <a:r>
              <a:rPr lang="en-US" altLang="zh-CN" sz="2400" b="1" i="0" u="none" strike="noStrike" kern="1200" cap="none" spc="0" baseline="0">
                <a:solidFill>
                  <a:schemeClr val="tx1"/>
                </a:solidFill>
                <a:latin typeface="Calibri" pitchFamily="0" charset="0"/>
                <a:ea typeface="宋体" pitchFamily="0" charset="0"/>
                <a:cs typeface="Calibri" pitchFamily="0" charset="0"/>
              </a:rPr>
              <a:t>Name( First name ,last name)</a:t>
            </a:r>
            <a:endParaRPr lang="en-US" altLang="zh-CN" sz="2400" b="1" i="0"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ClrTx/>
              <a:buAutoNum type="arabicPeriod" startAt="2"/>
            </a:pPr>
            <a:r>
              <a:rPr lang="en-US" altLang="zh-CN" sz="2400" b="1" i="0" u="none" strike="noStrike" kern="1200" cap="none" spc="0" baseline="0">
                <a:solidFill>
                  <a:schemeClr val="tx1"/>
                </a:solidFill>
                <a:latin typeface="Calibri" pitchFamily="0" charset="0"/>
                <a:ea typeface="宋体" pitchFamily="0" charset="0"/>
                <a:cs typeface="Calibri" pitchFamily="0" charset="0"/>
              </a:rPr>
              <a:t>Department</a:t>
            </a:r>
            <a:endParaRPr lang="en-US" altLang="zh-CN" sz="2400" b="1" i="0"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ClrTx/>
              <a:buAutoNum type="arabicPeriod" startAt="2"/>
            </a:pPr>
            <a:r>
              <a:rPr lang="en-US" altLang="zh-CN" sz="2400" b="1" i="0" u="none" strike="noStrike" kern="1200" cap="none" spc="0" baseline="0">
                <a:solidFill>
                  <a:schemeClr val="tx1"/>
                </a:solidFill>
                <a:latin typeface="Calibri" pitchFamily="0" charset="0"/>
                <a:ea typeface="宋体" pitchFamily="0" charset="0"/>
                <a:cs typeface="Calibri" pitchFamily="0" charset="0"/>
              </a:rPr>
              <a:t>Job Title</a:t>
            </a:r>
            <a:endParaRPr lang="en-US" altLang="zh-CN" sz="24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1" i="0" u="none" strike="noStrike" kern="1200" cap="none" spc="0" baseline="0">
                <a:solidFill>
                  <a:schemeClr val="tx1"/>
                </a:solidFill>
                <a:latin typeface="Calibri" pitchFamily="0" charset="0"/>
                <a:ea typeface="宋体" pitchFamily="0" charset="0"/>
                <a:cs typeface="Calibri" pitchFamily="0" charset="0"/>
              </a:rPr>
              <a:t>5.  Hire Date</a:t>
            </a:r>
            <a:endParaRPr lang="en-US" altLang="zh-CN" sz="24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1" i="0" u="none" strike="noStrike" kern="1200" cap="none" spc="0" baseline="0">
                <a:solidFill>
                  <a:schemeClr val="tx1"/>
                </a:solidFill>
                <a:latin typeface="Calibri" pitchFamily="0" charset="0"/>
                <a:ea typeface="宋体" pitchFamily="0" charset="0"/>
                <a:cs typeface="Calibri" pitchFamily="0" charset="0"/>
              </a:rPr>
              <a:t>6.  Performance Ratings (e.g., 1-5 scale, low to very high)</a:t>
            </a:r>
            <a:endParaRPr lang="en-US" altLang="zh-CN" sz="24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1" i="0" u="none" strike="noStrike" kern="1200" cap="none" spc="0" baseline="0">
                <a:solidFill>
                  <a:schemeClr val="tx1"/>
                </a:solidFill>
                <a:latin typeface="Calibri" pitchFamily="0" charset="0"/>
                <a:ea typeface="宋体" pitchFamily="0" charset="0"/>
                <a:cs typeface="Calibri" pitchFamily="0" charset="0"/>
              </a:rPr>
              <a:t>7.  Gender</a:t>
            </a:r>
            <a:endParaRPr lang="zh-CN" altLang="en-US" sz="2400" b="1"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34421884"/>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5"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6"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57"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58"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59" name="图片"/>
          <p:cNvPicPr>
            <a:picLocks/>
          </p:cNvPicPr>
          <p:nvPr/>
        </p:nvPicPr>
        <p:blipFill>
          <a:blip r:embed="rId1" cstate="print"/>
          <a:stretch>
            <a:fillRect/>
          </a:stretch>
        </p:blipFill>
        <p:spPr>
          <a:xfrm rot="0">
            <a:off x="66675" y="3381373"/>
            <a:ext cx="2466975" cy="3419474"/>
          </a:xfrm>
          <a:prstGeom prst="rect"/>
          <a:noFill/>
          <a:ln w="12700" cmpd="sng" cap="flat">
            <a:noFill/>
            <a:prstDash val="solid"/>
            <a:miter/>
          </a:ln>
        </p:spPr>
      </p:pic>
      <p:sp>
        <p:nvSpPr>
          <p:cNvPr id="160" name="文本框"/>
          <p:cNvSpPr>
            <a:spLocks noGrp="1"/>
          </p:cNvSpPr>
          <p:nvPr>
            <p:ph type="title"/>
          </p:nvPr>
        </p:nvSpPr>
        <p:spPr>
          <a:xfrm rot="0">
            <a:off x="580330" y="293051"/>
            <a:ext cx="8480425" cy="670695"/>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THE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WOW</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IN</a:t>
            </a:r>
            <a:r>
              <a:rPr lang="en-US" altLang="zh-CN" sz="425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OUR</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SOLUTION</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61"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12</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62" name="矩形"/>
          <p:cNvSpPr>
            <a:spLocks/>
          </p:cNvSpPr>
          <p:nvPr/>
        </p:nvSpPr>
        <p:spPr>
          <a:xfrm rot="0">
            <a:off x="1495642" y="1433839"/>
            <a:ext cx="6101487" cy="52321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1" i="0" u="none" strike="noStrike" kern="1200" cap="none" spc="0" baseline="0">
                <a:solidFill>
                  <a:srgbClr val="FF0000"/>
                </a:solidFill>
                <a:latin typeface="Calibri" pitchFamily="0" charset="0"/>
                <a:ea typeface="宋体" pitchFamily="0" charset="0"/>
                <a:cs typeface="Calibri" pitchFamily="0" charset="0"/>
              </a:rPr>
              <a:t>Performance analysis formula</a:t>
            </a:r>
            <a:endParaRPr lang="zh-CN" altLang="en-US" sz="2800" b="1" i="0" u="none" strike="noStrike" kern="1200" cap="none" spc="0" baseline="0">
              <a:solidFill>
                <a:srgbClr val="FF0000"/>
              </a:solidFill>
              <a:latin typeface="Calibri" pitchFamily="0" charset="0"/>
              <a:ea typeface="宋体" pitchFamily="0" charset="0"/>
              <a:cs typeface="Calibri" pitchFamily="0" charset="0"/>
            </a:endParaRPr>
          </a:p>
        </p:txBody>
      </p:sp>
      <p:sp>
        <p:nvSpPr>
          <p:cNvPr id="163" name="矩形"/>
          <p:cNvSpPr>
            <a:spLocks/>
          </p:cNvSpPr>
          <p:nvPr/>
        </p:nvSpPr>
        <p:spPr>
          <a:xfrm rot="0">
            <a:off x="3045256" y="2280910"/>
            <a:ext cx="6101487" cy="1384994"/>
          </a:xfrm>
          <a:prstGeom prst="rect"/>
          <a:gradFill rotWithShape="1">
            <a:gsLst>
              <a:gs pos="0">
                <a:srgbClr val="4F81BD">
                  <a:lumMod val="5000"/>
                  <a:lumOff val="95000"/>
                  <a:alpha val="100000"/>
                </a:srgbClr>
              </a:gs>
              <a:gs pos="74000">
                <a:srgbClr val="4F81BD">
                  <a:lumMod val="45000"/>
                  <a:lumOff val="55000"/>
                  <a:alpha val="100000"/>
                </a:srgbClr>
              </a:gs>
              <a:gs pos="83000">
                <a:srgbClr val="4F81BD">
                  <a:lumMod val="45000"/>
                  <a:lumOff val="55000"/>
                  <a:alpha val="100000"/>
                </a:srgbClr>
              </a:gs>
              <a:gs pos="100000">
                <a:srgbClr val="4F81BD">
                  <a:lumMod val="30000"/>
                  <a:lumOff val="70000"/>
                  <a:alpha val="100000"/>
                </a:srgbClr>
              </a:gs>
            </a:gsLst>
            <a:lin ang="5400000" scaled="1"/>
          </a:grad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1" i="0" u="none" strike="noStrike" kern="1200" cap="none" spc="0" baseline="0">
                <a:solidFill>
                  <a:schemeClr val="tx1"/>
                </a:solidFill>
                <a:latin typeface="Calibri" pitchFamily="0" charset="0"/>
                <a:ea typeface="宋体" pitchFamily="0" charset="0"/>
                <a:cs typeface="Calibri" pitchFamily="0" charset="0"/>
              </a:rPr>
              <a:t>=IFS(Z8&gt;=5,"VERY HIGH",Z8&gt;=4,"HEIGH",Z8&gt;=3,"MED",TRUE,"LOW")</a:t>
            </a:r>
            <a:endParaRPr lang="zh-CN" altLang="en-US" sz="2800" b="1"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452769325"/>
      </p:ext>
    </p:extLst>
  </p:cSld>
  <p:clrMapOvr>
    <a:masterClrMapping/>
  </p:clrMapOvr>
</p:sld>
</file>

<file path=ppt/slides/slide1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4"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65"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66"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13</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67" name="矩形"/>
          <p:cNvSpPr>
            <a:spLocks/>
          </p:cNvSpPr>
          <p:nvPr/>
        </p:nvSpPr>
        <p:spPr>
          <a:xfrm rot="0">
            <a:off x="739774" y="291147"/>
            <a:ext cx="3303904" cy="75819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M</a:t>
            </a:r>
            <a:r>
              <a:rPr lang="en-US" altLang="zh-CN" sz="4800" b="1" i="0" u="none" strike="noStrike" kern="1200" cap="none" spc="0" baseline="0">
                <a:solidFill>
                  <a:schemeClr val="tx1"/>
                </a:solidFill>
                <a:latin typeface="Trebuchet MS" pitchFamily="0" charset="0"/>
                <a:ea typeface="宋体" pitchFamily="0" charset="0"/>
                <a:cs typeface="Trebuchet MS" pitchFamily="0" charset="0"/>
              </a:rPr>
              <a:t>O</a:t>
            </a: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D</a:t>
            </a:r>
            <a:r>
              <a:rPr lang="en-US" altLang="zh-CN" sz="4800" b="1" i="0" u="none" strike="noStrike" kern="120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LL</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I</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N</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G</a:t>
            </a:r>
            <a:endParaRPr lang="zh-CN" altLang="en-US" sz="48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68" name="曲线"/>
          <p:cNvSpPr>
            <a:spLocks/>
          </p:cNvSpPr>
          <p:nvPr/>
        </p:nvSpPr>
        <p:spPr>
          <a:xfrm rot="0">
            <a:off x="10058401" y="525141"/>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69" name="矩形"/>
          <p:cNvSpPr>
            <a:spLocks/>
          </p:cNvSpPr>
          <p:nvPr/>
        </p:nvSpPr>
        <p:spPr>
          <a:xfrm rot="0">
            <a:off x="1445330" y="1136544"/>
            <a:ext cx="6096914" cy="46166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1" i="0" u="none" strike="noStrike" kern="1200" cap="none" spc="0" baseline="0">
                <a:solidFill>
                  <a:srgbClr val="00B050"/>
                </a:solidFill>
                <a:latin typeface="Calibri" pitchFamily="0" charset="0"/>
                <a:ea typeface="宋体" pitchFamily="0" charset="0"/>
                <a:cs typeface="Calibri" pitchFamily="0" charset="0"/>
              </a:rPr>
              <a:t>Data collection *</a:t>
            </a:r>
            <a:endParaRPr lang="zh-CN" altLang="en-US" sz="2400" b="1" i="0" u="none" strike="noStrike" kern="1200" cap="none" spc="0" baseline="0">
              <a:solidFill>
                <a:srgbClr val="00B050"/>
              </a:solidFill>
              <a:latin typeface="Calibri" pitchFamily="0" charset="0"/>
              <a:ea typeface="宋体" pitchFamily="0" charset="0"/>
              <a:cs typeface="Calibri" pitchFamily="0" charset="0"/>
            </a:endParaRPr>
          </a:p>
        </p:txBody>
      </p:sp>
      <p:sp>
        <p:nvSpPr>
          <p:cNvPr id="170" name="矩形"/>
          <p:cNvSpPr>
            <a:spLocks/>
          </p:cNvSpPr>
          <p:nvPr/>
        </p:nvSpPr>
        <p:spPr>
          <a:xfrm rot="0">
            <a:off x="2831973" y="1701195"/>
            <a:ext cx="6978776" cy="2246769"/>
          </a:xfrm>
          <a:prstGeom prst="rect"/>
          <a:gradFill rotWithShape="1">
            <a:gsLst>
              <a:gs pos="0">
                <a:srgbClr val="769535">
                  <a:alpha val="100000"/>
                </a:srgbClr>
              </a:gs>
              <a:gs pos="80000">
                <a:srgbClr val="9BC348">
                  <a:alpha val="100000"/>
                </a:srgbClr>
              </a:gs>
              <a:gs pos="100000">
                <a:srgbClr val="9DC745">
                  <a:alpha val="100000"/>
                </a:srgbClr>
              </a:gs>
            </a:gsLst>
            <a:lin ang="16200000" scaled="1"/>
          </a:gradFill>
          <a:effectLst>
            <a:outerShdw sx="100000" sy="100000" algn="b" rotWithShape="0" blurRad="40000" dist="23000" dir="5400000">
              <a:srgbClr val="000000">
                <a:alpha val="34509"/>
              </a:srgbClr>
            </a:outerShdw>
          </a:effectLst>
          <a:scene3d>
            <a:camera prst="legacyObliqueFront"/>
            <a:lightRig rig="legacyFlat4" dir="t"/>
          </a:scene3d>
          <a:sp3d extrusionH="0" prstMaterial="legacyMatte">
            <a:bevelT w="13500" h="13500" prst="angle"/>
            <a:bevelB w="13500" h="13500" prst="angle"/>
          </a:sp3d>
        </p:spPr>
        <p:txBody>
          <a:bodyPr vert="horz" wrap="square" lIns="91440" tIns="45720" rIns="91440" bIns="45720" anchor="t" anchorCtr="0">
            <a:prstTxWarp prst="textNoShape"/>
            <a:spAutoFit/>
          </a:bodyPr>
          <a:lstStyle/>
          <a:p>
            <a:pPr marL="457200" indent="-457200" algn="l">
              <a:lnSpc>
                <a:spcPct val="100000"/>
              </a:lnSpc>
              <a:spcBef>
                <a:spcPts val="0"/>
              </a:spcBef>
              <a:spcAft>
                <a:spcPts val="0"/>
              </a:spcAft>
              <a:buFont typeface="Arial" pitchFamily="34" charset="0"/>
              <a:buChar char="•"/>
            </a:pPr>
            <a:r>
              <a:rPr lang="en-US" altLang="zh-CN" sz="2800" b="1" i="0" u="none" strike="noStrike" kern="1200" cap="none" spc="0" baseline="0">
                <a:solidFill>
                  <a:srgbClr val="0D0D0D"/>
                </a:solidFill>
                <a:latin typeface="Times New Roman" pitchFamily="18" charset="0"/>
                <a:ea typeface="宋体" pitchFamily="0" charset="0"/>
                <a:cs typeface="Times New Roman" pitchFamily="18" charset="0"/>
              </a:rPr>
              <a:t>S</a:t>
            </a:r>
            <a:r>
              <a:rPr lang="en-US" altLang="zh-CN" sz="2800" b="1" i="0" u="none" strike="noStrike" kern="1200" cap="none" spc="0" baseline="0">
                <a:solidFill>
                  <a:srgbClr val="0D0D0D"/>
                </a:solidFill>
                <a:latin typeface="Times New Roman" pitchFamily="18" charset="0"/>
                <a:ea typeface="宋体" pitchFamily="0" charset="0"/>
                <a:cs typeface="Times New Roman" pitchFamily="18" charset="0"/>
              </a:rPr>
              <a:t>tep 1: Define the Problem and Objectives- Identify the goals of the analysis (e.g., employee turnover, performance, engagement)- Determine the key questions to answer</a:t>
            </a:r>
            <a:endParaRPr lang="zh-CN" altLang="en-US" sz="2800" b="1" i="0" u="none" strike="noStrike" kern="1200" cap="none" spc="0" baseline="0">
              <a:solidFill>
                <a:srgbClr val="FFFFFF"/>
              </a:solidFill>
              <a:latin typeface="Times New Roman" pitchFamily="18" charset="0"/>
              <a:ea typeface="宋体" pitchFamily="0" charset="0"/>
              <a:cs typeface="Times New Roman" pitchFamily="18" charset="0"/>
            </a:endParaRPr>
          </a:p>
        </p:txBody>
      </p:sp>
      <p:sp>
        <p:nvSpPr>
          <p:cNvPr id="171" name="矩形"/>
          <p:cNvSpPr>
            <a:spLocks/>
          </p:cNvSpPr>
          <p:nvPr/>
        </p:nvSpPr>
        <p:spPr>
          <a:xfrm rot="0">
            <a:off x="2831973" y="4039165"/>
            <a:ext cx="6976872" cy="2246768"/>
          </a:xfrm>
          <a:prstGeom prst="rect"/>
          <a:gradFill rotWithShape="1">
            <a:gsLst>
              <a:gs pos="0">
                <a:srgbClr val="2786A0">
                  <a:alpha val="100000"/>
                </a:srgbClr>
              </a:gs>
              <a:gs pos="80000">
                <a:srgbClr val="36B0D2">
                  <a:alpha val="100000"/>
                </a:srgbClr>
              </a:gs>
              <a:gs pos="100000">
                <a:srgbClr val="34B3D6">
                  <a:alpha val="100000"/>
                </a:srgbClr>
              </a:gs>
            </a:gsLst>
            <a:lin ang="16200000" scaled="1"/>
          </a:gradFill>
          <a:effectLst>
            <a:outerShdw sx="100000" sy="100000" algn="b" rotWithShape="0" blurRad="40000" dist="23000" dir="5400000">
              <a:srgbClr val="000000">
                <a:alpha val="34509"/>
              </a:srgbClr>
            </a:outerShdw>
          </a:effectLst>
          <a:scene3d>
            <a:camera prst="legacyObliqueFront"/>
            <a:lightRig rig="legacyFlat4" dir="t"/>
          </a:scene3d>
          <a:sp3d extrusionH="0" prstMaterial="legacyMatte">
            <a:bevelT w="13500" h="13500" prst="angle"/>
            <a:bevelB w="13500" h="13500" prst="angle"/>
          </a:sp3d>
        </p:spPr>
        <p:txBody>
          <a:bodyPr vert="horz" wrap="square" lIns="91440" tIns="45720" rIns="91440" bIns="45720" anchor="t" anchorCtr="0">
            <a:prstTxWarp prst="textNoShape"/>
            <a:spAutoFit/>
          </a:bodyPr>
          <a:lstStyle/>
          <a:p>
            <a:pPr marL="457200" indent="-457200" algn="l">
              <a:lnSpc>
                <a:spcPct val="100000"/>
              </a:lnSpc>
              <a:spcBef>
                <a:spcPts val="0"/>
              </a:spcBef>
              <a:spcAft>
                <a:spcPts val="0"/>
              </a:spcAft>
              <a:buFont typeface="Arial" pitchFamily="34" charset="0"/>
              <a:buChar char="•"/>
            </a:pPr>
            <a:r>
              <a:rPr lang="en-US" altLang="zh-CN" sz="2800" b="1" i="0" u="none" strike="noStrike" kern="1200" cap="none" spc="0" baseline="0">
                <a:solidFill>
                  <a:schemeClr val="tx1"/>
                </a:solidFill>
                <a:latin typeface="Calibri" pitchFamily="0" charset="0"/>
                <a:ea typeface="宋体" pitchFamily="0" charset="0"/>
                <a:cs typeface="Calibri" pitchFamily="0" charset="0"/>
              </a:rPr>
              <a:t>Step 2: Choose a Dataset- Search for relevant employee datasets on </a:t>
            </a:r>
            <a:r>
              <a:rPr lang="en-US" altLang="zh-CN" sz="2800" b="1" i="0" u="none" strike="noStrike" kern="1200" cap="none" spc="0" baseline="0">
                <a:solidFill>
                  <a:schemeClr val="tx1"/>
                </a:solidFill>
                <a:latin typeface="Calibri" pitchFamily="0" charset="0"/>
                <a:ea typeface="宋体" pitchFamily="0" charset="0"/>
                <a:cs typeface="Calibri" pitchFamily="0" charset="0"/>
              </a:rPr>
              <a:t>Kaggle</a:t>
            </a:r>
            <a:r>
              <a:rPr lang="en-US" altLang="zh-CN" sz="2800" b="1" i="0" u="none" strike="noStrike" kern="1200" cap="none" spc="0" baseline="0">
                <a:solidFill>
                  <a:schemeClr val="tx1"/>
                </a:solidFill>
                <a:latin typeface="Calibri" pitchFamily="0" charset="0"/>
                <a:ea typeface="宋体" pitchFamily="0" charset="0"/>
                <a:cs typeface="Calibri" pitchFamily="0" charset="0"/>
              </a:rPr>
              <a:t> (e.g., HR Analytics, Employee Attrition)- Select a dataset that aligns with your objectives</a:t>
            </a:r>
            <a:endParaRPr lang="zh-CN" altLang="en-US" sz="2800" b="1"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92074051"/>
      </p:ext>
    </p:extLst>
  </p:cSld>
  <p:clrMapOvr>
    <a:masterClrMapping/>
  </p:clrMapOvr>
</p:sld>
</file>

<file path=ppt/slides/slide1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87" name="文本框"/>
          <p:cNvSpPr>
            <a:spLocks noGrp="1"/>
          </p:cNvSpPr>
          <p:nvPr>
            <p:ph type="body" idx="1"/>
          </p:nvPr>
        </p:nvSpPr>
        <p:spPr>
          <a:xfrm rot="0">
            <a:off x="1373124" y="186897"/>
            <a:ext cx="9445751" cy="1783080"/>
          </a:xfrm>
          <a:prstGeom prst="rect"/>
          <a:gradFill rotWithShape="1">
            <a:gsLst>
              <a:gs pos="0">
                <a:srgbClr val="CB6C1D">
                  <a:alpha val="100000"/>
                </a:srgbClr>
              </a:gs>
              <a:gs pos="80000">
                <a:srgbClr val="FF8927">
                  <a:alpha val="100000"/>
                </a:srgbClr>
              </a:gs>
              <a:gs pos="100000">
                <a:srgbClr val="FF8A29">
                  <a:alpha val="100000"/>
                </a:srgbClr>
              </a:gs>
            </a:gsLst>
            <a:lin ang="16200000" scaled="1"/>
          </a:gradFill>
          <a:effectLst>
            <a:outerShdw sx="100000" sy="100000" algn="b" rotWithShape="0" blurRad="40000" dist="23000" dir="5400000">
              <a:srgbClr val="000000">
                <a:alpha val="34509"/>
              </a:srgbClr>
            </a:outerShdw>
          </a:effectLst>
          <a:scene3d>
            <a:camera prst="legacyObliqueFront"/>
            <a:lightRig rig="legacyFlat4" dir="t"/>
          </a:scene3d>
          <a:sp3d extrusionH="0" prstMaterial="legacyMatte">
            <a:bevelT w="13500" h="13500" prst="angle"/>
            <a:bevelB w="13500" h="13500" prst="angle"/>
          </a:sp3d>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1" i="0" u="none" strike="noStrike" kern="0" cap="none" spc="0" baseline="0">
                <a:solidFill>
                  <a:schemeClr val="tx1"/>
                </a:solidFill>
                <a:latin typeface="Calibri" pitchFamily="0" charset="0"/>
                <a:ea typeface="宋体" pitchFamily="0" charset="0"/>
                <a:cs typeface="Calibri" pitchFamily="0" charset="0"/>
              </a:rPr>
              <a:t>Step 3: Import and Explore the Data- Import the dataset into a </a:t>
            </a:r>
            <a:r>
              <a:rPr lang="en-US" altLang="zh-CN" sz="2800" b="1" i="0" u="none" strike="noStrike" kern="0" cap="none" spc="0" baseline="0">
                <a:solidFill>
                  <a:schemeClr val="tx1"/>
                </a:solidFill>
                <a:latin typeface="Calibri" pitchFamily="0" charset="0"/>
                <a:ea typeface="宋体" pitchFamily="0" charset="0"/>
                <a:cs typeface="Calibri" pitchFamily="0" charset="0"/>
              </a:rPr>
              <a:t>Kaggle</a:t>
            </a:r>
            <a:r>
              <a:rPr lang="en-US" altLang="zh-CN" sz="2800" b="1" i="0" u="none" strike="noStrike" kern="0" cap="none" spc="0" baseline="0">
                <a:solidFill>
                  <a:schemeClr val="tx1"/>
                </a:solidFill>
                <a:latin typeface="Calibri" pitchFamily="0" charset="0"/>
                <a:ea typeface="宋体" pitchFamily="0" charset="0"/>
                <a:cs typeface="Calibri" pitchFamily="0" charset="0"/>
              </a:rPr>
              <a:t> notebook or Excel- Explore the data using summary statistics, visualizations, and data profiling</a:t>
            </a:r>
            <a:endParaRPr lang="zh-CN" altLang="en-US" sz="2800" b="1" i="0" u="none" strike="noStrike" kern="0" cap="none" spc="0" baseline="0">
              <a:solidFill>
                <a:schemeClr val="tx1"/>
              </a:solidFill>
              <a:latin typeface="Calibri" pitchFamily="0" charset="0"/>
              <a:ea typeface="宋体" pitchFamily="0" charset="0"/>
              <a:cs typeface="Calibri" pitchFamily="0" charset="0"/>
            </a:endParaRPr>
          </a:p>
        </p:txBody>
      </p:sp>
      <p:sp>
        <p:nvSpPr>
          <p:cNvPr id="188" name="矩形"/>
          <p:cNvSpPr>
            <a:spLocks/>
          </p:cNvSpPr>
          <p:nvPr/>
        </p:nvSpPr>
        <p:spPr>
          <a:xfrm rot="0">
            <a:off x="554715" y="2302174"/>
            <a:ext cx="5694417" cy="461664"/>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1" i="0" u="none" strike="noStrike" kern="1200" cap="none" spc="0" baseline="0">
                <a:solidFill>
                  <a:srgbClr val="00B050"/>
                </a:solidFill>
                <a:latin typeface="Calibri" pitchFamily="0" charset="0"/>
                <a:ea typeface="宋体" pitchFamily="0" charset="0"/>
                <a:cs typeface="Calibri" pitchFamily="0" charset="0"/>
              </a:rPr>
              <a:t>Feature collection</a:t>
            </a:r>
            <a:endParaRPr lang="zh-CN" altLang="en-US" sz="2400" b="1" i="0" u="none" strike="noStrike" kern="1200" cap="none" spc="0" baseline="0">
              <a:solidFill>
                <a:srgbClr val="00B050"/>
              </a:solidFill>
              <a:latin typeface="Calibri" pitchFamily="0" charset="0"/>
              <a:ea typeface="宋体" pitchFamily="0" charset="0"/>
              <a:cs typeface="Calibri" pitchFamily="0" charset="0"/>
            </a:endParaRPr>
          </a:p>
        </p:txBody>
      </p:sp>
      <p:sp>
        <p:nvSpPr>
          <p:cNvPr id="189" name="矩形"/>
          <p:cNvSpPr>
            <a:spLocks/>
          </p:cNvSpPr>
          <p:nvPr/>
        </p:nvSpPr>
        <p:spPr>
          <a:xfrm rot="0">
            <a:off x="1373124" y="3096036"/>
            <a:ext cx="9445751" cy="2697480"/>
          </a:xfrm>
          <a:prstGeom prst="rect"/>
          <a:gradFill rotWithShape="1">
            <a:gsLst>
              <a:gs pos="0">
                <a:srgbClr val="FFA29F">
                  <a:alpha val="100000"/>
                </a:srgbClr>
              </a:gs>
              <a:gs pos="35000">
                <a:srgbClr val="FFBBBB">
                  <a:alpha val="100000"/>
                </a:srgbClr>
              </a:gs>
              <a:gs pos="100000">
                <a:srgbClr val="FFE5E5">
                  <a:alpha val="100000"/>
                </a:srgbClr>
              </a:gs>
            </a:gsLst>
            <a:lin ang="16200000" scaled="1"/>
          </a:gradFill>
          <a:ln w="9525" cmpd="sng" cap="flat">
            <a:solidFill>
              <a:srgbClr val="BF4B48"/>
            </a:solidFill>
            <a:prstDash val="solid"/>
            <a:round/>
          </a:ln>
          <a:effectLst>
            <a:outerShdw sx="100000" sy="100000" algn="b" rotWithShape="0" blurRad="40000" dist="20000" dir="5400000">
              <a:srgbClr val="000000">
                <a:alpha val="37647"/>
              </a:srgbClr>
            </a:outerShdw>
          </a:effectLst>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1" i="0" u="none" strike="noStrike" kern="1200" cap="none" spc="0" baseline="0">
                <a:solidFill>
                  <a:schemeClr val="tx1"/>
                </a:solidFill>
                <a:latin typeface="Calibri" pitchFamily="0" charset="0"/>
                <a:ea typeface="宋体" pitchFamily="0" charset="0"/>
                <a:cs typeface="Calibri" pitchFamily="0" charset="0"/>
              </a:rPr>
              <a:t>- HR systems (e.g., Workday, </a:t>
            </a:r>
            <a:r>
              <a:rPr lang="en-US" altLang="zh-CN" sz="2800" b="1" i="0" u="none" strike="noStrike" kern="1200" cap="none" spc="0" baseline="0">
                <a:solidFill>
                  <a:schemeClr val="tx1"/>
                </a:solidFill>
                <a:latin typeface="Calibri" pitchFamily="0" charset="0"/>
                <a:ea typeface="宋体" pitchFamily="0" charset="0"/>
                <a:cs typeface="Calibri" pitchFamily="0" charset="0"/>
              </a:rPr>
              <a:t>BambooHR</a:t>
            </a:r>
            <a:r>
              <a:rPr lang="en-US" altLang="zh-CN" sz="2800" b="1" i="0" u="none" strike="noStrike" kern="1200" cap="none" spc="0" baseline="0">
                <a:solidFill>
                  <a:schemeClr val="tx1"/>
                </a:solidFill>
                <a:latin typeface="Calibri" pitchFamily="0" charset="0"/>
                <a:ea typeface="宋体" pitchFamily="0" charset="0"/>
                <a:cs typeface="Calibri" pitchFamily="0" charset="0"/>
              </a:rPr>
              <a:t>)- Performance management tools (e.g., Lattice, 15Five)- Employee engagement surveys (e.g., Culture Amp, </a:t>
            </a:r>
            <a:r>
              <a:rPr lang="en-US" altLang="zh-CN" sz="2800" b="1" i="0" u="none" strike="noStrike" kern="1200" cap="none" spc="0" baseline="0">
                <a:solidFill>
                  <a:schemeClr val="tx1"/>
                </a:solidFill>
                <a:latin typeface="Calibri" pitchFamily="0" charset="0"/>
                <a:ea typeface="宋体" pitchFamily="0" charset="0"/>
                <a:cs typeface="Calibri" pitchFamily="0" charset="0"/>
              </a:rPr>
              <a:t>SurveyMonkey</a:t>
            </a:r>
            <a:r>
              <a:rPr lang="en-US" altLang="zh-CN" sz="2800" b="1" i="0" u="none" strike="noStrike" kern="1200" cap="none" spc="0" baseline="0">
                <a:solidFill>
                  <a:schemeClr val="tx1"/>
                </a:solidFill>
                <a:latin typeface="Calibri" pitchFamily="0" charset="0"/>
                <a:ea typeface="宋体" pitchFamily="0" charset="0"/>
                <a:cs typeface="Calibri" pitchFamily="0" charset="0"/>
              </a:rPr>
              <a:t>)- Time-off and attendance systems (e.g., ADP, Namely)- Training and development platforms (e.g., </a:t>
            </a:r>
            <a:r>
              <a:rPr lang="en-US" altLang="zh-CN" sz="2800" b="1" i="0" u="none" strike="noStrike" kern="1200" cap="none" spc="0" baseline="0">
                <a:solidFill>
                  <a:schemeClr val="tx1"/>
                </a:solidFill>
                <a:latin typeface="Calibri" pitchFamily="0" charset="0"/>
                <a:ea typeface="宋体" pitchFamily="0" charset="0"/>
                <a:cs typeface="Calibri" pitchFamily="0" charset="0"/>
              </a:rPr>
              <a:t>Udemy</a:t>
            </a:r>
            <a:r>
              <a:rPr lang="en-US" altLang="zh-CN" sz="2800" b="1" i="0" u="none" strike="noStrike" kern="1200" cap="none" spc="0" baseline="0">
                <a:solidFill>
                  <a:schemeClr val="tx1"/>
                </a:solidFill>
                <a:latin typeface="Calibri" pitchFamily="0" charset="0"/>
                <a:ea typeface="宋体" pitchFamily="0" charset="0"/>
                <a:cs typeface="Calibri" pitchFamily="0" charset="0"/>
              </a:rPr>
              <a:t>, LinkedIn Learning)</a:t>
            </a:r>
            <a:endParaRPr lang="zh-CN" altLang="en-US" sz="2800" b="1"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89992322"/>
      </p:ext>
    </p:extLst>
  </p:cSld>
  <p:clrMapOvr>
    <a:masterClrMapping/>
  </p:clrMapOvr>
</p:sld>
</file>

<file path=ppt/slides/slide1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90" name="文本框"/>
          <p:cNvSpPr>
            <a:spLocks noGrp="1"/>
          </p:cNvSpPr>
          <p:nvPr>
            <p:ph type="body" idx="1"/>
          </p:nvPr>
        </p:nvSpPr>
        <p:spPr>
          <a:xfrm rot="0">
            <a:off x="335170" y="260077"/>
            <a:ext cx="10972800" cy="91440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1" i="0" u="none" strike="noStrike" kern="0" cap="none" spc="0" baseline="0">
                <a:solidFill>
                  <a:srgbClr val="00B050"/>
                </a:solidFill>
                <a:latin typeface="Calibri" pitchFamily="0" charset="0"/>
                <a:ea typeface="宋体" pitchFamily="0" charset="0"/>
                <a:cs typeface="Calibri" pitchFamily="0" charset="0"/>
              </a:rPr>
              <a:t>Data cleaning</a:t>
            </a:r>
            <a:endParaRPr lang="zh-CN" altLang="en-US" sz="2400" b="1" i="0" u="none" strike="noStrike" kern="0" cap="none" spc="0" baseline="0">
              <a:solidFill>
                <a:srgbClr val="00B050"/>
              </a:solidFill>
              <a:latin typeface="Calibri" pitchFamily="0" charset="0"/>
              <a:ea typeface="宋体" pitchFamily="0" charset="0"/>
              <a:cs typeface="Calibri" pitchFamily="0" charset="0"/>
            </a:endParaRPr>
          </a:p>
        </p:txBody>
      </p:sp>
      <p:sp>
        <p:nvSpPr>
          <p:cNvPr id="191" name="矩形"/>
          <p:cNvSpPr>
            <a:spLocks/>
          </p:cNvSpPr>
          <p:nvPr/>
        </p:nvSpPr>
        <p:spPr>
          <a:xfrm rot="0">
            <a:off x="2245750" y="1059416"/>
            <a:ext cx="6101487" cy="523220"/>
          </a:xfrm>
          <a:prstGeom prst="rect"/>
          <a:noFill/>
          <a:ln w="12700" cmpd="sng" cap="flat">
            <a:noFill/>
            <a:prstDash val="solid"/>
            <a:miter/>
          </a:ln>
        </p:spPr>
        <p:txBody>
          <a:bodyPr vert="horz" wrap="square" lIns="91440" tIns="45720" rIns="91440" bIns="45720" anchor="t" anchorCtr="0">
            <a:prstTxWarp prst="textNoShape"/>
            <a:spAutoFit/>
          </a:bodyPr>
          <a:lstStyle/>
          <a:p>
            <a:pPr marL="457200" indent="-457200" algn="l">
              <a:lnSpc>
                <a:spcPct val="100000"/>
              </a:lnSpc>
              <a:spcBef>
                <a:spcPts val="0"/>
              </a:spcBef>
              <a:spcAft>
                <a:spcPts val="0"/>
              </a:spcAft>
              <a:buFont typeface="Arial" pitchFamily="34" charset="0"/>
              <a:buChar char="•"/>
            </a:pPr>
            <a:r>
              <a:rPr lang="en-US" altLang="zh-CN" sz="2800" b="1" i="0" u="none" strike="noStrike" kern="1200" cap="none" spc="0" baseline="0">
                <a:solidFill>
                  <a:schemeClr val="tx1"/>
                </a:solidFill>
                <a:latin typeface="Calibri" pitchFamily="0" charset="0"/>
                <a:ea typeface="宋体" pitchFamily="0" charset="0"/>
                <a:cs typeface="Calibri" pitchFamily="0" charset="0"/>
              </a:rPr>
              <a:t>Remove irrelevant data</a:t>
            </a:r>
            <a:endParaRPr lang="zh-CN" altLang="en-US" sz="2800" b="1" i="0" u="none" strike="noStrike" kern="1200" cap="none" spc="0" baseline="0">
              <a:solidFill>
                <a:schemeClr val="tx1"/>
              </a:solidFill>
              <a:latin typeface="Calibri" pitchFamily="0" charset="0"/>
              <a:ea typeface="宋体" pitchFamily="0" charset="0"/>
              <a:cs typeface="Calibri" pitchFamily="0" charset="0"/>
            </a:endParaRPr>
          </a:p>
        </p:txBody>
      </p:sp>
      <p:sp>
        <p:nvSpPr>
          <p:cNvPr id="192" name="矩形"/>
          <p:cNvSpPr>
            <a:spLocks/>
          </p:cNvSpPr>
          <p:nvPr/>
        </p:nvSpPr>
        <p:spPr>
          <a:xfrm rot="0">
            <a:off x="2245750" y="1582636"/>
            <a:ext cx="6101487" cy="954106"/>
          </a:xfrm>
          <a:prstGeom prst="rect"/>
          <a:noFill/>
          <a:ln w="12700" cmpd="sng" cap="flat">
            <a:noFill/>
            <a:prstDash val="solid"/>
            <a:miter/>
          </a:ln>
        </p:spPr>
        <p:txBody>
          <a:bodyPr vert="horz" wrap="square" lIns="91440" tIns="45720" rIns="91440" bIns="45720" anchor="t" anchorCtr="0">
            <a:prstTxWarp prst="textNoShape"/>
            <a:spAutoFit/>
          </a:bodyPr>
          <a:lstStyle/>
          <a:p>
            <a:pPr marL="342900" indent="-342900" algn="l">
              <a:lnSpc>
                <a:spcPct val="100000"/>
              </a:lnSpc>
              <a:spcBef>
                <a:spcPts val="0"/>
              </a:spcBef>
              <a:spcAft>
                <a:spcPts val="0"/>
              </a:spcAft>
              <a:buFont typeface="Arial" pitchFamily="34" charset="0"/>
              <a:buChar char="•"/>
            </a:pPr>
            <a:r>
              <a:rPr lang="en-US" altLang="zh-CN" sz="2800" b="1" i="0" u="none" strike="noStrike" kern="1200" cap="none" spc="0" baseline="0">
                <a:solidFill>
                  <a:schemeClr val="tx1"/>
                </a:solidFill>
                <a:latin typeface="Calibri" pitchFamily="0" charset="0"/>
                <a:ea typeface="宋体" pitchFamily="0" charset="0"/>
                <a:cs typeface="Calibri" pitchFamily="0" charset="0"/>
              </a:rPr>
              <a:t>Eliminate columns or rows unrelated to performance analysis.</a:t>
            </a:r>
            <a:endParaRPr lang="zh-CN" altLang="en-US" sz="2800" b="1" i="0" u="none" strike="noStrike" kern="1200" cap="none" spc="0" baseline="0">
              <a:solidFill>
                <a:schemeClr val="tx1"/>
              </a:solidFill>
              <a:latin typeface="Calibri" pitchFamily="0" charset="0"/>
              <a:ea typeface="宋体" pitchFamily="0" charset="0"/>
              <a:cs typeface="Calibri" pitchFamily="0" charset="0"/>
            </a:endParaRPr>
          </a:p>
        </p:txBody>
      </p:sp>
      <p:sp>
        <p:nvSpPr>
          <p:cNvPr id="193" name="矩形"/>
          <p:cNvSpPr>
            <a:spLocks/>
          </p:cNvSpPr>
          <p:nvPr/>
        </p:nvSpPr>
        <p:spPr>
          <a:xfrm rot="0">
            <a:off x="2245750" y="2536742"/>
            <a:ext cx="6101487" cy="523219"/>
          </a:xfrm>
          <a:prstGeom prst="rect"/>
          <a:noFill/>
          <a:ln w="12700" cmpd="sng" cap="flat">
            <a:noFill/>
            <a:prstDash val="solid"/>
            <a:miter/>
          </a:ln>
        </p:spPr>
        <p:txBody>
          <a:bodyPr vert="horz" wrap="square" lIns="91440" tIns="45720" rIns="91440" bIns="45720" anchor="t" anchorCtr="0">
            <a:prstTxWarp prst="textNoShape"/>
            <a:spAutoFit/>
          </a:bodyPr>
          <a:lstStyle/>
          <a:p>
            <a:pPr marL="457200" indent="-457200" algn="l">
              <a:lnSpc>
                <a:spcPct val="100000"/>
              </a:lnSpc>
              <a:spcBef>
                <a:spcPts val="0"/>
              </a:spcBef>
              <a:spcAft>
                <a:spcPts val="0"/>
              </a:spcAft>
              <a:buFont typeface="Arial" pitchFamily="34" charset="0"/>
              <a:buChar char="•"/>
            </a:pPr>
            <a:r>
              <a:rPr lang="en-US" altLang="zh-CN" sz="2800" b="1" i="0" u="none" strike="noStrike" kern="1200" cap="none" spc="0" baseline="0">
                <a:solidFill>
                  <a:schemeClr val="tx1"/>
                </a:solidFill>
                <a:latin typeface="Calibri" pitchFamily="0" charset="0"/>
                <a:ea typeface="宋体" pitchFamily="0" charset="0"/>
                <a:cs typeface="Calibri" pitchFamily="0" charset="0"/>
              </a:rPr>
              <a:t>Handle missing values</a:t>
            </a:r>
            <a:endParaRPr lang="zh-CN" altLang="en-US" sz="2800" b="1" i="0" u="none" strike="noStrike" kern="1200" cap="none" spc="0" baseline="0">
              <a:solidFill>
                <a:schemeClr val="tx1"/>
              </a:solidFill>
              <a:latin typeface="Calibri" pitchFamily="0" charset="0"/>
              <a:ea typeface="宋体" pitchFamily="0" charset="0"/>
              <a:cs typeface="Calibri" pitchFamily="0" charset="0"/>
            </a:endParaRPr>
          </a:p>
        </p:txBody>
      </p:sp>
      <p:sp>
        <p:nvSpPr>
          <p:cNvPr id="194" name="矩形"/>
          <p:cNvSpPr>
            <a:spLocks/>
          </p:cNvSpPr>
          <p:nvPr/>
        </p:nvSpPr>
        <p:spPr>
          <a:xfrm rot="0">
            <a:off x="2245750" y="3105540"/>
            <a:ext cx="6101487" cy="1384994"/>
          </a:xfrm>
          <a:prstGeom prst="rect"/>
          <a:noFill/>
          <a:ln w="12700" cmpd="sng" cap="flat">
            <a:noFill/>
            <a:prstDash val="solid"/>
            <a:miter/>
          </a:ln>
        </p:spPr>
        <p:txBody>
          <a:bodyPr vert="horz" wrap="square" lIns="91440" tIns="45720" rIns="91440" bIns="45720" anchor="t" anchorCtr="0">
            <a:prstTxWarp prst="textNoShape"/>
            <a:spAutoFit/>
          </a:bodyPr>
          <a:lstStyle/>
          <a:p>
            <a:pPr marL="457200" indent="-457200" algn="l">
              <a:lnSpc>
                <a:spcPct val="100000"/>
              </a:lnSpc>
              <a:spcBef>
                <a:spcPts val="0"/>
              </a:spcBef>
              <a:spcAft>
                <a:spcPts val="0"/>
              </a:spcAft>
              <a:buFont typeface="Arial" pitchFamily="34" charset="0"/>
              <a:buChar char="•"/>
            </a:pPr>
            <a:r>
              <a:rPr lang="en-US" altLang="zh-CN" sz="2800" b="1" i="0" u="none" strike="noStrike" kern="1200" cap="none" spc="0" baseline="0">
                <a:solidFill>
                  <a:schemeClr val="tx1"/>
                </a:solidFill>
                <a:latin typeface="Calibri" pitchFamily="0" charset="0"/>
                <a:ea typeface="宋体" pitchFamily="0" charset="0"/>
                <a:cs typeface="Calibri" pitchFamily="0" charset="0"/>
              </a:rPr>
              <a:t>Decide on a strategy for missing performance ratings, feedback, or other relevant data.</a:t>
            </a:r>
            <a:endParaRPr lang="zh-CN" altLang="en-US" sz="2800" b="1"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75172717"/>
      </p:ext>
    </p:extLst>
  </p:cSld>
  <p:clrMapOvr>
    <a:masterClrMapping/>
  </p:clrMapOvr>
</p:sld>
</file>

<file path=ppt/slides/slide1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95" name="矩形"/>
          <p:cNvSpPr>
            <a:spLocks/>
          </p:cNvSpPr>
          <p:nvPr/>
        </p:nvSpPr>
        <p:spPr>
          <a:xfrm rot="0">
            <a:off x="1385872" y="731086"/>
            <a:ext cx="8842248" cy="2246768"/>
          </a:xfrm>
          <a:prstGeom prst="rect"/>
          <a:gradFill rotWithShape="1">
            <a:gsLst>
              <a:gs pos="0">
                <a:srgbClr val="769535">
                  <a:alpha val="100000"/>
                </a:srgbClr>
              </a:gs>
              <a:gs pos="80000">
                <a:srgbClr val="9BC348">
                  <a:alpha val="100000"/>
                </a:srgbClr>
              </a:gs>
              <a:gs pos="100000">
                <a:srgbClr val="9DC745">
                  <a:alpha val="100000"/>
                </a:srgbClr>
              </a:gs>
            </a:gsLst>
            <a:lin ang="16200000" scaled="1"/>
          </a:gradFill>
          <a:effectLst>
            <a:outerShdw sx="100000" sy="100000" algn="b" rotWithShape="0" blurRad="40000" dist="23000" dir="5400000">
              <a:srgbClr val="000000">
                <a:alpha val="34509"/>
              </a:srgbClr>
            </a:outerShdw>
          </a:effectLst>
          <a:scene3d>
            <a:camera prst="legacyObliqueFront"/>
            <a:lightRig rig="legacyFlat4" dir="t"/>
          </a:scene3d>
          <a:sp3d extrusionH="0" prstMaterial="legacyMatte">
            <a:bevelT w="13500" h="13500" prst="angle"/>
            <a:bevelB w="13500" h="13500" prst="angle"/>
          </a:sp3d>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1" i="0" u="none" strike="noStrike" kern="1200" cap="none" spc="0" baseline="0">
                <a:solidFill>
                  <a:srgbClr val="FFFFFF"/>
                </a:solidFill>
                <a:latin typeface="Calibri" pitchFamily="0" charset="0"/>
                <a:ea typeface="宋体" pitchFamily="0" charset="0"/>
                <a:cs typeface="Calibri" pitchFamily="0" charset="0"/>
              </a:rPr>
              <a:t>Step 1: Prepare Your Data Collect and import relevant data, such as employee performance ratings, goals, and feedback Ensure data is organized and formatted consistently</a:t>
            </a:r>
            <a:endParaRPr lang="zh-CN" altLang="en-US" sz="2800" b="1" i="0" u="none" strike="noStrike" kern="1200" cap="none" spc="0" baseline="0">
              <a:solidFill>
                <a:srgbClr val="FFFFFF"/>
              </a:solidFill>
              <a:latin typeface="Calibri" pitchFamily="0" charset="0"/>
              <a:ea typeface="宋体" pitchFamily="0" charset="0"/>
              <a:cs typeface="Calibri" pitchFamily="0" charset="0"/>
            </a:endParaRPr>
          </a:p>
        </p:txBody>
      </p:sp>
      <p:sp>
        <p:nvSpPr>
          <p:cNvPr id="196" name="矩形"/>
          <p:cNvSpPr>
            <a:spLocks/>
          </p:cNvSpPr>
          <p:nvPr/>
        </p:nvSpPr>
        <p:spPr>
          <a:xfrm rot="0">
            <a:off x="1385872" y="2704964"/>
            <a:ext cx="8842248" cy="1815881"/>
          </a:xfrm>
          <a:prstGeom prst="rect"/>
          <a:gradFill rotWithShape="1">
            <a:gsLst>
              <a:gs pos="0">
                <a:srgbClr val="CB6C1D">
                  <a:alpha val="100000"/>
                </a:srgbClr>
              </a:gs>
              <a:gs pos="80000">
                <a:srgbClr val="FF8927">
                  <a:alpha val="100000"/>
                </a:srgbClr>
              </a:gs>
              <a:gs pos="100000">
                <a:srgbClr val="FF8A29">
                  <a:alpha val="100000"/>
                </a:srgbClr>
              </a:gs>
            </a:gsLst>
            <a:lin ang="16200000" scaled="1"/>
          </a:gradFill>
          <a:effectLst>
            <a:outerShdw sx="100000" sy="100000" algn="b" rotWithShape="0" blurRad="40000" dist="23000" dir="5400000">
              <a:srgbClr val="000000">
                <a:alpha val="34509"/>
              </a:srgbClr>
            </a:outerShdw>
          </a:effectLst>
          <a:scene3d>
            <a:camera prst="legacyObliqueFront"/>
            <a:lightRig rig="legacyFlat4" dir="t"/>
          </a:scene3d>
          <a:sp3d extrusionH="0" prstMaterial="legacyMatte">
            <a:bevelT w="13500" h="13500" prst="angle"/>
            <a:bevelB w="13500" h="13500" prst="angle"/>
          </a:sp3d>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1" i="0" u="none" strike="noStrike" kern="1200" cap="none" spc="0" baseline="0">
                <a:solidFill>
                  <a:srgbClr val="FFFFFF"/>
                </a:solidFill>
                <a:latin typeface="Calibri" pitchFamily="0" charset="0"/>
                <a:ea typeface="宋体" pitchFamily="0" charset="0"/>
                <a:cs typeface="Calibri" pitchFamily="0" charset="0"/>
              </a:rPr>
              <a:t>Step 2: Categorize Performance Levels- Define performance levels (e.g., Excellent, Meets Expectations, Needs Improvement)- Assign numerical values or codes to each level</a:t>
            </a:r>
            <a:endParaRPr lang="zh-CN" altLang="en-US" sz="2800" b="1" i="0" u="none" strike="noStrike" kern="1200" cap="none" spc="0" baseline="0">
              <a:solidFill>
                <a:srgbClr val="FFFFFF"/>
              </a:solidFill>
              <a:latin typeface="Calibri" pitchFamily="0" charset="0"/>
              <a:ea typeface="宋体" pitchFamily="0" charset="0"/>
              <a:cs typeface="Calibri" pitchFamily="0" charset="0"/>
            </a:endParaRPr>
          </a:p>
        </p:txBody>
      </p:sp>
      <p:sp>
        <p:nvSpPr>
          <p:cNvPr id="197" name="矩形"/>
          <p:cNvSpPr>
            <a:spLocks/>
          </p:cNvSpPr>
          <p:nvPr/>
        </p:nvSpPr>
        <p:spPr>
          <a:xfrm rot="0">
            <a:off x="1385872" y="4520846"/>
            <a:ext cx="8842248" cy="1815881"/>
          </a:xfrm>
          <a:prstGeom prst="rect"/>
          <a:gradFill rotWithShape="1">
            <a:gsLst>
              <a:gs pos="0">
                <a:srgbClr val="2786A0">
                  <a:alpha val="100000"/>
                </a:srgbClr>
              </a:gs>
              <a:gs pos="80000">
                <a:srgbClr val="36B0D2">
                  <a:alpha val="100000"/>
                </a:srgbClr>
              </a:gs>
              <a:gs pos="100000">
                <a:srgbClr val="34B3D6">
                  <a:alpha val="100000"/>
                </a:srgbClr>
              </a:gs>
            </a:gsLst>
            <a:lin ang="16200000" scaled="1"/>
          </a:gradFill>
          <a:effectLst>
            <a:outerShdw sx="100000" sy="100000" algn="b" rotWithShape="0" blurRad="40000" dist="23000" dir="5400000">
              <a:srgbClr val="000000">
                <a:alpha val="34509"/>
              </a:srgbClr>
            </a:outerShdw>
          </a:effectLst>
          <a:scene3d>
            <a:camera prst="legacyObliqueFront"/>
            <a:lightRig rig="legacyFlat4" dir="t"/>
          </a:scene3d>
          <a:sp3d extrusionH="0" prstMaterial="legacyMatte">
            <a:bevelT w="13500" h="13500" prst="angle"/>
            <a:bevelB w="13500" h="13500" prst="angle"/>
          </a:sp3d>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1" i="0" u="none" strike="noStrike" kern="1200" cap="none" spc="0" baseline="0">
                <a:solidFill>
                  <a:srgbClr val="FFFFFF"/>
                </a:solidFill>
                <a:latin typeface="Calibri" pitchFamily="0" charset="0"/>
                <a:ea typeface="宋体" pitchFamily="0" charset="0"/>
                <a:cs typeface="Calibri" pitchFamily="0" charset="0"/>
              </a:rPr>
              <a:t>Step 3: Calculate Performance Scores- Use formulas to calculate performance scores based on ratings, goals, and feedback- Consider using weighted averages or indexes to combine multiple metrics</a:t>
            </a:r>
            <a:endParaRPr lang="zh-CN" altLang="en-US" sz="2800" b="1" i="0" u="none" strike="noStrike" kern="1200" cap="none" spc="0" baseline="0">
              <a:solidFill>
                <a:srgbClr val="FFFFFF"/>
              </a:solidFill>
              <a:latin typeface="Calibri" pitchFamily="0" charset="0"/>
              <a:ea typeface="宋体" pitchFamily="0" charset="0"/>
              <a:cs typeface="Calibri" pitchFamily="0" charset="0"/>
            </a:endParaRPr>
          </a:p>
        </p:txBody>
      </p:sp>
      <p:sp>
        <p:nvSpPr>
          <p:cNvPr id="198" name="矩形"/>
          <p:cNvSpPr>
            <a:spLocks/>
          </p:cNvSpPr>
          <p:nvPr/>
        </p:nvSpPr>
        <p:spPr>
          <a:xfrm rot="0">
            <a:off x="1385872" y="138352"/>
            <a:ext cx="6101487" cy="461664"/>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1" i="0" u="none" strike="noStrike" kern="1200" cap="none" spc="0" baseline="0">
                <a:solidFill>
                  <a:srgbClr val="00B050"/>
                </a:solidFill>
                <a:latin typeface="Calibri" pitchFamily="0" charset="0"/>
                <a:ea typeface="宋体" pitchFamily="0" charset="0"/>
                <a:cs typeface="Calibri" pitchFamily="0" charset="0"/>
              </a:rPr>
              <a:t>Performance level</a:t>
            </a:r>
            <a:endParaRPr lang="zh-CN" altLang="en-US" sz="2400" b="1" i="0" u="none" strike="noStrike" kern="1200" cap="none" spc="0" baseline="0">
              <a:solidFill>
                <a:srgbClr val="00B050"/>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213332715"/>
      </p:ext>
    </p:extLst>
  </p:cSld>
  <p:clrMapOvr>
    <a:masterClrMapping/>
  </p:clrMapOvr>
</p:sld>
</file>

<file path=ppt/slides/slide1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99" name="矩形"/>
          <p:cNvSpPr>
            <a:spLocks/>
          </p:cNvSpPr>
          <p:nvPr/>
        </p:nvSpPr>
        <p:spPr>
          <a:xfrm rot="0">
            <a:off x="965076" y="387784"/>
            <a:ext cx="8842248" cy="1815881"/>
          </a:xfrm>
          <a:prstGeom prst="rect"/>
          <a:gradFill rotWithShape="1">
            <a:gsLst>
              <a:gs pos="0">
                <a:srgbClr val="9B2D2A">
                  <a:alpha val="100000"/>
                </a:srgbClr>
              </a:gs>
              <a:gs pos="80000">
                <a:srgbClr val="CB3D39">
                  <a:alpha val="100000"/>
                </a:srgbClr>
              </a:gs>
              <a:gs pos="100000">
                <a:srgbClr val="CF3B37">
                  <a:alpha val="100000"/>
                </a:srgbClr>
              </a:gs>
            </a:gsLst>
            <a:lin ang="16200000" scaled="1"/>
          </a:gradFill>
          <a:effectLst>
            <a:outerShdw sx="100000" sy="100000" algn="b" rotWithShape="0" blurRad="40000" dist="23000" dir="5400000">
              <a:srgbClr val="000000">
                <a:alpha val="34509"/>
              </a:srgbClr>
            </a:outerShdw>
          </a:effectLst>
          <a:scene3d>
            <a:camera prst="legacyObliqueFront"/>
            <a:lightRig rig="legacyFlat4" dir="t"/>
          </a:scene3d>
          <a:sp3d extrusionH="0" prstMaterial="legacyMatte">
            <a:bevelT w="13500" h="13500" prst="angle"/>
            <a:bevelB w="13500" h="13500" prst="angle"/>
          </a:sp3d>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1" i="0" u="none" strike="noStrike" kern="1200" cap="none" spc="0" baseline="0">
                <a:solidFill>
                  <a:srgbClr val="FFFFFF"/>
                </a:solidFill>
                <a:latin typeface="Calibri" pitchFamily="0" charset="0"/>
                <a:ea typeface="宋体" pitchFamily="0" charset="0"/>
                <a:cs typeface="Calibri" pitchFamily="0" charset="0"/>
              </a:rPr>
              <a:t>Step 4: Identify High and Low Performers- Set thresholds for high and low performers based on performance scores- Use conditional formatting or filtering to highlight high and low performers</a:t>
            </a:r>
            <a:endParaRPr lang="zh-CN" altLang="en-US" sz="2800" b="1" i="0" u="none" strike="noStrike" kern="1200" cap="none" spc="0" baseline="0">
              <a:solidFill>
                <a:srgbClr val="FFFFFF"/>
              </a:solidFill>
              <a:latin typeface="Calibri" pitchFamily="0" charset="0"/>
              <a:ea typeface="宋体" pitchFamily="0" charset="0"/>
              <a:cs typeface="Calibri" pitchFamily="0" charset="0"/>
            </a:endParaRPr>
          </a:p>
        </p:txBody>
      </p:sp>
      <p:sp>
        <p:nvSpPr>
          <p:cNvPr id="200" name="矩形"/>
          <p:cNvSpPr>
            <a:spLocks/>
          </p:cNvSpPr>
          <p:nvPr/>
        </p:nvSpPr>
        <p:spPr>
          <a:xfrm rot="0">
            <a:off x="2336677" y="3246047"/>
            <a:ext cx="6099048" cy="932687"/>
          </a:xfrm>
          <a:prstGeom prst="rect"/>
          <a:gradFill rotWithShape="1">
            <a:gsLst>
              <a:gs pos="0">
                <a:srgbClr val="CB6C1D">
                  <a:alpha val="100000"/>
                </a:srgbClr>
              </a:gs>
              <a:gs pos="80000">
                <a:srgbClr val="FF8927">
                  <a:alpha val="100000"/>
                </a:srgbClr>
              </a:gs>
              <a:gs pos="100000">
                <a:srgbClr val="FF8A29">
                  <a:alpha val="100000"/>
                </a:srgbClr>
              </a:gs>
            </a:gsLst>
            <a:lin ang="16200000" scaled="1"/>
          </a:gradFill>
          <a:effectLst>
            <a:outerShdw sx="100000" sy="100000" algn="b" rotWithShape="0" blurRad="40000" dist="23000" dir="5400000">
              <a:srgbClr val="000000">
                <a:alpha val="34509"/>
              </a:srgbClr>
            </a:outerShdw>
          </a:effectLst>
          <a:scene3d>
            <a:camera prst="legacyObliqueFront"/>
            <a:lightRig rig="legacyFlat4" dir="t"/>
          </a:scene3d>
          <a:sp3d extrusionH="0" prstMaterial="legacyMatte">
            <a:bevelT w="13500" h="13500" prst="angle"/>
            <a:bevelB w="13500" h="13500" prst="angle"/>
          </a:sp3d>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1" i="0" u="none" strike="noStrike" kern="1200" cap="none" spc="0" baseline="0">
                <a:solidFill>
                  <a:srgbClr val="FFFFFF"/>
                </a:solidFill>
                <a:latin typeface="Calibri" pitchFamily="0" charset="0"/>
                <a:ea typeface="宋体" pitchFamily="0" charset="0"/>
                <a:cs typeface="Calibri" pitchFamily="0" charset="0"/>
              </a:rPr>
              <a:t>1. Data Aggregation: Summarize data by sum, average, count, or other functions.</a:t>
            </a:r>
            <a:endParaRPr lang="zh-CN" altLang="en-US" sz="2800" b="1" i="0" u="none" strike="noStrike" kern="1200" cap="none" spc="0" baseline="0">
              <a:solidFill>
                <a:srgbClr val="FFFFFF"/>
              </a:solidFill>
              <a:latin typeface="Calibri" pitchFamily="0" charset="0"/>
              <a:ea typeface="宋体" pitchFamily="0" charset="0"/>
              <a:cs typeface="Calibri" pitchFamily="0" charset="0"/>
            </a:endParaRPr>
          </a:p>
        </p:txBody>
      </p:sp>
      <p:sp>
        <p:nvSpPr>
          <p:cNvPr id="201" name="矩形"/>
          <p:cNvSpPr>
            <a:spLocks/>
          </p:cNvSpPr>
          <p:nvPr/>
        </p:nvSpPr>
        <p:spPr>
          <a:xfrm rot="0">
            <a:off x="2336677" y="4528618"/>
            <a:ext cx="6101487" cy="1384994"/>
          </a:xfrm>
          <a:prstGeom prst="rect"/>
          <a:gradFill rotWithShape="1">
            <a:gsLst>
              <a:gs pos="0">
                <a:srgbClr val="2786A0">
                  <a:alpha val="100000"/>
                </a:srgbClr>
              </a:gs>
              <a:gs pos="80000">
                <a:srgbClr val="36B0D2">
                  <a:alpha val="100000"/>
                </a:srgbClr>
              </a:gs>
              <a:gs pos="100000">
                <a:srgbClr val="34B3D6">
                  <a:alpha val="100000"/>
                </a:srgbClr>
              </a:gs>
            </a:gsLst>
            <a:lin ang="16200000" scaled="1"/>
          </a:gradFill>
          <a:effectLst>
            <a:outerShdw sx="100000" sy="100000" algn="b" rotWithShape="0" blurRad="40000" dist="23000" dir="5400000">
              <a:srgbClr val="000000">
                <a:alpha val="34509"/>
              </a:srgbClr>
            </a:outerShdw>
          </a:effectLst>
          <a:scene3d>
            <a:camera prst="legacyObliqueFront"/>
            <a:lightRig rig="legacyFlat4" dir="t"/>
          </a:scene3d>
          <a:sp3d extrusionH="0" prstMaterial="legacyMatte">
            <a:bevelT w="13500" h="13500" prst="angle"/>
            <a:bevelB w="13500" h="13500" prst="angle"/>
          </a:sp3d>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1" i="0" u="none" strike="noStrike" kern="1200" cap="none" spc="0" baseline="0">
                <a:solidFill>
                  <a:srgbClr val="FFFFFF"/>
                </a:solidFill>
                <a:latin typeface="Calibri" pitchFamily="0" charset="0"/>
                <a:ea typeface="宋体" pitchFamily="0" charset="0"/>
                <a:cs typeface="Calibri" pitchFamily="0" charset="0"/>
              </a:rPr>
              <a:t>2. Data Rotation: Rotate data to view different perspectives (e.g., switch rows and columns).</a:t>
            </a:r>
            <a:endParaRPr lang="zh-CN" altLang="en-US" sz="2800" b="1" i="0" u="none" strike="noStrike" kern="1200" cap="none" spc="0" baseline="0">
              <a:solidFill>
                <a:srgbClr val="FFFFFF"/>
              </a:solidFill>
              <a:latin typeface="Calibri" pitchFamily="0" charset="0"/>
              <a:ea typeface="宋体" pitchFamily="0" charset="0"/>
              <a:cs typeface="Calibri" pitchFamily="0" charset="0"/>
            </a:endParaRPr>
          </a:p>
        </p:txBody>
      </p:sp>
      <p:sp>
        <p:nvSpPr>
          <p:cNvPr id="202" name="矩形"/>
          <p:cNvSpPr>
            <a:spLocks/>
          </p:cNvSpPr>
          <p:nvPr/>
        </p:nvSpPr>
        <p:spPr>
          <a:xfrm rot="0">
            <a:off x="965076" y="2494024"/>
            <a:ext cx="6101487" cy="46166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1" i="0" u="none" strike="noStrike" kern="1200" cap="none" spc="0" baseline="0">
                <a:solidFill>
                  <a:srgbClr val="00B050"/>
                </a:solidFill>
                <a:latin typeface="Calibri" pitchFamily="0" charset="0"/>
                <a:ea typeface="宋体" pitchFamily="0" charset="0"/>
                <a:cs typeface="Calibri" pitchFamily="0" charset="0"/>
              </a:rPr>
              <a:t>Pivot summary</a:t>
            </a:r>
            <a:endParaRPr lang="zh-CN" altLang="en-US" sz="2400" b="1" i="0" u="none" strike="noStrike" kern="1200" cap="none" spc="0" baseline="0">
              <a:solidFill>
                <a:srgbClr val="00B050"/>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209315322"/>
      </p:ext>
    </p:extLst>
  </p:cSld>
  <p:clrMapOvr>
    <a:masterClrMapping/>
  </p:clrMapOvr>
</p:sld>
</file>

<file path=ppt/slides/slide1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05" name="矩形"/>
          <p:cNvSpPr>
            <a:spLocks/>
          </p:cNvSpPr>
          <p:nvPr/>
        </p:nvSpPr>
        <p:spPr>
          <a:xfrm rot="0">
            <a:off x="928488" y="2039112"/>
            <a:ext cx="8293607" cy="1389888"/>
          </a:xfrm>
          <a:prstGeom prst="rect"/>
          <a:gradFill rotWithShape="1">
            <a:gsLst>
              <a:gs pos="0">
                <a:srgbClr val="5C417E">
                  <a:alpha val="100000"/>
                </a:srgbClr>
              </a:gs>
              <a:gs pos="80000">
                <a:srgbClr val="7B58A6">
                  <a:alpha val="100000"/>
                </a:srgbClr>
              </a:gs>
              <a:gs pos="100000">
                <a:srgbClr val="7B56A9">
                  <a:alpha val="100000"/>
                </a:srgbClr>
              </a:gs>
            </a:gsLst>
            <a:lin ang="16200000" scaled="1"/>
          </a:gradFill>
          <a:effectLst>
            <a:outerShdw sx="100000" sy="100000" algn="b" rotWithShape="0" blurRad="40000" dist="23000" dir="5400000">
              <a:srgbClr val="000000">
                <a:alpha val="34509"/>
              </a:srgbClr>
            </a:outerShdw>
          </a:effectLst>
          <a:scene3d>
            <a:camera prst="legacyObliqueFront"/>
            <a:lightRig rig="legacyFlat4" dir="t"/>
          </a:scene3d>
          <a:sp3d extrusionH="0" prstMaterial="legacyMatte">
            <a:bevelT w="13500" h="13500" prst="angle"/>
            <a:bevelB w="13500" h="13500" prst="angle"/>
          </a:sp3d>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1" i="0" u="none" strike="noStrike" kern="1200" cap="none" spc="0" baseline="0">
                <a:solidFill>
                  <a:srgbClr val="FFFFFF"/>
                </a:solidFill>
                <a:latin typeface="Calibri" pitchFamily="0" charset="0"/>
                <a:ea typeface="宋体" pitchFamily="0" charset="0"/>
                <a:cs typeface="Calibri" pitchFamily="0" charset="0"/>
              </a:rPr>
              <a:t>4. Drill-Down Capability: Double-click to view detailed data behind summary values.</a:t>
            </a:r>
            <a:endParaRPr lang="zh-CN" altLang="en-US" sz="2800" b="1" i="0" u="none" strike="noStrike" kern="1200" cap="none" spc="0" baseline="0">
              <a:solidFill>
                <a:srgbClr val="FFFFFF"/>
              </a:solidFill>
              <a:latin typeface="Calibri" pitchFamily="0" charset="0"/>
              <a:ea typeface="宋体" pitchFamily="0" charset="0"/>
              <a:cs typeface="Calibri" pitchFamily="0" charset="0"/>
            </a:endParaRPr>
          </a:p>
        </p:txBody>
      </p:sp>
      <p:sp>
        <p:nvSpPr>
          <p:cNvPr id="206" name="矩形"/>
          <p:cNvSpPr>
            <a:spLocks/>
          </p:cNvSpPr>
          <p:nvPr/>
        </p:nvSpPr>
        <p:spPr>
          <a:xfrm flipV="1" rot="10800000">
            <a:off x="928488" y="442636"/>
            <a:ext cx="8293607" cy="1384994"/>
          </a:xfrm>
          <a:prstGeom prst="rect"/>
          <a:gradFill rotWithShape="1">
            <a:gsLst>
              <a:gs pos="0">
                <a:srgbClr val="9B2D2A">
                  <a:alpha val="100000"/>
                </a:srgbClr>
              </a:gs>
              <a:gs pos="80000">
                <a:srgbClr val="CB3D39">
                  <a:alpha val="100000"/>
                </a:srgbClr>
              </a:gs>
              <a:gs pos="100000">
                <a:srgbClr val="CF3B37">
                  <a:alpha val="100000"/>
                </a:srgbClr>
              </a:gs>
            </a:gsLst>
            <a:lin ang="16200000" scaled="1"/>
          </a:gradFill>
          <a:effectLst>
            <a:outerShdw sx="100000" sy="100000" algn="b" rotWithShape="0" blurRad="40000" dist="23000" dir="5400000">
              <a:srgbClr val="000000">
                <a:alpha val="34509"/>
              </a:srgbClr>
            </a:outerShdw>
          </a:effectLst>
          <a:scene3d>
            <a:camera prst="legacyObliqueFront"/>
            <a:lightRig rig="legacyFlat4" dir="t"/>
          </a:scene3d>
          <a:sp3d extrusionH="0" prstMaterial="legacyMatte">
            <a:bevelT w="13500" h="13500" prst="angle"/>
            <a:bevelB w="13500" h="13500" prst="angle"/>
          </a:sp3d>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1" i="0" u="none" strike="noStrike" kern="1200" cap="none" spc="0" baseline="0">
                <a:solidFill>
                  <a:srgbClr val="FFFFFF"/>
                </a:solidFill>
                <a:latin typeface="Calibri" pitchFamily="0" charset="0"/>
                <a:ea typeface="宋体" pitchFamily="0" charset="0"/>
                <a:cs typeface="Calibri" pitchFamily="0" charset="0"/>
              </a:rPr>
              <a:t>3. Customization: Create personalized summaries by selecting specific fields and filters.</a:t>
            </a:r>
            <a:endParaRPr lang="zh-CN" altLang="en-US" sz="2800" b="1" i="0" u="none" strike="noStrike" kern="1200" cap="none" spc="0" baseline="0">
              <a:solidFill>
                <a:srgbClr val="FFFFFF"/>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662655294"/>
      </p:ext>
    </p:extLst>
  </p:cSld>
  <p:clrMapOvr>
    <a:masterClrMapping/>
  </p:clrMapOvr>
</p:sld>
</file>

<file path=ppt/slides/slide1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07"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208"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209"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210"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211" name="文本框"/>
          <p:cNvSpPr>
            <a:spLocks noGrp="1"/>
          </p:cNvSpPr>
          <p:nvPr>
            <p:ph type="title"/>
          </p:nvPr>
        </p:nvSpPr>
        <p:spPr>
          <a:xfrm rot="0">
            <a:off x="755332" y="385444"/>
            <a:ext cx="2437130" cy="75819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4800" b="1" i="0" u="none" strike="noStrike" kern="0" cap="none" spc="-40"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S</a:t>
            </a:r>
            <a:r>
              <a:rPr lang="en-US" altLang="zh-CN" sz="4800" b="1" i="0" u="none" strike="noStrike" kern="0" cap="none" spc="-30" baseline="0">
                <a:solidFill>
                  <a:schemeClr val="tx1"/>
                </a:solidFill>
                <a:latin typeface="Trebuchet MS" pitchFamily="0" charset="0"/>
                <a:ea typeface="宋体" pitchFamily="0" charset="0"/>
                <a:cs typeface="Trebuchet MS" pitchFamily="0" charset="0"/>
              </a:rPr>
              <a:t>U</a:t>
            </a:r>
            <a:r>
              <a:rPr lang="en-US" altLang="zh-CN" sz="4800" b="1" i="0" u="none" strike="noStrike" kern="0" cap="none" spc="-405" baseline="0">
                <a:solidFill>
                  <a:schemeClr val="tx1"/>
                </a:solidFill>
                <a:latin typeface="Trebuchet MS" pitchFamily="0" charset="0"/>
                <a:ea typeface="宋体" pitchFamily="0" charset="0"/>
                <a:cs typeface="Trebuchet MS" pitchFamily="0" charset="0"/>
              </a:rPr>
              <a:t>L</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TS</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212"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19</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graphicFrame>
        <p:nvGraphicFramePr>
          <p:cNvPr id="213" name="对象"/>
          <p:cNvGraphicFramePr>
            <a:graphicFrameLocks/>
          </p:cNvGraphicFramePr>
          <p:nvPr/>
        </p:nvGraphicFramePr>
        <p:xfrm>
          <a:off x="1556425" y="2019299"/>
          <a:ext cx="6465651" cy="3681109"/>
        </p:xfrm>
        <a:graphic>
          <a:graphicData uri="http://schemas.openxmlformats.org/drawingml/2006/chart">
            <c:chart xmlns:c="http://schemas.openxmlformats.org/drawingml/2006/chart" r:id="rId2"/>
          </a:graphicData>
        </a:graphic>
      </p:graphicFrame>
    </p:spTree>
    <p:extLst>
      <p:ext uri="{BB962C8B-B14F-4D97-AF65-F5344CB8AC3E}">
        <p14:creationId xmlns:p14="http://schemas.microsoft.com/office/powerpoint/2010/main" val="333455114"/>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63" name="曲线"/>
          <p:cNvSpPr>
            <a:spLocks/>
          </p:cNvSpPr>
          <p:nvPr/>
        </p:nvSpPr>
        <p:spPr>
          <a:xfrm rot="0">
            <a:off x="0" y="0"/>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miter/>
          </a:ln>
        </p:spPr>
      </p:sp>
      <p:grpSp>
        <p:nvGrpSpPr>
          <p:cNvPr id="73" name="组合"/>
          <p:cNvGrpSpPr>
            <a:grpSpLocks/>
          </p:cNvGrpSpPr>
          <p:nvPr/>
        </p:nvGrpSpPr>
        <p:grpSpPr>
          <a:xfrm>
            <a:off x="7448612" y="0"/>
            <a:ext cx="4743795" cy="6858466"/>
            <a:chOff x="7448612" y="0"/>
            <a:chExt cx="4743795" cy="6858466"/>
          </a:xfrm>
        </p:grpSpPr>
        <p:sp>
          <p:nvSpPr>
            <p:cNvPr id="64"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65"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66"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67"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8"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69"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70"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71"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72"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74"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7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7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7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78" name="文本框"/>
          <p:cNvSpPr>
            <a:spLocks noGrp="1"/>
          </p:cNvSpPr>
          <p:nvPr>
            <p:ph type="title"/>
          </p:nvPr>
        </p:nvSpPr>
        <p:spPr>
          <a:xfrm rot="0">
            <a:off x="739774" y="829626"/>
            <a:ext cx="390969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5" baseline="0">
                <a:solidFill>
                  <a:schemeClr val="tx1"/>
                </a:solidFill>
                <a:latin typeface="Trebuchet MS" pitchFamily="0" charset="0"/>
                <a:ea typeface="宋体" pitchFamily="0" charset="0"/>
                <a:cs typeface="Trebuchet MS" pitchFamily="0" charset="0"/>
              </a:rPr>
              <a:t>TITLE</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pic>
          <p:nvPicPr>
            <p:cNvPr id="8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grpSp>
      <p:sp>
        <p:nvSpPr>
          <p:cNvPr id="82"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2</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83" name="矩形"/>
          <p:cNvSpPr>
            <a:spLocks/>
          </p:cNvSpPr>
          <p:nvPr/>
        </p:nvSpPr>
        <p:spPr>
          <a:xfrm rot="0">
            <a:off x="1217522" y="2123271"/>
            <a:ext cx="8593228" cy="14249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pitchFamily="0" charset="0"/>
                <a:cs typeface="Times New Roman" pitchFamily="18" charset="0"/>
              </a:rPr>
              <a:t>Employee Performance Analysis using Excel</a:t>
            </a:r>
            <a:endParaRPr lang="zh-CN" altLang="en-US" sz="2800" b="0" i="0" u="none" strike="noStrike" kern="1200" cap="none" spc="0" baseline="0">
              <a:solidFill>
                <a:srgbClr val="7030A0"/>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2057431383"/>
      </p:ext>
    </p:extLst>
  </p:cSld>
  <p:clrMapOvr>
    <a:masterClrMapping/>
  </p:clrMapOvr>
</p:sld>
</file>

<file path=ppt/slides/slide20.xml><?xml version="1.0" encoding="utf-8"?>
<p:sld xmlns:p="http://schemas.openxmlformats.org/presentationml/2006/main" xmlns:r="http://schemas.openxmlformats.org/officeDocument/2006/relationships" xmlns:a="http://schemas.openxmlformats.org/drawingml/2006/main">
  <p:cSld>
    <p:bg>
      <p:bgPr>
        <a:pattFill prst="pct5">
          <a:fgClr>
            <a:srgbClr val="4F81BD"/>
          </a:fgClr>
          <a:bgClr>
            <a:srgbClr val="FFFFFF"/>
          </a:bgClr>
        </a:pattFill>
      </p:bgPr>
    </p:bg>
    <p:spTree>
      <p:nvGrpSpPr>
        <p:cNvPr id="1" name=""/>
        <p:cNvGrpSpPr/>
        <p:nvPr/>
      </p:nvGrpSpPr>
      <p:grpSpPr>
        <a:xfrm>
          <a:off x="0" y="0"/>
          <a:ext cx="0" cy="0"/>
          <a:chOff x="0" y="0"/>
          <a:chExt cx="0" cy="0"/>
        </a:xfrm>
      </p:grpSpPr>
      <p:graphicFrame>
        <p:nvGraphicFramePr>
          <p:cNvPr id="227" name="对象"/>
          <p:cNvGraphicFramePr>
            <a:graphicFrameLocks/>
          </p:cNvGraphicFramePr>
          <p:nvPr/>
        </p:nvGraphicFramePr>
        <p:xfrm>
          <a:off x="1712067" y="1094362"/>
          <a:ext cx="6566170" cy="4669276"/>
        </p:xfrm>
        <a:graphic>
          <a:graphicData uri="http://schemas.openxmlformats.org/drawingml/2006/chart">
            <c:chart xmlns:c="http://schemas.openxmlformats.org/drawingml/2006/chart" r:id="rId1"/>
          </a:graphicData>
        </a:graphic>
      </p:graphicFrame>
    </p:spTree>
    <p:extLst>
      <p:ext uri="{BB962C8B-B14F-4D97-AF65-F5344CB8AC3E}">
        <p14:creationId xmlns:p14="http://schemas.microsoft.com/office/powerpoint/2010/main" val="894425052"/>
      </p:ext>
    </p:extLst>
  </p:cSld>
  <p:clrMapOvr>
    <a:masterClrMapping/>
  </p:clrMapOvr>
</p:sld>
</file>

<file path=ppt/slides/slide2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8"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imes New Roman" pitchFamily="18" charset="0"/>
                <a:ea typeface="宋体" pitchFamily="0" charset="0"/>
                <a:cs typeface="Times New Roman" pitchFamily="18" charset="0"/>
              </a:rPr>
              <a:t>conclusion</a:t>
            </a:r>
            <a:endParaRPr lang="zh-CN" altLang="en-US" sz="4800" b="1" i="0" u="none" strike="noStrike" kern="0" cap="none" spc="0" baseline="0">
              <a:solidFill>
                <a:schemeClr val="tx1"/>
              </a:solidFill>
              <a:latin typeface="Times New Roman" pitchFamily="18" charset="0"/>
              <a:ea typeface="宋体" pitchFamily="0" charset="0"/>
              <a:cs typeface="Times New Roman" pitchFamily="18" charset="0"/>
            </a:endParaRPr>
          </a:p>
        </p:txBody>
      </p:sp>
      <p:sp>
        <p:nvSpPr>
          <p:cNvPr id="229" name="矩形"/>
          <p:cNvSpPr>
            <a:spLocks/>
          </p:cNvSpPr>
          <p:nvPr/>
        </p:nvSpPr>
        <p:spPr>
          <a:xfrm rot="0">
            <a:off x="2538475" y="1323413"/>
            <a:ext cx="6101487" cy="1815881"/>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1" i="0" u="none" strike="noStrike" kern="1200" cap="none" spc="0" baseline="0">
                <a:solidFill>
                  <a:schemeClr val="tx1"/>
                </a:solidFill>
                <a:latin typeface="Calibri" pitchFamily="0" charset="0"/>
                <a:ea typeface="宋体" pitchFamily="0" charset="0"/>
                <a:cs typeface="Calibri" pitchFamily="0" charset="0"/>
              </a:rPr>
              <a:t>- "Data analysis is not just about numbers, it's about telling a story that drives action and improves employee lives.”</a:t>
            </a:r>
            <a:endParaRPr lang="zh-CN" altLang="en-US" sz="2800" b="1"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412342996"/>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84" name="曲线"/>
          <p:cNvSpPr>
            <a:spLocks/>
          </p:cNvSpPr>
          <p:nvPr/>
        </p:nvSpPr>
        <p:spPr>
          <a:xfrm rot="0">
            <a:off x="-76200" y="28579"/>
            <a:ext cx="12481713" cy="6858000"/>
          </a:xfrm>
          <a:custGeom>
            <a:gdLst>
              <a:gd name="T1" fmla="*/ 0 w 21600"/>
              <a:gd name="T2" fmla="*/ 0 h 21600"/>
              <a:gd name="T3" fmla="*/ 21600 w 21600"/>
              <a:gd name="T4" fmla="*/ 21600 h 21600"/>
            </a:gdLst>
            <a:rect l="T1" t="T2" r="T3" b="T4"/>
            <a:pathLst>
              <a:path w="21600" h="21600">
                <a:moveTo>
                  <a:pt x="21600" y="0"/>
                </a:moveTo>
                <a:lnTo>
                  <a:pt x="0" y="0"/>
                </a:lnTo>
                <a:lnTo>
                  <a:pt x="0" y="21599"/>
                </a:lnTo>
                <a:lnTo>
                  <a:pt x="21600" y="21599"/>
                </a:lnTo>
                <a:lnTo>
                  <a:pt x="21600" y="0"/>
                </a:lnTo>
                <a:close/>
              </a:path>
            </a:pathLst>
          </a:custGeom>
          <a:solidFill>
            <a:srgbClr val="F1F1F1"/>
          </a:solidFill>
          <a:ln cmpd="sng" cap="flat">
            <a:noFill/>
            <a:prstDash val="solid"/>
            <a:miter/>
          </a:ln>
        </p:spPr>
      </p:sp>
      <p:grpSp>
        <p:nvGrpSpPr>
          <p:cNvPr id="94" name="组合"/>
          <p:cNvGrpSpPr>
            <a:grpSpLocks/>
          </p:cNvGrpSpPr>
          <p:nvPr/>
        </p:nvGrpSpPr>
        <p:grpSpPr>
          <a:xfrm>
            <a:off x="7448612" y="0"/>
            <a:ext cx="4743795" cy="6858466"/>
            <a:chOff x="7448612" y="0"/>
            <a:chExt cx="4743795" cy="6858466"/>
          </a:xfrm>
        </p:grpSpPr>
        <p:sp>
          <p:nvSpPr>
            <p:cNvPr id="85"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86"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87"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88"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89"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90"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91"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2"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93"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95"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96"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97"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mpd="sng" cap="flat">
            <a:noFill/>
            <a:prstDash val="solid"/>
            <a:miter/>
          </a:ln>
        </p:spPr>
      </p:sp>
      <p:sp>
        <p:nvSpPr>
          <p:cNvPr id="98"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mpd="sng" cap="flat">
            <a:noFill/>
            <a:prstDash val="solid"/>
            <a:miter/>
          </a:ln>
        </p:spPr>
      </p:sp>
      <p:pic>
        <p:nvPicPr>
          <p:cNvPr id="99" name="图片"/>
          <p:cNvPicPr>
            <a:picLocks/>
          </p:cNvPicPr>
          <p:nvPr/>
        </p:nvPicPr>
        <p:blipFill>
          <a:blip r:embed="rId1" cstate="print"/>
          <a:stretch>
            <a:fillRect/>
          </a:stretch>
        </p:blipFill>
        <p:spPr>
          <a:xfrm rot="0">
            <a:off x="10687050" y="6134100"/>
            <a:ext cx="247649" cy="247650"/>
          </a:xfrm>
          <a:prstGeom prst="rect"/>
          <a:noFill/>
          <a:ln w="12700" cmpd="sng" cap="flat">
            <a:noFill/>
            <a:prstDash val="solid"/>
            <a:miter/>
          </a:ln>
        </p:spPr>
      </p:pic>
      <p:grpSp>
        <p:nvGrpSpPr>
          <p:cNvPr id="102" name="组合"/>
          <p:cNvGrpSpPr>
            <a:grpSpLocks/>
          </p:cNvGrpSpPr>
          <p:nvPr/>
        </p:nvGrpSpPr>
        <p:grpSpPr>
          <a:xfrm>
            <a:off x="47625" y="3819523"/>
            <a:ext cx="4124324" cy="3009897"/>
            <a:chOff x="47625" y="3819523"/>
            <a:chExt cx="4124324" cy="3009897"/>
          </a:xfrm>
        </p:grpSpPr>
        <p:pic>
          <p:nvPicPr>
            <p:cNvPr id="10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pic>
          <p:nvPicPr>
            <p:cNvPr id="101" name="图片"/>
            <p:cNvPicPr>
              <a:picLocks/>
            </p:cNvPicPr>
            <p:nvPr/>
          </p:nvPicPr>
          <p:blipFill>
            <a:blip r:embed="rId3" cstate="print"/>
            <a:stretch>
              <a:fillRect/>
            </a:stretch>
          </p:blipFill>
          <p:spPr>
            <a:xfrm rot="0">
              <a:off x="47625" y="3819523"/>
              <a:ext cx="1733550" cy="3009897"/>
            </a:xfrm>
            <a:prstGeom prst="rect"/>
            <a:noFill/>
            <a:ln w="12700" cmpd="sng" cap="flat">
              <a:noFill/>
              <a:prstDash val="solid"/>
              <a:miter/>
            </a:ln>
          </p:spPr>
        </p:pic>
      </p:grpSp>
      <p:sp>
        <p:nvSpPr>
          <p:cNvPr id="103" name="文本框"/>
          <p:cNvSpPr>
            <a:spLocks noGrp="1"/>
          </p:cNvSpPr>
          <p:nvPr>
            <p:ph type="title"/>
          </p:nvPr>
        </p:nvSpPr>
        <p:spPr>
          <a:xfrm rot="0">
            <a:off x="739774" y="445387"/>
            <a:ext cx="235712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pitchFamily="0" charset="0"/>
                <a:ea typeface="宋体" pitchFamily="0" charset="0"/>
                <a:cs typeface="Trebuchet MS" pitchFamily="0" charset="0"/>
              </a:rPr>
              <a:t>A</a:t>
            </a:r>
            <a:r>
              <a:rPr lang="en-US" altLang="zh-CN" sz="4800" b="1" i="0" u="none" strike="noStrike" kern="0" cap="none" spc="-5" baseline="0">
                <a:solidFill>
                  <a:schemeClr val="tx1"/>
                </a:solidFill>
                <a:latin typeface="Trebuchet MS" pitchFamily="0" charset="0"/>
                <a:ea typeface="宋体" pitchFamily="0" charset="0"/>
                <a:cs typeface="Trebuchet MS" pitchFamily="0" charset="0"/>
              </a:rPr>
              <a:t>G</a:t>
            </a:r>
            <a:r>
              <a:rPr lang="en-US" altLang="zh-CN" sz="4800" b="1" i="0" u="none" strike="noStrike" kern="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N</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04"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3</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05" name="矩形"/>
          <p:cNvSpPr>
            <a:spLocks/>
          </p:cNvSpPr>
          <p:nvPr/>
        </p:nvSpPr>
        <p:spPr>
          <a:xfrm rot="0">
            <a:off x="2509806" y="1041533"/>
            <a:ext cx="5029200" cy="43776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Problem Statement</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Project Overview</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End Users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Our Solution and Proposition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Dataset Description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Modelling Approach</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Results and </a:t>
            </a: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Discussion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Conclusion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39299303"/>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09" name="组合"/>
          <p:cNvGrpSpPr>
            <a:grpSpLocks/>
          </p:cNvGrpSpPr>
          <p:nvPr/>
        </p:nvGrpSpPr>
        <p:grpSpPr>
          <a:xfrm>
            <a:off x="7991475" y="2933700"/>
            <a:ext cx="2762249" cy="3257550"/>
            <a:chOff x="7991475" y="2933700"/>
            <a:chExt cx="2762249" cy="3257550"/>
          </a:xfrm>
        </p:grpSpPr>
        <p:sp>
          <p:nvSpPr>
            <p:cNvPr id="106"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0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08" name="图片"/>
            <p:cNvPicPr>
              <a:picLocks/>
            </p:cNvPicPr>
            <p:nvPr/>
          </p:nvPicPr>
          <p:blipFill>
            <a:blip r:embed="rId1" cstate="print"/>
            <a:stretch>
              <a:fillRect/>
            </a:stretch>
          </p:blipFill>
          <p:spPr>
            <a:xfrm rot="0">
              <a:off x="7991475" y="2933700"/>
              <a:ext cx="2762249" cy="3257550"/>
            </a:xfrm>
            <a:prstGeom prst="rect"/>
            <a:noFill/>
            <a:ln w="12700" cmpd="sng" cap="flat">
              <a:noFill/>
              <a:prstDash val="solid"/>
              <a:miter/>
            </a:ln>
          </p:spPr>
        </p:pic>
      </p:grpSp>
      <p:sp>
        <p:nvSpPr>
          <p:cNvPr id="110"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11" name="文本框"/>
          <p:cNvSpPr>
            <a:spLocks noGrp="1"/>
          </p:cNvSpPr>
          <p:nvPr>
            <p:ph type="title"/>
          </p:nvPr>
        </p:nvSpPr>
        <p:spPr>
          <a:xfrm rot="0">
            <a:off x="459105" y="-70007"/>
            <a:ext cx="5636895" cy="6642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P</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ROB</a:t>
            </a:r>
            <a:r>
              <a:rPr lang="en-US" altLang="zh-CN" sz="4250" b="1" i="0" u="none" strike="noStrike" kern="0" cap="none" spc="55" baseline="0">
                <a:solidFill>
                  <a:schemeClr val="tx1"/>
                </a:solidFill>
                <a:latin typeface="Trebuchet MS" pitchFamily="0" charset="0"/>
                <a:ea typeface="宋体" pitchFamily="0" charset="0"/>
                <a:cs typeface="Trebuchet MS" pitchFamily="0" charset="0"/>
              </a:rPr>
              <a:t>L</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4250" b="1" i="0" u="none" strike="noStrike" kern="0" cap="none" spc="-370"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375" baseline="0">
                <a:solidFill>
                  <a:schemeClr val="tx1"/>
                </a:solidFill>
                <a:latin typeface="Trebuchet MS" pitchFamily="0" charset="0"/>
                <a:ea typeface="宋体" pitchFamily="0" charset="0"/>
                <a:cs typeface="Trebuchet MS" pitchFamily="0" charset="0"/>
              </a:rPr>
              <a:t>A</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ME</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NT</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12"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13"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4</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14" name="矩形"/>
          <p:cNvSpPr>
            <a:spLocks/>
          </p:cNvSpPr>
          <p:nvPr/>
        </p:nvSpPr>
        <p:spPr>
          <a:xfrm rot="0">
            <a:off x="5187088" y="2525119"/>
            <a:ext cx="1828800" cy="1828800"/>
          </a:xfrm>
          <a:prstGeom prst="rect"/>
          <a:noFill/>
          <a:ln w="12700" cmpd="sng" cap="flat">
            <a:noFill/>
            <a:prstDash val="solid"/>
            <a:miter/>
          </a:ln>
        </p:spPr>
      </p:sp>
      <p:sp>
        <p:nvSpPr>
          <p:cNvPr id="115" name="矩形"/>
          <p:cNvSpPr>
            <a:spLocks/>
          </p:cNvSpPr>
          <p:nvPr/>
        </p:nvSpPr>
        <p:spPr>
          <a:xfrm rot="0">
            <a:off x="1023722" y="930334"/>
            <a:ext cx="6369833" cy="4815840"/>
          </a:xfrm>
          <a:prstGeom prst="rect"/>
          <a:noFill/>
          <a:ln w="12700" cmpd="sng" cap="flat">
            <a:noFill/>
            <a:prstDash val="solid"/>
            <a:miter/>
          </a:ln>
        </p:spPr>
        <p:txBody>
          <a:bodyPr vert="horz" wrap="square" lIns="91440" tIns="45720" rIns="91440" bIns="45720" anchor="t" anchorCtr="0">
            <a:prstTxWarp prst="textNoShape"/>
            <a:spAutoFit/>
          </a:bodyPr>
          <a:lstStyle/>
          <a:p>
            <a:pPr marL="285750" indent="-285750" algn="l">
              <a:lnSpc>
                <a:spcPct val="100000"/>
              </a:lnSpc>
              <a:spcBef>
                <a:spcPts val="0"/>
              </a:spcBef>
              <a:spcAft>
                <a:spcPts val="0"/>
              </a:spcAft>
              <a:buFont typeface="Arial" pitchFamily="34" charset="0"/>
              <a:buChar char="•"/>
            </a:pPr>
            <a:r>
              <a:rPr lang="en-US" altLang="zh-CN" sz="2000" b="1" i="0" u="none" strike="noStrike" kern="1200" cap="none" spc="0" baseline="0">
                <a:solidFill>
                  <a:schemeClr val="tx1"/>
                </a:solidFill>
                <a:latin typeface="Calibri" pitchFamily="0" charset="0"/>
                <a:ea typeface="宋体" pitchFamily="0" charset="0"/>
                <a:cs typeface="Calibri" pitchFamily="0" charset="0"/>
              </a:rPr>
              <a:t>Data Collection: Gathering relevant information such as performance metrics, attendance records, feedback surveys, and demographic details.</a:t>
            </a:r>
            <a:endParaRPr lang="en-US" altLang="zh-CN" sz="2000" b="1"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Arial" pitchFamily="34" charset="0"/>
              <a:buChar char="•"/>
            </a:pPr>
            <a:r>
              <a:rPr lang="en-US" altLang="zh-CN" sz="2000" b="1" i="0" u="none" strike="noStrike" kern="1200" cap="none" spc="0" baseline="0">
                <a:solidFill>
                  <a:schemeClr val="tx1"/>
                </a:solidFill>
                <a:latin typeface="Calibri" pitchFamily="0" charset="0"/>
                <a:ea typeface="宋体" pitchFamily="0" charset="0"/>
                <a:cs typeface="Calibri" pitchFamily="0" charset="0"/>
              </a:rPr>
              <a:t>Data Cleaning and Preparation: Ensuring data accuracy and consistency by removing errors, duplicates, and irrelevant information.</a:t>
            </a:r>
            <a:endParaRPr lang="en-US" altLang="zh-CN" sz="2000" b="1"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Arial" pitchFamily="34" charset="0"/>
              <a:buChar char="•"/>
            </a:pPr>
            <a:r>
              <a:rPr lang="en-US" altLang="zh-CN" sz="2000" b="1" i="0" u="none" strike="noStrike" kern="1200" cap="none" spc="0" baseline="0">
                <a:solidFill>
                  <a:schemeClr val="tx1"/>
                </a:solidFill>
                <a:latin typeface="Calibri" pitchFamily="0" charset="0"/>
                <a:ea typeface="宋体" pitchFamily="0" charset="0"/>
                <a:cs typeface="Calibri" pitchFamily="0" charset="0"/>
              </a:rPr>
              <a:t>Data Analysis: Using statistical methods, visualization tools, and analytical techniques to uncover patterns, trends, correlations, and anomalies within the data.</a:t>
            </a:r>
            <a:endParaRPr lang="en-US" altLang="zh-CN" sz="2000" b="1"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Arial" pitchFamily="34" charset="0"/>
              <a:buChar char="•"/>
            </a:pPr>
            <a:r>
              <a:rPr lang="en-US" altLang="zh-CN" sz="2000" b="1" i="0" u="none" strike="noStrike" kern="1200" cap="none" spc="0" baseline="0">
                <a:solidFill>
                  <a:schemeClr val="tx1"/>
                </a:solidFill>
                <a:latin typeface="Calibri" pitchFamily="0" charset="0"/>
                <a:ea typeface="宋体" pitchFamily="0" charset="0"/>
                <a:cs typeface="Calibri" pitchFamily="0" charset="0"/>
              </a:rPr>
              <a:t>Interpretation and Insight Generation: Drawing conclusions and actionable insights from the analyzed data to support decision-making, improve HR practices, and optimize workforce management strategies.</a:t>
            </a:r>
            <a:endParaRPr lang="en-US" altLang="zh-CN" sz="2000" b="1"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Arial" pitchFamily="34" charset="0"/>
              <a:buChar char="•"/>
            </a:pPr>
            <a:r>
              <a:rPr lang="en-US" altLang="zh-CN" sz="2000" b="1" i="0" u="none" strike="noStrike" kern="1200" cap="none" spc="0" baseline="0">
                <a:solidFill>
                  <a:schemeClr val="tx1"/>
                </a:solidFill>
                <a:latin typeface="Calibri" pitchFamily="0" charset="0"/>
                <a:ea typeface="宋体" pitchFamily="0" charset="0"/>
                <a:cs typeface="Calibri" pitchFamily="0" charset="0"/>
              </a:rPr>
              <a:t>Application: Implementing findings to enhance employee engagement, productivity, retention, and overall organizational performance.</a:t>
            </a:r>
            <a:endParaRPr lang="zh-CN" altLang="en-US" sz="2000" b="1"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519009334"/>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19" name="组合"/>
          <p:cNvGrpSpPr>
            <a:grpSpLocks/>
          </p:cNvGrpSpPr>
          <p:nvPr/>
        </p:nvGrpSpPr>
        <p:grpSpPr>
          <a:xfrm>
            <a:off x="8658225" y="2647950"/>
            <a:ext cx="3533775" cy="3810000"/>
            <a:chOff x="8658225" y="2647950"/>
            <a:chExt cx="3533775" cy="3810000"/>
          </a:xfrm>
        </p:grpSpPr>
        <p:sp>
          <p:nvSpPr>
            <p:cNvPr id="116"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1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18" name="图片"/>
            <p:cNvPicPr>
              <a:picLocks/>
            </p:cNvPicPr>
            <p:nvPr/>
          </p:nvPicPr>
          <p:blipFill>
            <a:blip r:embed="rId1" cstate="print"/>
            <a:stretch>
              <a:fillRect/>
            </a:stretch>
          </p:blipFill>
          <p:spPr>
            <a:xfrm rot="0">
              <a:off x="8658225" y="2647950"/>
              <a:ext cx="3533775" cy="3810000"/>
            </a:xfrm>
            <a:prstGeom prst="rect"/>
            <a:noFill/>
            <a:ln w="12700" cmpd="sng" cap="flat">
              <a:noFill/>
              <a:prstDash val="solid"/>
              <a:miter/>
            </a:ln>
          </p:spPr>
        </p:pic>
      </p:grpSp>
      <p:sp>
        <p:nvSpPr>
          <p:cNvPr id="120"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21" name="文本框"/>
          <p:cNvSpPr>
            <a:spLocks noGrp="1"/>
          </p:cNvSpPr>
          <p:nvPr>
            <p:ph type="title"/>
          </p:nvPr>
        </p:nvSpPr>
        <p:spPr>
          <a:xfrm rot="0">
            <a:off x="739774" y="829626"/>
            <a:ext cx="5263514"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OVERVIEW</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2"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23"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5</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24" name="矩形"/>
          <p:cNvSpPr>
            <a:spLocks/>
          </p:cNvSpPr>
          <p:nvPr/>
        </p:nvSpPr>
        <p:spPr>
          <a:xfrm rot="0">
            <a:off x="990600" y="2133600"/>
            <a:ext cx="7924800" cy="8153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r>
              <a:rPr lang="en-US" altLang="zh-CN" sz="2400" b="0" i="0" u="none" strike="noStrike" kern="1200" cap="none" spc="0" baseline="0">
                <a:solidFill>
                  <a:srgbClr val="0D0D0D"/>
                </a:solidFill>
                <a:latin typeface="Times New Roman" pitchFamily="18" charset="0"/>
                <a:ea typeface="宋体" pitchFamily="0" charset="0"/>
                <a:cs typeface="Times New Roman" pitchFamily="18" charset="0"/>
              </a:rPr>
              <a:t>.</a:t>
            </a:r>
            <a:endParaRPr lang="en-US" altLang="zh-CN" sz="24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400" b="0" i="0" u="none" strike="noStrike" kern="1200" cap="none" spc="0" baseline="0">
              <a:solidFill>
                <a:schemeClr val="tx1"/>
              </a:solidFill>
              <a:latin typeface="Times New Roman" pitchFamily="18" charset="0"/>
              <a:ea typeface="宋体" pitchFamily="0" charset="0"/>
              <a:cs typeface="Times New Roman" pitchFamily="18" charset="0"/>
            </a:endParaRPr>
          </a:p>
        </p:txBody>
      </p:sp>
      <p:sp>
        <p:nvSpPr>
          <p:cNvPr id="125" name="矩形"/>
          <p:cNvSpPr>
            <a:spLocks/>
          </p:cNvSpPr>
          <p:nvPr/>
        </p:nvSpPr>
        <p:spPr>
          <a:xfrm rot="0">
            <a:off x="1312688" y="2134760"/>
            <a:ext cx="8842248" cy="15678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1" i="0" u="none" strike="noStrike" kern="1200" cap="none" spc="0" baseline="0">
                <a:solidFill>
                  <a:schemeClr val="tx1"/>
                </a:solidFill>
                <a:latin typeface="Calibri" pitchFamily="0" charset="0"/>
                <a:ea typeface="宋体" pitchFamily="0" charset="0"/>
                <a:cs typeface="Calibri" pitchFamily="0" charset="0"/>
              </a:rPr>
              <a:t>Collect and integrate employee data from various sources (e.g., HR systems, surveys, performance reviews)</a:t>
            </a:r>
            <a:endParaRPr lang="en-US" altLang="zh-CN" sz="20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1" i="0" u="none" strike="noStrike" kern="1200" cap="none" spc="0" baseline="0">
                <a:solidFill>
                  <a:schemeClr val="tx1"/>
                </a:solidFill>
                <a:latin typeface="Calibri" pitchFamily="0" charset="0"/>
                <a:ea typeface="宋体" pitchFamily="0" charset="0"/>
                <a:cs typeface="Calibri" pitchFamily="0" charset="0"/>
              </a:rPr>
              <a:t>- Clean, transform, and prepare data for analysis- Develop Excel dashboards and reports to visualize key metrics, including:    - Demographics (age, tenure, department, etc.)    - Performance ratings and trends</a:t>
            </a:r>
            <a:endParaRPr lang="zh-CN" altLang="en-US" sz="2000" b="1"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723863067"/>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26"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27"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28"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29" name="文本框"/>
          <p:cNvSpPr>
            <a:spLocks noGrp="1"/>
          </p:cNvSpPr>
          <p:nvPr>
            <p:ph type="title"/>
          </p:nvPr>
        </p:nvSpPr>
        <p:spPr>
          <a:xfrm flipV="1" rot="10800000">
            <a:off x="555617" y="-29112"/>
            <a:ext cx="3910967" cy="98806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W</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O</a:t>
            </a:r>
            <a:r>
              <a:rPr lang="en-US" altLang="zh-CN" sz="3200" b="1" i="0" u="none" strike="noStrike" kern="0" cap="none" spc="-2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AR</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T</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0" baseline="0">
                <a:solidFill>
                  <a:schemeClr val="tx1"/>
                </a:solidFill>
                <a:latin typeface="Trebuchet MS" pitchFamily="0" charset="0"/>
                <a:ea typeface="宋体" pitchFamily="0" charset="0"/>
                <a:cs typeface="Trebuchet MS" pitchFamily="0" charset="0"/>
              </a:rPr>
              <a:t>N</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D</a:t>
            </a:r>
            <a:r>
              <a:rPr lang="en-US" altLang="zh-CN" sz="3200" b="1" i="0" u="none" strike="noStrike" kern="0" cap="none" spc="-4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U</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R</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S?</a:t>
            </a:r>
            <a:endParaRPr lang="zh-CN" altLang="en-US" sz="32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30"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miter/>
          </a:ln>
        </p:spPr>
      </p:pic>
      <p:sp>
        <p:nvSpPr>
          <p:cNvPr id="131"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6</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32" name="矩形"/>
          <p:cNvSpPr>
            <a:spLocks/>
          </p:cNvSpPr>
          <p:nvPr/>
        </p:nvSpPr>
        <p:spPr>
          <a:xfrm rot="0">
            <a:off x="2246494" y="505777"/>
            <a:ext cx="5279115" cy="56921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Calibri" pitchFamily="0" charset="0"/>
                <a:ea typeface="宋体" pitchFamily="0" charset="0"/>
                <a:cs typeface="Calibri" pitchFamily="0" charset="0"/>
              </a:rPr>
              <a:t>Informed Decision-Making:</a:t>
            </a:r>
            <a:endParaRPr lang="en-US" altLang="zh-CN" sz="18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Font typeface="Arial" pitchFamily="34" charset="0"/>
              <a:buChar char="•"/>
            </a:pPr>
            <a:r>
              <a:rPr lang="en-US" altLang="zh-CN" sz="1800" b="1" i="0" u="none" strike="noStrike" kern="1200" cap="none" spc="0" baseline="0">
                <a:solidFill>
                  <a:schemeClr val="tx1"/>
                </a:solidFill>
                <a:latin typeface="Calibri" pitchFamily="0" charset="0"/>
                <a:ea typeface="宋体" pitchFamily="0" charset="0"/>
                <a:cs typeface="Calibri" pitchFamily="0" charset="0"/>
              </a:rPr>
              <a:t>Provides managers and executives with data-driven insights to make strategic decisions about promotions, resource allocation, and organizational improvements.</a:t>
            </a:r>
            <a:endParaRPr lang="en-US" altLang="zh-CN" sz="18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Calibri" pitchFamily="0" charset="0"/>
                <a:ea typeface="宋体" pitchFamily="0" charset="0"/>
                <a:cs typeface="Calibri" pitchFamily="0" charset="0"/>
              </a:rPr>
              <a:t>2. Targeted Training and Development:</a:t>
            </a:r>
            <a:endParaRPr lang="en-US" altLang="zh-CN" sz="18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Font typeface="Arial" pitchFamily="34" charset="0"/>
              <a:buChar char="•"/>
            </a:pPr>
            <a:r>
              <a:rPr lang="en-US" altLang="zh-CN" sz="1800" b="1" i="0" u="none" strike="noStrike" kern="1200" cap="none" spc="0" baseline="0">
                <a:solidFill>
                  <a:schemeClr val="tx1"/>
                </a:solidFill>
                <a:latin typeface="Calibri" pitchFamily="0" charset="0"/>
                <a:ea typeface="宋体" pitchFamily="0" charset="0"/>
                <a:cs typeface="Calibri" pitchFamily="0" charset="0"/>
              </a:rPr>
              <a:t>Identifies specific skill gaps and areas for improvement, allowing HR and training teams to create effective, targeted training programs.</a:t>
            </a:r>
            <a:endParaRPr lang="en-US" altLang="zh-CN" sz="18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Calibri" pitchFamily="0" charset="0"/>
                <a:ea typeface="宋体" pitchFamily="0" charset="0"/>
                <a:cs typeface="Calibri" pitchFamily="0" charset="0"/>
              </a:rPr>
              <a:t>3. Enhanced Employee Engagement:</a:t>
            </a:r>
            <a:endParaRPr lang="en-US" altLang="zh-CN" sz="18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Font typeface="Arial" pitchFamily="34" charset="0"/>
              <a:buChar char="•"/>
            </a:pPr>
            <a:r>
              <a:rPr lang="en-US" altLang="zh-CN" sz="1800" b="1" i="0" u="none" strike="noStrike" kern="1200" cap="none" spc="0" baseline="0">
                <a:solidFill>
                  <a:schemeClr val="tx1"/>
                </a:solidFill>
                <a:latin typeface="Calibri" pitchFamily="0" charset="0"/>
                <a:ea typeface="宋体" pitchFamily="0" charset="0"/>
                <a:cs typeface="Calibri" pitchFamily="0" charset="0"/>
              </a:rPr>
              <a:t>Offers employees clear feedback on their performance, which boosts motivation, engagement, and alignment with the organization’s goals.</a:t>
            </a:r>
            <a:endParaRPr lang="en-US" altLang="zh-CN" sz="18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Calibri" pitchFamily="0" charset="0"/>
                <a:ea typeface="宋体" pitchFamily="0" charset="0"/>
                <a:cs typeface="Calibri" pitchFamily="0" charset="0"/>
              </a:rPr>
              <a:t>4. Optimized Compensation and Rewards:</a:t>
            </a:r>
            <a:endParaRPr lang="en-US" altLang="zh-CN" sz="18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Font typeface="Arial" pitchFamily="34" charset="0"/>
              <a:buChar char="•"/>
            </a:pPr>
            <a:r>
              <a:rPr lang="en-US" altLang="zh-CN" sz="1800" b="1" i="0" u="none" strike="noStrike" kern="1200" cap="none" spc="0" baseline="0">
                <a:solidFill>
                  <a:schemeClr val="tx1"/>
                </a:solidFill>
                <a:latin typeface="Calibri" pitchFamily="0" charset="0"/>
                <a:ea typeface="宋体" pitchFamily="0" charset="0"/>
                <a:cs typeface="Calibri" pitchFamily="0" charset="0"/>
              </a:rPr>
              <a:t>Ensures that compensation strategies are fair and performance-based, helping to retain high performers and motivate the workforce.</a:t>
            </a:r>
            <a:endParaRPr lang="en-US" altLang="zh-CN" sz="18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Calibri" pitchFamily="0" charset="0"/>
                <a:ea typeface="宋体" pitchFamily="0" charset="0"/>
                <a:cs typeface="Calibri" pitchFamily="0" charset="0"/>
              </a:rPr>
              <a:t>5. Organizational Improvement and Growth:</a:t>
            </a:r>
            <a:endParaRPr lang="en-US" altLang="zh-CN" sz="18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Font typeface="Arial" pitchFamily="34" charset="0"/>
              <a:buChar char="•"/>
            </a:pPr>
            <a:r>
              <a:rPr lang="en-US" altLang="zh-CN" sz="1800" b="1" i="0" u="none" strike="noStrike" kern="1200" cap="none" spc="0" baseline="0">
                <a:solidFill>
                  <a:schemeClr val="tx1"/>
                </a:solidFill>
                <a:latin typeface="Calibri" pitchFamily="0" charset="0"/>
                <a:ea typeface="宋体" pitchFamily="0" charset="0"/>
                <a:cs typeface="Calibri" pitchFamily="0" charset="0"/>
              </a:rPr>
              <a:t>Supports continuous improvement by identifying areas where the organization can invest in development and drive overall growth.</a:t>
            </a:r>
            <a:endParaRPr lang="zh-CN" altLang="en-US" sz="1800" b="1"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58946567"/>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33" name="图片"/>
          <p:cNvPicPr>
            <a:picLocks noChangeAspect="1"/>
          </p:cNvPicPr>
          <p:nvPr/>
        </p:nvPicPr>
        <p:blipFill>
          <a:blip r:embed="rId1" cstate="print"/>
          <a:stretch>
            <a:fillRect/>
          </a:stretch>
        </p:blipFill>
        <p:spPr>
          <a:xfrm rot="0">
            <a:off x="-450392" y="245614"/>
            <a:ext cx="9949320" cy="6366771"/>
          </a:xfrm>
          <a:prstGeom prst="rect"/>
          <a:noFill/>
          <a:ln w="12700" cmpd="sng" cap="flat">
            <a:noFill/>
            <a:prstDash val="solid"/>
            <a:miter/>
          </a:ln>
        </p:spPr>
      </p:pic>
    </p:spTree>
    <p:extLst>
      <p:ext uri="{BB962C8B-B14F-4D97-AF65-F5344CB8AC3E}">
        <p14:creationId xmlns:p14="http://schemas.microsoft.com/office/powerpoint/2010/main" val="2142724081"/>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34" name="图片"/>
          <p:cNvPicPr>
            <a:picLocks/>
          </p:cNvPicPr>
          <p:nvPr/>
        </p:nvPicPr>
        <p:blipFill>
          <a:blip r:embed="rId1" cstate="print"/>
          <a:stretch>
            <a:fillRect/>
          </a:stretch>
        </p:blipFill>
        <p:spPr>
          <a:xfrm rot="0">
            <a:off x="0" y="1476375"/>
            <a:ext cx="2695574" cy="3248025"/>
          </a:xfrm>
          <a:prstGeom prst="rect"/>
          <a:noFill/>
          <a:ln w="12700" cmpd="sng" cap="flat">
            <a:noFill/>
            <a:prstDash val="solid"/>
            <a:miter/>
          </a:ln>
        </p:spPr>
      </p:pic>
      <p:sp>
        <p:nvSpPr>
          <p:cNvPr id="13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3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3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38" name="文本框"/>
          <p:cNvSpPr>
            <a:spLocks noGrp="1"/>
          </p:cNvSpPr>
          <p:nvPr>
            <p:ph type="title"/>
          </p:nvPr>
        </p:nvSpPr>
        <p:spPr>
          <a:xfrm rot="0">
            <a:off x="558165" y="857885"/>
            <a:ext cx="9763125" cy="57531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34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D</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60"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95" baseline="0">
                <a:solidFill>
                  <a:schemeClr val="tx1"/>
                </a:solidFill>
                <a:latin typeface="Trebuchet MS" pitchFamily="0" charset="0"/>
                <a:ea typeface="宋体" pitchFamily="0" charset="0"/>
                <a:cs typeface="Trebuchet MS" pitchFamily="0" charset="0"/>
              </a:rPr>
              <a:t>V</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E</a:t>
            </a:r>
            <a:r>
              <a:rPr lang="en-US" altLang="zh-CN" sz="3600" b="1" i="0" u="none" strike="noStrike" kern="0" cap="none" spc="-6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endParaRPr lang="zh-CN" altLang="en-US" sz="36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39"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40" name="文本框"/>
          <p:cNvSpPr>
            <a:spLocks noGrp="1"/>
          </p:cNvSpPr>
          <p:nvPr>
            <p:ph type="sldNum" idx="7"/>
          </p:nvPr>
        </p:nvSpPr>
        <p:spPr>
          <a:xfrm rot="0">
            <a:off x="11353418" y="6473336"/>
            <a:ext cx="151129" cy="191770"/>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8</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41" name="矩形"/>
          <p:cNvSpPr>
            <a:spLocks/>
          </p:cNvSpPr>
          <p:nvPr/>
        </p:nvSpPr>
        <p:spPr>
          <a:xfrm rot="0">
            <a:off x="3050743" y="3254854"/>
            <a:ext cx="6101487" cy="369332"/>
          </a:xfrm>
          <a:prstGeom prst="rect"/>
          <a:noFill/>
          <a:ln w="12700" cmpd="sng" cap="flat">
            <a:noFill/>
            <a:prstDash val="solid"/>
            <a:miter/>
          </a:ln>
        </p:spPr>
      </p:sp>
      <p:sp>
        <p:nvSpPr>
          <p:cNvPr id="142" name="矩形"/>
          <p:cNvSpPr>
            <a:spLocks/>
          </p:cNvSpPr>
          <p:nvPr/>
        </p:nvSpPr>
        <p:spPr>
          <a:xfrm rot="0">
            <a:off x="3041073" y="1673840"/>
            <a:ext cx="5877371" cy="4893647"/>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1" i="0" u="none" strike="noStrike" kern="1200" cap="none" spc="0" baseline="0">
                <a:solidFill>
                  <a:srgbClr val="00B050"/>
                </a:solidFill>
                <a:latin typeface="Calibri" pitchFamily="0" charset="0"/>
                <a:ea typeface="宋体" pitchFamily="0" charset="0"/>
                <a:cs typeface="Calibri" pitchFamily="0" charset="0"/>
              </a:rPr>
              <a:t>Conditional formatting =  missing the values</a:t>
            </a:r>
            <a:endParaRPr lang="en-US" altLang="zh-CN" sz="2000" b="1" i="0" u="none" strike="noStrike" kern="1200" cap="none" spc="0" baseline="0">
              <a:solidFill>
                <a:srgbClr val="00B050"/>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Calibri" pitchFamily="0" charset="0"/>
                <a:ea typeface="宋体" pitchFamily="0" charset="0"/>
                <a:cs typeface="Calibri" pitchFamily="0" charset="0"/>
              </a:rPr>
              <a:t>1.Use Conditional Formatting to highlight blank cells in a dataset, applying a custom format (e.g., red fill) to cells containing missing values (=Is blank(A1)). Select the range, go to Home &gt; Conditional Formatting &gt; New Rule &gt; Use a formula to determine which cells to format. Enter the formula =ISBLANK(A1) and set the desired format.</a:t>
            </a:r>
            <a:endParaRPr lang="en-US" altLang="zh-CN" sz="18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1" i="0" u="none" strike="noStrike" kern="1200" cap="none" spc="0" baseline="0">
                <a:solidFill>
                  <a:srgbClr val="00B050"/>
                </a:solidFill>
                <a:latin typeface="Calibri" pitchFamily="0" charset="0"/>
                <a:ea typeface="宋体" pitchFamily="0" charset="0"/>
                <a:cs typeface="Calibri" pitchFamily="0" charset="0"/>
              </a:rPr>
              <a:t>Filter = remove the missing </a:t>
            </a:r>
            <a:endParaRPr lang="en-US" altLang="zh-CN" sz="1800" b="1" i="0"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ClrTx/>
              <a:buAutoNum type="arabicPeriod"/>
            </a:pPr>
            <a:r>
              <a:rPr lang="en-US" altLang="zh-CN" sz="1800" b="1" i="0" u="none" strike="noStrike" kern="1200" cap="none" spc="0" baseline="0">
                <a:solidFill>
                  <a:schemeClr val="tx1"/>
                </a:solidFill>
                <a:latin typeface="Calibri" pitchFamily="0" charset="0"/>
                <a:ea typeface="宋体" pitchFamily="0" charset="0"/>
                <a:cs typeface="Calibri" pitchFamily="0" charset="0"/>
              </a:rPr>
              <a:t>Filter: Data &gt; Filter &gt; Blanks.2. Go To Special: Ctrl + G &gt; Special &gt; Blanks.3. Conditional Formatting: Home &gt; Highlight Cells Rules &gt; Blank Cells.</a:t>
            </a:r>
            <a:endParaRPr lang="en-US" altLang="zh-CN" sz="18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Calibri" pitchFamily="0" charset="0"/>
                <a:ea typeface="宋体" pitchFamily="0" charset="0"/>
                <a:cs typeface="Calibri" pitchFamily="0" charset="0"/>
              </a:rPr>
              <a:t>Formula of perform analysis</a:t>
            </a:r>
            <a:endParaRPr lang="en-US" altLang="zh-CN" sz="18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Calibri" pitchFamily="0" charset="0"/>
                <a:ea typeface="宋体" pitchFamily="0" charset="0"/>
                <a:cs typeface="Calibri" pitchFamily="0" charset="0"/>
              </a:rPr>
              <a:t> syntax</a:t>
            </a:r>
            <a:endParaRPr lang="en-US" altLang="zh-CN" sz="18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Calibri" pitchFamily="0" charset="0"/>
                <a:ea typeface="宋体" pitchFamily="0" charset="0"/>
                <a:cs typeface="Calibri" pitchFamily="0" charset="0"/>
              </a:rPr>
              <a:t>            Syntax:- logical_test1, logical_test2, ...: Conditions to evaluate- value_if_true1, value_if_true2, ...: Values to return if conditions are true</a:t>
            </a:r>
            <a:endParaRPr lang="en-US" altLang="zh-CN" sz="1800" b="1" i="0"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ClrTx/>
              <a:buAutoNum type="arabicPeriod"/>
            </a:pPr>
            <a:endParaRPr lang="zh-CN" altLang="en-US" sz="1800" b="1"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928564128"/>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3" name="矩形"/>
          <p:cNvSpPr>
            <a:spLocks/>
          </p:cNvSpPr>
          <p:nvPr/>
        </p:nvSpPr>
        <p:spPr>
          <a:xfrm rot="0">
            <a:off x="1361634" y="1611906"/>
            <a:ext cx="8749734" cy="1477328"/>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Calibri" pitchFamily="0" charset="0"/>
                <a:ea typeface="宋体" pitchFamily="0" charset="0"/>
                <a:cs typeface="Calibri" pitchFamily="0" charset="0"/>
              </a:rPr>
              <a:t>=IFS(A1&gt;10000, "High", A1&gt;5000, "Medium", "Low")These formulas categorize data in cells A1, B1, and C1 based on specified conditions, returning corresponding values ("High", "Medium", "Low", etc.). Use these formulas to analyze and classify your data, and make informed decisions!</a:t>
            </a:r>
            <a:endParaRPr lang="en-US" altLang="zh-CN" sz="18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zh-CN" altLang="en-US" sz="1800" b="1" i="0" u="none" strike="noStrike" kern="1200" cap="none" spc="0" baseline="0">
              <a:solidFill>
                <a:schemeClr val="tx1"/>
              </a:solidFill>
              <a:latin typeface="Calibri" pitchFamily="0" charset="0"/>
              <a:ea typeface="宋体" pitchFamily="0" charset="0"/>
              <a:cs typeface="Calibri" pitchFamily="0" charset="0"/>
            </a:endParaRPr>
          </a:p>
        </p:txBody>
      </p:sp>
      <p:sp>
        <p:nvSpPr>
          <p:cNvPr id="144" name="矩形"/>
          <p:cNvSpPr>
            <a:spLocks/>
          </p:cNvSpPr>
          <p:nvPr/>
        </p:nvSpPr>
        <p:spPr>
          <a:xfrm rot="0">
            <a:off x="1029762" y="3089235"/>
            <a:ext cx="6435376" cy="40010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1" i="0" u="none" strike="noStrike" kern="1200" cap="none" spc="0" baseline="0">
                <a:solidFill>
                  <a:srgbClr val="00B050"/>
                </a:solidFill>
                <a:latin typeface="Calibri" pitchFamily="0" charset="0"/>
                <a:ea typeface="宋体" pitchFamily="0" charset="0"/>
                <a:cs typeface="Calibri" pitchFamily="0" charset="0"/>
              </a:rPr>
              <a:t>Pivot table</a:t>
            </a:r>
            <a:endParaRPr lang="zh-CN" altLang="en-US" sz="2000" b="1" i="0" u="none" strike="noStrike" kern="1200" cap="none" spc="0" baseline="0">
              <a:solidFill>
                <a:srgbClr val="00B050"/>
              </a:solidFill>
              <a:latin typeface="Calibri" pitchFamily="0" charset="0"/>
              <a:ea typeface="宋体" pitchFamily="0" charset="0"/>
              <a:cs typeface="Calibri" pitchFamily="0" charset="0"/>
            </a:endParaRPr>
          </a:p>
        </p:txBody>
      </p:sp>
      <p:sp>
        <p:nvSpPr>
          <p:cNvPr id="145" name="矩形"/>
          <p:cNvSpPr>
            <a:spLocks/>
          </p:cNvSpPr>
          <p:nvPr/>
        </p:nvSpPr>
        <p:spPr>
          <a:xfrm rot="0">
            <a:off x="1269121" y="3977530"/>
            <a:ext cx="8842248" cy="2587751"/>
          </a:xfrm>
          <a:prstGeom prst="rect"/>
          <a:noFill/>
          <a:ln w="12700" cmpd="sng" cap="flat">
            <a:noFill/>
            <a:prstDash val="solid"/>
            <a:miter/>
          </a:ln>
        </p:spPr>
        <p:txBody>
          <a:bodyPr vert="horz" wrap="square" lIns="91440" tIns="45720" rIns="91440" bIns="45720" anchor="t" anchorCtr="0">
            <a:prstTxWarp prst="textNoShape"/>
            <a:spAutoFit/>
          </a:bodyPr>
          <a:lstStyle/>
          <a:p>
            <a:pPr marL="285750" indent="-285750" algn="l">
              <a:lnSpc>
                <a:spcPct val="100000"/>
              </a:lnSpc>
              <a:spcBef>
                <a:spcPts val="0"/>
              </a:spcBef>
              <a:spcAft>
                <a:spcPts val="0"/>
              </a:spcAft>
              <a:buFont typeface="Arial" pitchFamily="34" charset="0"/>
              <a:buChar char="•"/>
            </a:pPr>
            <a:r>
              <a:rPr lang="en-US" altLang="zh-CN" sz="1800" b="1" i="0" u="none" strike="noStrike" kern="1200" cap="none" spc="0" baseline="0">
                <a:solidFill>
                  <a:schemeClr val="tx1"/>
                </a:solidFill>
                <a:latin typeface="Calibri" pitchFamily="0" charset="0"/>
                <a:ea typeface="宋体" pitchFamily="0" charset="0"/>
                <a:cs typeface="Calibri" pitchFamily="0" charset="0"/>
              </a:rPr>
              <a:t>1. Select the data range you want to summarize.2. Go to the "Insert" tab and click on "PivotTable".3. Drag the field you want to summarize (e.g., "Sports") to the "Row Labels" area.4. Drag the field you want to summarize (e.g., "Total Number Students") to the "Values" area.5. Right-click on the "Values" field and select "Summarize" &gt; "Summarize by" &gt; "Average" (or any other summary function you need).6. To show only the top 3 lines, right-click on the "Row Labels" field and select "Filter" &gt; "Top" &gt; "Top 3".</a:t>
            </a:r>
            <a:endParaRPr lang="zh-CN" altLang="en-US" sz="1800" b="1" i="0" u="none" strike="noStrike" kern="1200" cap="none" spc="0" baseline="0">
              <a:solidFill>
                <a:schemeClr val="tx1"/>
              </a:solidFill>
              <a:latin typeface="Calibri" pitchFamily="0" charset="0"/>
              <a:ea typeface="宋体" pitchFamily="0" charset="0"/>
              <a:cs typeface="Calibri" pitchFamily="0" charset="0"/>
            </a:endParaRPr>
          </a:p>
        </p:txBody>
      </p:sp>
      <p:sp>
        <p:nvSpPr>
          <p:cNvPr id="146" name="矩形"/>
          <p:cNvSpPr>
            <a:spLocks/>
          </p:cNvSpPr>
          <p:nvPr/>
        </p:nvSpPr>
        <p:spPr>
          <a:xfrm rot="0">
            <a:off x="1029762" y="922158"/>
            <a:ext cx="6101487" cy="40011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1" i="0" u="none" strike="noStrike" kern="1200" cap="none" spc="0" baseline="0">
                <a:solidFill>
                  <a:srgbClr val="00B050"/>
                </a:solidFill>
                <a:latin typeface="Calibri" pitchFamily="0" charset="0"/>
                <a:ea typeface="宋体" pitchFamily="0" charset="0"/>
                <a:cs typeface="Calibri" pitchFamily="0" charset="0"/>
              </a:rPr>
              <a:t>Formula = checking for performance</a:t>
            </a:r>
            <a:endParaRPr lang="zh-CN" altLang="en-US" sz="2000" b="1" i="0" u="none" strike="noStrike" kern="1200" cap="none" spc="0" baseline="0">
              <a:solidFill>
                <a:srgbClr val="00B050"/>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40585091"/>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19</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root</cp:lastModifiedBy>
  <cp:revision>15</cp:revision>
  <dcterms:created xsi:type="dcterms:W3CDTF">2024-03-29T15:07:22Z</dcterms:created>
  <dcterms:modified xsi:type="dcterms:W3CDTF">2024-09-10T01:00:40Z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2024-03-20T16:00:00Z</vt:filetime>
  </property>
  <property fmtid="{D5CDD505-2E9C-101B-9397-08002B2CF9AE}" pid="3" name="LastSaved">
    <vt:filetime>2024-03-28T16:00:00Z</vt:filetime>
  </property>
</Properties>
</file>