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3" r:id="rId1"/>
  </p:sldMasterIdLst>
  <p:notesMasterIdLst>
    <p:notesMasterId r:id="rId38"/>
  </p:notesMasterIdLst>
  <p:sldIdLst>
    <p:sldId id="257" r:id="rId2"/>
    <p:sldId id="300" r:id="rId3"/>
    <p:sldId id="315" r:id="rId4"/>
    <p:sldId id="295" r:id="rId5"/>
    <p:sldId id="302" r:id="rId6"/>
    <p:sldId id="303" r:id="rId7"/>
    <p:sldId id="329" r:id="rId8"/>
    <p:sldId id="330" r:id="rId9"/>
    <p:sldId id="299" r:id="rId10"/>
    <p:sldId id="259" r:id="rId11"/>
    <p:sldId id="321" r:id="rId12"/>
    <p:sldId id="308" r:id="rId13"/>
    <p:sldId id="309" r:id="rId14"/>
    <p:sldId id="316" r:id="rId15"/>
    <p:sldId id="310" r:id="rId16"/>
    <p:sldId id="317" r:id="rId17"/>
    <p:sldId id="319" r:id="rId18"/>
    <p:sldId id="318" r:id="rId19"/>
    <p:sldId id="333" r:id="rId20"/>
    <p:sldId id="331" r:id="rId21"/>
    <p:sldId id="311" r:id="rId22"/>
    <p:sldId id="313" r:id="rId23"/>
    <p:sldId id="322" r:id="rId24"/>
    <p:sldId id="323" r:id="rId25"/>
    <p:sldId id="326" r:id="rId26"/>
    <p:sldId id="328" r:id="rId27"/>
    <p:sldId id="332" r:id="rId28"/>
    <p:sldId id="324" r:id="rId29"/>
    <p:sldId id="327" r:id="rId30"/>
    <p:sldId id="334" r:id="rId31"/>
    <p:sldId id="325" r:id="rId32"/>
    <p:sldId id="301" r:id="rId33"/>
    <p:sldId id="304" r:id="rId34"/>
    <p:sldId id="305" r:id="rId35"/>
    <p:sldId id="306" r:id="rId36"/>
    <p:sldId id="297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04C789-ED6B-45A1-A7F2-F07F8EDDDC04}">
  <a:tblStyle styleId="{D604C789-ED6B-45A1-A7F2-F07F8EDDD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93C2F8-9693-4229-8D5A-0EC416FF44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6237" autoAdjust="0"/>
  </p:normalViewPr>
  <p:slideViewPr>
    <p:cSldViewPr snapToGrid="0">
      <p:cViewPr>
        <p:scale>
          <a:sx n="90" d="100"/>
          <a:sy n="90" d="100"/>
        </p:scale>
        <p:origin x="-1020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6468137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995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2765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5168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907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7361460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16227155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6499546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8628534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13132240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3285928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2941892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18650382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2665425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42440652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3052381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1964526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7602361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0602857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97622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0196386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14530855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146869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ctrTitle" idx="4294967295"/>
          </p:nvPr>
        </p:nvSpPr>
        <p:spPr>
          <a:xfrm>
            <a:off x="5485606" y="2185622"/>
            <a:ext cx="3062287" cy="560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BF361D-F764-5240-AEF6-80EDC1F4764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16750" y="1300163"/>
            <a:ext cx="2127250" cy="3536950"/>
          </a:xfrm>
        </p:spPr>
        <p:txBody>
          <a:bodyPr numCol="2"/>
          <a:lstStyle/>
          <a:p>
            <a:pPr marL="10160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1544" y="2897412"/>
            <a:ext cx="2226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              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Dharshini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                   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Karthikayini 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3877" y="2897412"/>
            <a:ext cx="20223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(822719104011)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(822719104014)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(822719104026)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(822719104037)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515" y="1447710"/>
            <a:ext cx="254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515" y="1850696"/>
            <a:ext cx="36198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Dr.R.Manikandan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M.E,PhD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Associate Professor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(CSE)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93;p14"/>
          <p:cNvSpPr txBox="1">
            <a:spLocks/>
          </p:cNvSpPr>
          <p:nvPr/>
        </p:nvSpPr>
        <p:spPr>
          <a:xfrm>
            <a:off x="606652" y="487084"/>
            <a:ext cx="6410097" cy="7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ATTACK DETECTION USING</a:t>
            </a:r>
          </a:p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MACHINE LEARNING        </a:t>
            </a:r>
          </a:p>
        </p:txBody>
      </p:sp>
      <p:sp>
        <p:nvSpPr>
          <p:cNvPr id="2" name="TextBox 1"/>
          <p:cNvSpPr txBox="1"/>
          <p:nvPr/>
        </p:nvSpPr>
        <p:spPr>
          <a:xfrm flipH="1">
            <a:off x="546539" y="588580"/>
            <a:ext cx="22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subTitle" idx="4294967295"/>
          </p:nvPr>
        </p:nvSpPr>
        <p:spPr>
          <a:xfrm>
            <a:off x="525061" y="587615"/>
            <a:ext cx="5281612" cy="460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-21021" y="13523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bl" rotWithShape="0">
              <a:schemeClr val="accent6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8829" y="1383626"/>
            <a:ext cx="71025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a web page for predict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 based on the features extract from the dataset.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well known supervised machine learning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can overcome the issue faced in existing system by combining multiple decision trees and using voting system to classify network traffic.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279" y="620110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0">
            <a:extLst>
              <a:ext uri="{FF2B5EF4-FFF2-40B4-BE49-F238E27FC236}">
                <a16:creationId xmlns="" xmlns:a16="http://schemas.microsoft.com/office/drawing/2014/main" id="{FE6EEE19-9F5D-A56E-7612-C76904761BB7}"/>
              </a:ext>
            </a:extLst>
          </p:cNvPr>
          <p:cNvSpPr/>
          <p:nvPr/>
        </p:nvSpPr>
        <p:spPr>
          <a:xfrm>
            <a:off x="3195070" y="1974496"/>
            <a:ext cx="402784" cy="2185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1">
            <a:extLst>
              <a:ext uri="{FF2B5EF4-FFF2-40B4-BE49-F238E27FC236}">
                <a16:creationId xmlns="" xmlns:a16="http://schemas.microsoft.com/office/drawing/2014/main" id="{69923938-8158-C9C7-34F7-94BB42338E1E}"/>
              </a:ext>
            </a:extLst>
          </p:cNvPr>
          <p:cNvSpPr/>
          <p:nvPr/>
        </p:nvSpPr>
        <p:spPr>
          <a:xfrm>
            <a:off x="4960752" y="1882725"/>
            <a:ext cx="505078" cy="2033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2">
            <a:extLst>
              <a:ext uri="{FF2B5EF4-FFF2-40B4-BE49-F238E27FC236}">
                <a16:creationId xmlns="" xmlns:a16="http://schemas.microsoft.com/office/drawing/2014/main" id="{8453526B-4261-0303-4CA5-04C0473F63D6}"/>
              </a:ext>
            </a:extLst>
          </p:cNvPr>
          <p:cNvSpPr/>
          <p:nvPr/>
        </p:nvSpPr>
        <p:spPr>
          <a:xfrm>
            <a:off x="6527061" y="1882725"/>
            <a:ext cx="578070" cy="2033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3">
            <a:extLst>
              <a:ext uri="{FF2B5EF4-FFF2-40B4-BE49-F238E27FC236}">
                <a16:creationId xmlns="" xmlns:a16="http://schemas.microsoft.com/office/drawing/2014/main" id="{32533503-CF8F-FACF-CBA6-C9920F4D9120}"/>
              </a:ext>
            </a:extLst>
          </p:cNvPr>
          <p:cNvSpPr/>
          <p:nvPr/>
        </p:nvSpPr>
        <p:spPr>
          <a:xfrm>
            <a:off x="7638457" y="2432009"/>
            <a:ext cx="205886" cy="4287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5">
            <a:extLst>
              <a:ext uri="{FF2B5EF4-FFF2-40B4-BE49-F238E27FC236}">
                <a16:creationId xmlns="" xmlns:a16="http://schemas.microsoft.com/office/drawing/2014/main" id="{B28CF4BE-B928-AD79-A2FE-1901ED4397E1}"/>
              </a:ext>
            </a:extLst>
          </p:cNvPr>
          <p:cNvSpPr/>
          <p:nvPr/>
        </p:nvSpPr>
        <p:spPr>
          <a:xfrm rot="10800000">
            <a:off x="6527060" y="3162311"/>
            <a:ext cx="691801" cy="2484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C1B320-3D57-40B6-6D74-1148392C184B}"/>
              </a:ext>
            </a:extLst>
          </p:cNvPr>
          <p:cNvSpPr txBox="1"/>
          <p:nvPr/>
        </p:nvSpPr>
        <p:spPr>
          <a:xfrm>
            <a:off x="726212" y="533184"/>
            <a:ext cx="322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41D7098A-4580-6435-6AF2-5CBFC2FD9FFB}"/>
              </a:ext>
            </a:extLst>
          </p:cNvPr>
          <p:cNvSpPr/>
          <p:nvPr/>
        </p:nvSpPr>
        <p:spPr>
          <a:xfrm>
            <a:off x="1819850" y="1669364"/>
            <a:ext cx="1364295" cy="8136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Dataset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5225E8C5-C216-16C9-3AFB-D0D395EFE642}"/>
              </a:ext>
            </a:extLst>
          </p:cNvPr>
          <p:cNvSpPr/>
          <p:nvPr/>
        </p:nvSpPr>
        <p:spPr>
          <a:xfrm>
            <a:off x="3622474" y="1658802"/>
            <a:ext cx="1313658" cy="8136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4DA10B69-6F06-5E32-69B2-7C8B925BD9EA}"/>
              </a:ext>
            </a:extLst>
          </p:cNvPr>
          <p:cNvSpPr/>
          <p:nvPr/>
        </p:nvSpPr>
        <p:spPr>
          <a:xfrm>
            <a:off x="5465831" y="1684560"/>
            <a:ext cx="1061229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47E5E59F-BF75-51EE-3D59-C3CF08589EC0}"/>
              </a:ext>
            </a:extLst>
          </p:cNvPr>
          <p:cNvSpPr/>
          <p:nvPr/>
        </p:nvSpPr>
        <p:spPr>
          <a:xfrm>
            <a:off x="7105131" y="1669364"/>
            <a:ext cx="1592820" cy="7453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algorithm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CAB6807A-8B9E-E1D2-427B-6EF9393ACC32}"/>
              </a:ext>
            </a:extLst>
          </p:cNvPr>
          <p:cNvSpPr/>
          <p:nvPr/>
        </p:nvSpPr>
        <p:spPr>
          <a:xfrm>
            <a:off x="7198332" y="2847586"/>
            <a:ext cx="1187748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16370017-B5B0-DE5E-95D7-C0EE7FC96E26}"/>
              </a:ext>
            </a:extLst>
          </p:cNvPr>
          <p:cNvSpPr/>
          <p:nvPr/>
        </p:nvSpPr>
        <p:spPr>
          <a:xfrm>
            <a:off x="5339312" y="2944218"/>
            <a:ext cx="1187748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 output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CA2BFC18-E940-B6DF-1C13-AB398C6AA406}"/>
              </a:ext>
            </a:extLst>
          </p:cNvPr>
          <p:cNvSpPr/>
          <p:nvPr/>
        </p:nvSpPr>
        <p:spPr>
          <a:xfrm>
            <a:off x="7250469" y="3993447"/>
            <a:ext cx="1187748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Bent-Up 27">
            <a:extLst>
              <a:ext uri="{FF2B5EF4-FFF2-40B4-BE49-F238E27FC236}">
                <a16:creationId xmlns="" xmlns:a16="http://schemas.microsoft.com/office/drawing/2014/main" id="{981BF2C6-819F-7C38-4F66-3573A9AF367D}"/>
              </a:ext>
            </a:extLst>
          </p:cNvPr>
          <p:cNvSpPr/>
          <p:nvPr/>
        </p:nvSpPr>
        <p:spPr>
          <a:xfrm flipH="1">
            <a:off x="5666286" y="3747368"/>
            <a:ext cx="1574485" cy="792734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4701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99531" y="184361"/>
            <a:ext cx="3055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                            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933304" y="1203960"/>
            <a:ext cx="55945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732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77326" y="312243"/>
            <a:ext cx="574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9862" y="1011518"/>
            <a:ext cx="68842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used the UNSW-NB-15 Dataset, that contain the different features about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including ID number, protocol, duration,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attack_cat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presents the severity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749" b="11251"/>
          <a:stretch/>
        </p:blipFill>
        <p:spPr>
          <a:xfrm>
            <a:off x="2526354" y="3008597"/>
            <a:ext cx="4281017" cy="1976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582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796568" y="244100"/>
            <a:ext cx="512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DATASET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581" b="16168"/>
          <a:stretch/>
        </p:blipFill>
        <p:spPr>
          <a:xfrm>
            <a:off x="1256369" y="921833"/>
            <a:ext cx="6973102" cy="3837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026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82516" y="430170"/>
            <a:ext cx="509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753" y="1246053"/>
            <a:ext cx="65269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are going to clean the information from irrelevant data  and convert it to quality information.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step we are using some techniques to clean data and replace those values which are not important in our experimental analysis.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83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1635" y="484967"/>
            <a:ext cx="530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PREPROCESSING: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770" t="47814" r="11494" b="15795"/>
          <a:stretch/>
        </p:blipFill>
        <p:spPr>
          <a:xfrm>
            <a:off x="956388" y="1294566"/>
            <a:ext cx="7199586" cy="3541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300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093468" y="909286"/>
            <a:ext cx="667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step, we check whether the missing value is present or not.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29" t="15168" r="20416" b="6645"/>
          <a:stretch/>
        </p:blipFill>
        <p:spPr>
          <a:xfrm>
            <a:off x="1837163" y="1860394"/>
            <a:ext cx="5295899" cy="23738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819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77" y="806874"/>
            <a:ext cx="71365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categorical values into numerical values such that UDP as 77 and TCP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111.</a:t>
            </a:r>
          </a:p>
          <a:p>
            <a:pPr marL="342900" indent="-3429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replace the ‘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into corresponding values such that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UDP         DNS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TCP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DNS as 0 and HTTP as 5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89682" y="2760166"/>
            <a:ext cx="357352" cy="11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092881" y="3081259"/>
            <a:ext cx="357352" cy="11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09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882501" y="1158948"/>
            <a:ext cx="76322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HTTP requests are work by using TCP because it verifies that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delivered across the network accurately and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sequence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DNS requests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small and fit well within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protocol. So, we replace DNS for UDP protocol.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6906" y="552759"/>
            <a:ext cx="513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448190" y="1167564"/>
            <a:ext cx="63810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 of Service attack(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one of the most dangerous attack in the field of network security.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attack which coordinated stream of request is launched against from many locations at a same time.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attacks are increasing day by day and have become more sophisticated. So, it has become difficult to detect these attacks and secure online services.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110" y="55275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106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814" y="632711"/>
            <a:ext cx="4665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WhatsApp Image 2023-05-11 at 10.55.57 PM (1).jpeg"/>
          <p:cNvPicPr/>
          <p:nvPr/>
        </p:nvPicPr>
        <p:blipFill>
          <a:blip r:embed="rId2" cstate="print"/>
          <a:srcRect l="18186" t="34743" r="17953" b="30212"/>
          <a:stretch>
            <a:fillRect/>
          </a:stretch>
        </p:blipFill>
        <p:spPr>
          <a:xfrm>
            <a:off x="893135" y="1309687"/>
            <a:ext cx="6985591" cy="34111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99628" y="355955"/>
            <a:ext cx="535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560" y="919981"/>
            <a:ext cx="650590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 of data where the information will understandable in the form of image or diagram.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used for selecting the test class and this step is very important to understand data in a much better way.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805" t="15683" r="25324" b="15019"/>
          <a:stretch/>
        </p:blipFill>
        <p:spPr>
          <a:xfrm>
            <a:off x="2743200" y="2844445"/>
            <a:ext cx="3199010" cy="2121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8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307" y="576506"/>
            <a:ext cx="505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279" y="1222364"/>
            <a:ext cx="67746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train the training datasets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 two steps. They are,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 Result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ii) Confusion matrix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web page to the trained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results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75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447" y="457200"/>
            <a:ext cx="7102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35664" y="1031358"/>
            <a:ext cx="68792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create a combination of decision tree by  selecting  those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important features to predict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Those features are: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)Total duration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ii)Source Bytes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iii)Destination Bytes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iv)Source Time to Live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v)Destination Time to Live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15" y="574158"/>
            <a:ext cx="688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REASON FOR SELECTING THESE FEATURES: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1" y="1497809"/>
          <a:ext cx="6620538" cy="2686458"/>
        </p:xfrm>
        <a:graphic>
          <a:graphicData uri="http://schemas.openxmlformats.org/drawingml/2006/table">
            <a:tbl>
              <a:tblPr firstRow="1" bandRow="1">
                <a:tableStyleId>{0093C2F8-9693-4229-8D5A-0EC416FF4418}</a:tableStyleId>
              </a:tblPr>
              <a:tblGrid>
                <a:gridCol w="2814084"/>
                <a:gridCol w="1754372"/>
                <a:gridCol w="2052082"/>
              </a:tblGrid>
              <a:tr h="5674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ATTACK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46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Total Duration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&lt;=1 sec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&gt;1 sec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467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Source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&lt;=1000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&gt;1000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Destination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&lt;=500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&gt;500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8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Source Time to Live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&lt;=254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&gt;254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bytes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8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Destination Time to Live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&lt;=252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&gt;252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577" y="489099"/>
            <a:ext cx="24033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DECISION TREE :</a:t>
            </a:r>
          </a:p>
          <a:p>
            <a:endParaRPr lang="en-US" dirty="0"/>
          </a:p>
        </p:txBody>
      </p:sp>
      <p:pic>
        <p:nvPicPr>
          <p:cNvPr id="4" name="Picture 3" descr="dt.png"/>
          <p:cNvPicPr>
            <a:picLocks noChangeAspect="1"/>
          </p:cNvPicPr>
          <p:nvPr/>
        </p:nvPicPr>
        <p:blipFill>
          <a:blip r:embed="rId2"/>
          <a:srcRect l="4681" t="9288" b="8118"/>
          <a:stretch>
            <a:fillRect/>
          </a:stretch>
        </p:blipFill>
        <p:spPr>
          <a:xfrm>
            <a:off x="903767" y="818706"/>
            <a:ext cx="7793664" cy="43247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085" y="600815"/>
            <a:ext cx="6106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3255" y="1244009"/>
            <a:ext cx="70600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confusion matrix denotes the overall number of actual and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predicted labels for a particular 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to calculate the accuracy of the representation, just like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arranging true and prescient marks.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uracy.jpg"/>
          <p:cNvPicPr>
            <a:picLocks noChangeAspect="1"/>
          </p:cNvPicPr>
          <p:nvPr/>
        </p:nvPicPr>
        <p:blipFill>
          <a:blip r:embed="rId2"/>
          <a:srcRect l="9884" t="13643" r="34418" b="5323"/>
          <a:stretch>
            <a:fillRect/>
          </a:stretch>
        </p:blipFill>
        <p:spPr>
          <a:xfrm>
            <a:off x="425301" y="1105787"/>
            <a:ext cx="3721397" cy="2658140"/>
          </a:xfrm>
          <a:prstGeom prst="rect">
            <a:avLst/>
          </a:prstGeom>
        </p:spPr>
      </p:pic>
      <p:pic>
        <p:nvPicPr>
          <p:cNvPr id="4" name="Picture 3" descr="precision.jpg"/>
          <p:cNvPicPr>
            <a:picLocks noChangeAspect="1"/>
          </p:cNvPicPr>
          <p:nvPr/>
        </p:nvPicPr>
        <p:blipFill>
          <a:blip r:embed="rId3"/>
          <a:srcRect l="10698" t="20672" r="21279" b="25995"/>
          <a:stretch>
            <a:fillRect/>
          </a:stretch>
        </p:blipFill>
        <p:spPr>
          <a:xfrm>
            <a:off x="4497573" y="1158949"/>
            <a:ext cx="3976576" cy="2604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82" y="595421"/>
            <a:ext cx="390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A WEB PAGE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eb page final.jpg"/>
          <p:cNvPicPr>
            <a:picLocks noChangeAspect="1"/>
          </p:cNvPicPr>
          <p:nvPr/>
        </p:nvPicPr>
        <p:blipFill>
          <a:blip r:embed="rId2"/>
          <a:srcRect l="27558" t="13230" r="25814" b="22894"/>
          <a:stretch>
            <a:fillRect/>
          </a:stretch>
        </p:blipFill>
        <p:spPr>
          <a:xfrm>
            <a:off x="2604977" y="1244009"/>
            <a:ext cx="4263656" cy="328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017" y="531628"/>
            <a:ext cx="7279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CONNECTING THE WEB PAGE TO THE TRAINED MODEL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020" y="1052623"/>
            <a:ext cx="7337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this step, we connect the web page to the trained model by using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Python flask.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lask.jpg"/>
          <p:cNvPicPr>
            <a:picLocks noChangeAspect="1"/>
          </p:cNvPicPr>
          <p:nvPr/>
        </p:nvPicPr>
        <p:blipFill>
          <a:blip r:embed="rId2"/>
          <a:srcRect l="20930" t="22119" r="23256" b="8630"/>
          <a:stretch>
            <a:fillRect/>
          </a:stretch>
        </p:blipFill>
        <p:spPr>
          <a:xfrm>
            <a:off x="2179674" y="2083982"/>
            <a:ext cx="4540103" cy="2626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286" y="974629"/>
            <a:ext cx="6400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organizations like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affected due to the DDoS attack.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is a need to detect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Hence, we propose a system to predict these attacks using machine learning algorithm.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3064213"/>
            <a:ext cx="6474374" cy="16708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3449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490060" y="547650"/>
            <a:ext cx="4007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</a:p>
        </p:txBody>
      </p:sp>
      <p:pic>
        <p:nvPicPr>
          <p:cNvPr id="5" name="Picture 4" descr="Screenshot (207).png"/>
          <p:cNvPicPr/>
          <p:nvPr/>
        </p:nvPicPr>
        <p:blipFill>
          <a:blip r:embed="rId2" cstate="print"/>
          <a:srcRect l="10801" t="13314" b="24852"/>
          <a:stretch>
            <a:fillRect/>
          </a:stretch>
        </p:blipFill>
        <p:spPr>
          <a:xfrm>
            <a:off x="687572" y="1443370"/>
            <a:ext cx="4171507" cy="2522574"/>
          </a:xfrm>
          <a:prstGeom prst="rect">
            <a:avLst/>
          </a:prstGeom>
        </p:spPr>
      </p:pic>
      <p:pic>
        <p:nvPicPr>
          <p:cNvPr id="6" name="Picture 5" descr="Screenshot (209).png"/>
          <p:cNvPicPr/>
          <p:nvPr/>
        </p:nvPicPr>
        <p:blipFill>
          <a:blip r:embed="rId3" cstate="print"/>
          <a:srcRect l="21103" t="15680" r="17440" b="25148"/>
          <a:stretch>
            <a:fillRect/>
          </a:stretch>
        </p:blipFill>
        <p:spPr>
          <a:xfrm>
            <a:off x="4572000" y="1453559"/>
            <a:ext cx="3232297" cy="26187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64406" y="1"/>
            <a:ext cx="1379594" cy="136096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knkjb</a:t>
            </a:r>
            <a:endParaRPr lang="en" dirty="0"/>
          </a:p>
        </p:txBody>
      </p:sp>
      <p:pic>
        <p:nvPicPr>
          <p:cNvPr id="6" name="Picture 5" descr="normal final.png"/>
          <p:cNvPicPr>
            <a:picLocks noChangeAspect="1"/>
          </p:cNvPicPr>
          <p:nvPr/>
        </p:nvPicPr>
        <p:blipFill>
          <a:blip r:embed="rId2"/>
          <a:srcRect l="27209" t="11810" r="33140" b="19223"/>
          <a:stretch>
            <a:fillRect/>
          </a:stretch>
        </p:blipFill>
        <p:spPr>
          <a:xfrm>
            <a:off x="818707" y="1137684"/>
            <a:ext cx="3625702" cy="3338623"/>
          </a:xfrm>
          <a:prstGeom prst="rect">
            <a:avLst/>
          </a:prstGeom>
        </p:spPr>
      </p:pic>
      <p:pic>
        <p:nvPicPr>
          <p:cNvPr id="7" name="Picture 6" descr="attack final.png"/>
          <p:cNvPicPr>
            <a:picLocks noChangeAspect="1"/>
          </p:cNvPicPr>
          <p:nvPr/>
        </p:nvPicPr>
        <p:blipFill>
          <a:blip r:embed="rId3"/>
          <a:srcRect l="28488" t="14226" r="33605" b="17905"/>
          <a:stretch>
            <a:fillRect/>
          </a:stretch>
        </p:blipFill>
        <p:spPr>
          <a:xfrm>
            <a:off x="4582634" y="1233378"/>
            <a:ext cx="3466214" cy="328546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4798" y="58245"/>
            <a:ext cx="61275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forest, which is one of the most popular and powerful machine learning classification algorithm.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apply for both classification and regression problems.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ensemble learning, which integrates multiple classifiers to solve a complex issue and increases the model's performance.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D2EA0D-0889-9FB4-754F-446245BB6B50}"/>
              </a:ext>
            </a:extLst>
          </p:cNvPr>
          <p:cNvSpPr txBox="1"/>
          <p:nvPr/>
        </p:nvSpPr>
        <p:spPr>
          <a:xfrm>
            <a:off x="847588" y="309624"/>
            <a:ext cx="6541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936555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1044" y="921833"/>
            <a:ext cx="676122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classifier that contains several decision trees on various subsets of a given dataset and takes the average to enhance the predicted accuracy of that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relying on a single decision tree, the random forest collects the result from each tree and expects the final output based on the majority votes of predictions.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998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262" y="475707"/>
            <a:ext cx="7894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RANDOM FOREST ALGORITHM: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41502" y="1219200"/>
            <a:ext cx="6619680" cy="24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implemented in two phases: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is to combine N decision trees with building the random forest.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to make predictions for each tree created in the first phase.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294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0505" y="478869"/>
            <a:ext cx="69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can be used to demonstrate the working process: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266" y="1186755"/>
            <a:ext cx="7357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Pick M data points at random from the training set.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Create decision trees for your chosen data points (Subsets).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Each decision tree will produce a result. Analyze it.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classification and regression, accordingly, the final output is based on Majority Voting or Averaging, accordingly.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11384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468" y="2089615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</a:t>
            </a:r>
            <a:endParaRPr lang="en-IN" sz="40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3787" y="546537"/>
            <a:ext cx="57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630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77975" y="550405"/>
            <a:ext cx="5860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ctr"/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144" y="1433283"/>
            <a:ext cx="71008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Main goal of this project is to detect the DDoS attack using machine learning algorithm such as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algorithm.    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algn="just"/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642" y="57806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75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829" y="466149"/>
            <a:ext cx="456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356" y="996803"/>
            <a:ext cx="7430815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1.TOPIC :  Predicting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in cloud computing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they detect and analyze the DDoS attacks in cloud computing using Dempster-Shafer Theory(DST) operations in 3-valued logic and the fault tree analysis for each VM-based IDS.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they focused on only a particular environment that is cloud computing and context-aware mechanism is needed.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159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078047" y="489854"/>
            <a:ext cx="722744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2.TOPIC: Detecting DDoS attacks using Data Mining     Techniques.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can be detected using IDS (Intrusion Detection System) technique. 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achieved the accuracy of 89%.      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they only concentrated on network layer and application layer. This model has achieved less accuracy compared to others.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57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689" y="777700"/>
            <a:ext cx="69111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3.TOPIC: Research and implementation of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 based on machine learning in distributed environment.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 this model, they detect the DDOS attack by using various machine learning algorithm in distributed environment.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Context of the data stream is not fully used.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1116" y="448092"/>
            <a:ext cx="6921796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4.TOPIC: A Survey of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against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flooding attack.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 this model, they classify various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mechanism.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Compare various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performed at network/transport level, application level but effective solution is missing.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350" y="424683"/>
            <a:ext cx="38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 SYSTEM: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502" y="887187"/>
            <a:ext cx="688989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model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 can be detected by using SVM algorithm.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achieved a remarkable accuracy of 85%.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disadvantage of SVM is that it may not perform well with very large datasets or datasets with high degree of noise or overlapping classes.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disadvantage of SVM is that it may have a higher false positive rate.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032" y="5324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14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1532</TotalTime>
  <Words>1327</Words>
  <Application>Microsoft Office PowerPoint</Application>
  <PresentationFormat>On-screen Show (16:9)</PresentationFormat>
  <Paragraphs>193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Ion Boardroom</vt:lpstr>
      <vt:lpstr>TEAM MEMBERS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Ponmudi</dc:creator>
  <cp:lastModifiedBy>Windows User</cp:lastModifiedBy>
  <cp:revision>142</cp:revision>
  <dcterms:modified xsi:type="dcterms:W3CDTF">2023-05-15T15:32:23Z</dcterms:modified>
</cp:coreProperties>
</file>