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9" r:id="rId10"/>
    <p:sldId id="268" r:id="rId11"/>
    <p:sldId id="265" r:id="rId12"/>
    <p:sldId id="278" r:id="rId13"/>
    <p:sldId id="281" r:id="rId14"/>
    <p:sldId id="279" r:id="rId15"/>
    <p:sldId id="280" r:id="rId16"/>
    <p:sldId id="282" r:id="rId17"/>
    <p:sldId id="263" r:id="rId18"/>
    <p:sldId id="270" r:id="rId19"/>
    <p:sldId id="272" r:id="rId20"/>
    <p:sldId id="273" r:id="rId21"/>
    <p:sldId id="274" r:id="rId22"/>
    <p:sldId id="275" r:id="rId23"/>
    <p:sldId id="277" r:id="rId24"/>
    <p:sldId id="276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5" autoAdjust="0"/>
    <p:restoredTop sz="79755" autoAdjust="0"/>
  </p:normalViewPr>
  <p:slideViewPr>
    <p:cSldViewPr>
      <p:cViewPr varScale="1">
        <p:scale>
          <a:sx n="69" d="100"/>
          <a:sy n="69" d="100"/>
        </p:scale>
        <p:origin x="-173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A311-E975-4DDE-A425-9140F2131292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52B3B-95A6-4272-BFE7-177B5DF4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en-US" baseline="0" dirty="0" smtClean="0"/>
              <a:t> and function is different</a:t>
            </a:r>
          </a:p>
          <a:p>
            <a:r>
              <a:rPr lang="en-US" baseline="0" dirty="0" smtClean="0"/>
              <a:t>Method is defined and contained within a java class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Extracting Part of String</a:t>
            </a:r>
          </a:p>
          <a:p>
            <a:r>
              <a:rPr lang="en-US" dirty="0" smtClean="0"/>
              <a:t>8. Return the first occurrence</a:t>
            </a:r>
            <a:r>
              <a:rPr lang="en-US" baseline="0" dirty="0" smtClean="0"/>
              <a:t> of the specified substring</a:t>
            </a:r>
          </a:p>
          <a:p>
            <a:r>
              <a:rPr lang="en-US" baseline="0" dirty="0" smtClean="0"/>
              <a:t>9. Split a string around matches of the given regular expression</a:t>
            </a:r>
          </a:p>
          <a:p>
            <a:r>
              <a:rPr lang="en-US" baseline="0" dirty="0" smtClean="0"/>
              <a:t>10. Return the character of string</a:t>
            </a:r>
          </a:p>
          <a:p>
            <a:r>
              <a:rPr lang="en-US" baseline="0" dirty="0" smtClean="0"/>
              <a:t>11. Remove the spaces in string</a:t>
            </a:r>
          </a:p>
          <a:p>
            <a:r>
              <a:rPr lang="en-US" baseline="0" dirty="0" smtClean="0"/>
              <a:t>12. Change the string as Uppercase or Lowercase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Ex1.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State: Name = “Albert”, </a:t>
            </a:r>
            <a:r>
              <a:rPr lang="en-US" dirty="0" err="1" smtClean="0"/>
              <a:t>StudentID</a:t>
            </a:r>
            <a:r>
              <a:rPr lang="en-US" dirty="0" smtClean="0"/>
              <a:t>=“1234567”, Course = “Information System”</a:t>
            </a:r>
          </a:p>
          <a:p>
            <a:r>
              <a:rPr lang="en-US" dirty="0" smtClean="0"/>
              <a:t>Behavior:</a:t>
            </a:r>
            <a:r>
              <a:rPr lang="en-US" baseline="0" dirty="0" smtClean="0"/>
              <a:t> </a:t>
            </a:r>
            <a:r>
              <a:rPr lang="en-US" dirty="0" smtClean="0"/>
              <a:t>Register subject, Change subject, register exam, withdrawal from course</a:t>
            </a:r>
          </a:p>
          <a:p>
            <a:endParaRPr lang="en-US" dirty="0" smtClean="0"/>
          </a:p>
          <a:p>
            <a:r>
              <a:rPr lang="en-US" dirty="0" smtClean="0"/>
              <a:t>Ex2. </a:t>
            </a:r>
          </a:p>
          <a:p>
            <a:r>
              <a:rPr lang="en-US" dirty="0" smtClean="0"/>
              <a:t>State: title, author, publisher</a:t>
            </a:r>
          </a:p>
          <a:p>
            <a:r>
              <a:rPr lang="en-US" dirty="0" smtClean="0"/>
              <a:t>Behavior: Borrowed, returned, reserved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Ex1.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properties: Name, </a:t>
            </a:r>
            <a:r>
              <a:rPr lang="en-US" dirty="0" err="1" smtClean="0"/>
              <a:t>StudentID</a:t>
            </a:r>
            <a:r>
              <a:rPr lang="en-US" dirty="0" smtClean="0"/>
              <a:t>, Course</a:t>
            </a:r>
          </a:p>
          <a:p>
            <a:r>
              <a:rPr lang="en-US" dirty="0" smtClean="0"/>
              <a:t>Behavior:</a:t>
            </a:r>
            <a:r>
              <a:rPr lang="en-US" baseline="0" dirty="0" smtClean="0"/>
              <a:t> </a:t>
            </a:r>
            <a:r>
              <a:rPr lang="en-US" dirty="0" smtClean="0"/>
              <a:t>Register subject, Change subject, register exam, withdrawal from course</a:t>
            </a:r>
          </a:p>
          <a:p>
            <a:endParaRPr lang="en-US" dirty="0" smtClean="0"/>
          </a:p>
          <a:p>
            <a:r>
              <a:rPr lang="en-US" dirty="0" smtClean="0"/>
              <a:t>Ex2. </a:t>
            </a:r>
          </a:p>
          <a:p>
            <a:r>
              <a:rPr lang="en-US" dirty="0" smtClean="0"/>
              <a:t>Properties: title, author, publisher</a:t>
            </a:r>
          </a:p>
          <a:p>
            <a:r>
              <a:rPr lang="en-US" dirty="0" smtClean="0"/>
              <a:t>Behavior: Borrowed, returned, reserved</a:t>
            </a:r>
          </a:p>
          <a:p>
            <a:endParaRPr lang="en-US" dirty="0" smtClean="0"/>
          </a:p>
          <a:p>
            <a:r>
              <a:rPr lang="en-US" dirty="0" smtClean="0"/>
              <a:t>Ex3.</a:t>
            </a:r>
          </a:p>
          <a:p>
            <a:r>
              <a:rPr lang="en-US" dirty="0" smtClean="0"/>
              <a:t>Properties: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StaffID</a:t>
            </a:r>
            <a:r>
              <a:rPr lang="en-US" baseline="0" dirty="0" smtClean="0"/>
              <a:t>, name, address, salary, department</a:t>
            </a:r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: get Paid, Apply</a:t>
            </a:r>
            <a:r>
              <a:rPr lang="en-US" baseline="0" dirty="0" smtClean="0"/>
              <a:t> Leave, Update Profile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need destructor for class but Java No need.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Pre-defined: JAVA API e.g. </a:t>
            </a:r>
            <a:r>
              <a:rPr lang="en-US" dirty="0" err="1" smtClean="0"/>
              <a:t>System.out.println</a:t>
            </a:r>
            <a:r>
              <a:rPr lang="en-US" dirty="0" smtClean="0"/>
              <a:t>(); </a:t>
            </a:r>
            <a:r>
              <a:rPr lang="en-US" dirty="0" err="1" smtClean="0"/>
              <a:t>nextLine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= input(“Enter an integer”);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input(String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) {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System.out.print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	return new Scanner(System.in).</a:t>
            </a:r>
            <a:r>
              <a:rPr lang="en-US" baseline="0" dirty="0" err="1" smtClean="0"/>
              <a:t>nextInt</a:t>
            </a:r>
            <a:r>
              <a:rPr lang="en-US" baseline="0" dirty="0" smtClean="0"/>
              <a:t>();</a:t>
            </a:r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return type is void, THEN it is okay to right down return; at the last of code. But can omit the return;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 operator only returns true if both string variables</a:t>
            </a:r>
            <a:r>
              <a:rPr lang="en-US" baseline="0" dirty="0" smtClean="0"/>
              <a:t> (str1 and str2) refer to the same location in 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Thurs checks if references of both the objects are the same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True</a:t>
            </a:r>
          </a:p>
          <a:p>
            <a:r>
              <a:rPr lang="en-US" baseline="0" dirty="0" smtClean="0"/>
              <a:t>True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Equal() compare</a:t>
            </a:r>
            <a:r>
              <a:rPr lang="en-US" baseline="0" dirty="0" smtClean="0"/>
              <a:t> whether two string contents store same value</a:t>
            </a:r>
          </a:p>
          <a:p>
            <a:r>
              <a:rPr lang="en-US" baseline="0" dirty="0" err="1" smtClean="0"/>
              <a:t>equalsIgnoreCase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True</a:t>
            </a:r>
          </a:p>
          <a:p>
            <a:r>
              <a:rPr lang="en-US" baseline="0" dirty="0" smtClean="0"/>
              <a:t>True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B3B-95A6-4272-BFE7-177B5DF417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DCB7A27-7B9D-4225-A536-33585B89559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0639EB4-DAFF-459B-BADA-91960B850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B. Class and Objects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TECHMONTH 2017</a:t>
            </a:r>
          </a:p>
          <a:p>
            <a:r>
              <a:rPr lang="en-US" dirty="0"/>
              <a:t>JAVA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Function/Methods</a:t>
            </a:r>
            <a:r>
              <a:rPr lang="en-US" sz="1600" dirty="0" smtClean="0"/>
              <a:t> methodExample3.java</a:t>
            </a:r>
            <a:endParaRPr lang="en-US" sz="16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3" y="2209800"/>
            <a:ext cx="6985477" cy="432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in JAVA </a:t>
            </a:r>
          </a:p>
          <a:p>
            <a:r>
              <a:rPr lang="en-US" dirty="0" smtClean="0"/>
              <a:t>Not primitive Type. But class of </a:t>
            </a:r>
            <a:r>
              <a:rPr lang="en-US" dirty="0" err="1" smtClean="0"/>
              <a:t>Java.lang</a:t>
            </a:r>
            <a:r>
              <a:rPr lang="en-US" dirty="0" smtClean="0"/>
              <a:t> package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“This is a test String”</a:t>
            </a:r>
          </a:p>
          <a:p>
            <a:pPr marL="109728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new String(“This is a test String”)</a:t>
            </a:r>
            <a:endParaRPr 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9600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4174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h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5174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748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20748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9532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7632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50896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1896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6470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87470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62044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43044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7618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8618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7319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5419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3519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1619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9719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78192" y="4038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4174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65174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9748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20748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9532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7632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50896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31896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0647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8747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044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3044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17618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98618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7319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5419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519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1619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9719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178192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== operator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String str1 = </a:t>
            </a:r>
            <a:r>
              <a:rPr lang="en-US" dirty="0"/>
              <a:t>“This is a String”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String str2 </a:t>
            </a:r>
            <a:r>
              <a:rPr lang="en-US" dirty="0"/>
              <a:t>= “This is a String”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String str3 = new String(“This is a String”)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Boolean same1 = (str1 == str2);</a:t>
            </a:r>
          </a:p>
          <a:p>
            <a:pPr marL="109728" indent="0">
              <a:buNone/>
            </a:pPr>
            <a:r>
              <a:rPr lang="en-US" dirty="0" smtClean="0"/>
              <a:t>Boolean same2 = (str1 == str3);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1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- equal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String str1 = </a:t>
            </a:r>
            <a:r>
              <a:rPr lang="en-US" dirty="0"/>
              <a:t>“This is a String”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String str2 </a:t>
            </a:r>
            <a:r>
              <a:rPr lang="en-US" dirty="0"/>
              <a:t>= “This is a String”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String str3 = new String(“This is a String”)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Boolean same1 = str1.equal(str2);</a:t>
            </a:r>
          </a:p>
          <a:p>
            <a:pPr marL="109728" indent="0">
              <a:buNone/>
            </a:pPr>
            <a:r>
              <a:rPr lang="en-US" dirty="0" smtClean="0"/>
              <a:t>Boolean same2 = str1.equal(str3);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6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</a:t>
            </a:r>
            <a:r>
              <a:rPr lang="en-US" sz="1600" dirty="0" smtClean="0"/>
              <a:t>StringMethod.java</a:t>
            </a:r>
            <a:endParaRPr lang="en-US" sz="1600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dirty="0" smtClean="0"/>
              <a:t>1</a:t>
            </a:r>
            <a:r>
              <a:rPr lang="en-US" sz="2000" dirty="0"/>
              <a:t>. Concatenation Concept in String</a:t>
            </a:r>
          </a:p>
          <a:p>
            <a:pPr lvl="1"/>
            <a:r>
              <a:rPr lang="en-US" sz="2000" dirty="0"/>
              <a:t>2. Addition Concept in String</a:t>
            </a:r>
          </a:p>
          <a:p>
            <a:pPr lvl="1"/>
            <a:r>
              <a:rPr lang="en-US" sz="2000" dirty="0"/>
              <a:t>3. Concatenation and Addition difference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4. Length()</a:t>
            </a:r>
          </a:p>
          <a:p>
            <a:pPr lvl="1"/>
            <a:r>
              <a:rPr lang="en-US" sz="2000" dirty="0"/>
              <a:t>5. </a:t>
            </a:r>
            <a:r>
              <a:rPr lang="en-US" sz="2000" dirty="0" err="1"/>
              <a:t>isEmpty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6. </a:t>
            </a:r>
            <a:r>
              <a:rPr lang="en-US" sz="2000" dirty="0" err="1"/>
              <a:t>SubString</a:t>
            </a:r>
            <a:r>
              <a:rPr lang="en-US" sz="2000" dirty="0"/>
              <a:t>(</a:t>
            </a:r>
            <a:r>
              <a:rPr lang="en-US" sz="2000" dirty="0" err="1"/>
              <a:t>beginIdx</a:t>
            </a:r>
            <a:r>
              <a:rPr lang="en-US" sz="2000" dirty="0"/>
              <a:t>, </a:t>
            </a:r>
            <a:r>
              <a:rPr lang="en-US" sz="2000" dirty="0" err="1"/>
              <a:t>endIdx</a:t>
            </a:r>
            <a:r>
              <a:rPr lang="en-US" sz="2000" dirty="0"/>
              <a:t>), </a:t>
            </a:r>
            <a:r>
              <a:rPr lang="en-US" sz="2000" dirty="0" err="1"/>
              <a:t>subString</a:t>
            </a:r>
            <a:r>
              <a:rPr lang="en-US" sz="2000" dirty="0"/>
              <a:t>(</a:t>
            </a:r>
            <a:r>
              <a:rPr lang="en-US" sz="2000" dirty="0" err="1"/>
              <a:t>beginIdx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7. equals(string)</a:t>
            </a:r>
          </a:p>
          <a:p>
            <a:pPr lvl="1"/>
            <a:r>
              <a:rPr lang="en-US" sz="2000" dirty="0"/>
              <a:t>8. </a:t>
            </a:r>
            <a:r>
              <a:rPr lang="en-US" sz="2000" dirty="0" err="1"/>
              <a:t>IndexOf</a:t>
            </a:r>
            <a:r>
              <a:rPr lang="en-US" sz="2000" dirty="0"/>
              <a:t>(string)</a:t>
            </a:r>
          </a:p>
          <a:p>
            <a:pPr lvl="1"/>
            <a:r>
              <a:rPr lang="en-US" sz="2000" dirty="0"/>
              <a:t>9. Split(regular expression)</a:t>
            </a:r>
          </a:p>
          <a:p>
            <a:pPr lvl="1"/>
            <a:r>
              <a:rPr lang="en-US" sz="2000" dirty="0"/>
              <a:t>10. </a:t>
            </a:r>
            <a:r>
              <a:rPr lang="en-US" sz="2000" dirty="0" err="1"/>
              <a:t>charAt</a:t>
            </a:r>
            <a:r>
              <a:rPr lang="en-US" sz="2000" dirty="0"/>
              <a:t>(index)</a:t>
            </a:r>
          </a:p>
          <a:p>
            <a:pPr lvl="1"/>
            <a:r>
              <a:rPr lang="en-US" sz="2000" dirty="0"/>
              <a:t>11. Trim();</a:t>
            </a:r>
          </a:p>
          <a:p>
            <a:pPr lvl="1"/>
            <a:r>
              <a:rPr lang="en-US" sz="2000" dirty="0"/>
              <a:t>12. </a:t>
            </a:r>
            <a:r>
              <a:rPr lang="en-US" sz="2000" dirty="0" err="1"/>
              <a:t>toUpperCase</a:t>
            </a:r>
            <a:r>
              <a:rPr lang="en-US" sz="2000" dirty="0"/>
              <a:t>(), </a:t>
            </a:r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0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Class/Object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Class? Object?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= state + Behavior</a:t>
            </a:r>
          </a:p>
          <a:p>
            <a:r>
              <a:rPr lang="en-US" dirty="0" smtClean="0"/>
              <a:t>Object is also called as instance of class </a:t>
            </a:r>
            <a:endParaRPr lang="en-US" dirty="0" smtClean="0"/>
          </a:p>
          <a:p>
            <a:pPr lvl="1"/>
            <a:r>
              <a:rPr lang="en-US" dirty="0" smtClean="0"/>
              <a:t>Ex1. Student</a:t>
            </a:r>
          </a:p>
          <a:p>
            <a:pPr lvl="1"/>
            <a:r>
              <a:rPr lang="en-US" dirty="0" smtClean="0"/>
              <a:t>Ex2. Book</a:t>
            </a:r>
          </a:p>
          <a:p>
            <a:pPr lvl="1"/>
            <a:r>
              <a:rPr lang="en-US" dirty="0" smtClean="0"/>
              <a:t>Ex3. …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Class? Object?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Class: properties(type of state) + behavior</a:t>
            </a:r>
          </a:p>
          <a:p>
            <a:r>
              <a:rPr lang="en-US" dirty="0" smtClean="0"/>
              <a:t>Something like </a:t>
            </a:r>
            <a:r>
              <a:rPr lang="en-US" b="1" dirty="0" smtClean="0"/>
              <a:t>blueprint/template</a:t>
            </a:r>
            <a:r>
              <a:rPr lang="en-US" dirty="0" smtClean="0"/>
              <a:t> to create object</a:t>
            </a:r>
          </a:p>
          <a:p>
            <a:r>
              <a:rPr lang="en-US" dirty="0" smtClean="0"/>
              <a:t>Multiple objects can be created, Since a class is created.</a:t>
            </a:r>
            <a:endParaRPr lang="en-US" dirty="0" smtClean="0"/>
          </a:p>
          <a:p>
            <a:pPr lvl="1"/>
            <a:r>
              <a:rPr lang="en-US" dirty="0" smtClean="0"/>
              <a:t>Ex1. Student</a:t>
            </a:r>
          </a:p>
          <a:p>
            <a:pPr lvl="1"/>
            <a:r>
              <a:rPr lang="en-US" dirty="0" smtClean="0"/>
              <a:t>Ex2. Book</a:t>
            </a:r>
          </a:p>
          <a:p>
            <a:pPr lvl="1"/>
            <a:r>
              <a:rPr lang="en-US" dirty="0" smtClean="0"/>
              <a:t>Ex3. Staff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4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Function/Methods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Example1. Swap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Example2.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US" i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95630"/>
              </p:ext>
            </p:extLst>
          </p:nvPr>
        </p:nvGraphicFramePr>
        <p:xfrm>
          <a:off x="1447800" y="2517379"/>
          <a:ext cx="6096000" cy="352321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/>
              </a:tblGrid>
              <a:tr h="26088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 </a:t>
                      </a:r>
                      <a:r>
                        <a:rPr lang="en-US" dirty="0" err="1" smtClean="0"/>
                        <a:t>class_Name</a:t>
                      </a:r>
                      <a:r>
                        <a:rPr lang="en-US" baseline="0" dirty="0" smtClean="0"/>
                        <a:t> {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// Declaration of Data Members</a:t>
                      </a:r>
                    </a:p>
                    <a:p>
                      <a:pPr algn="l"/>
                      <a:r>
                        <a:rPr lang="en-US" baseline="0" dirty="0" smtClean="0"/>
                        <a:t>…</a:t>
                      </a:r>
                    </a:p>
                    <a:p>
                      <a:pPr algn="l"/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// Declaration of Methods</a:t>
                      </a:r>
                    </a:p>
                    <a:p>
                      <a:pPr algn="l"/>
                      <a:r>
                        <a:rPr lang="en-US" baseline="0" dirty="0" smtClean="0"/>
                        <a:t>…</a:t>
                      </a:r>
                    </a:p>
                    <a:p>
                      <a:pPr algn="l"/>
                      <a:r>
                        <a:rPr lang="en-US" baseline="0" dirty="0" smtClean="0"/>
                        <a:t>}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9124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public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: Access Modifier either public or private</a:t>
                      </a:r>
                      <a:endParaRPr lang="en-US" b="1" dirty="0" smtClean="0"/>
                    </a:p>
                    <a:p>
                      <a:r>
                        <a:rPr lang="en-US" b="1" dirty="0" smtClean="0"/>
                        <a:t>Declaration</a:t>
                      </a:r>
                      <a:r>
                        <a:rPr lang="en-US" b="1" baseline="0" dirty="0" smtClean="0"/>
                        <a:t> of Data Members</a:t>
                      </a:r>
                      <a:r>
                        <a:rPr lang="en-US" baseline="0" dirty="0" smtClean="0"/>
                        <a:t>: class properties</a:t>
                      </a:r>
                    </a:p>
                    <a:p>
                      <a:r>
                        <a:rPr lang="en-US" b="1" baseline="0" dirty="0" smtClean="0"/>
                        <a:t>Declaration of Methods</a:t>
                      </a:r>
                      <a:r>
                        <a:rPr lang="en-US" baseline="0" dirty="0" smtClean="0"/>
                        <a:t>: class behaviors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or variables as properties of class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Initializes a new instance of class by using “</a:t>
            </a:r>
            <a:r>
              <a:rPr lang="en-US" b="1" dirty="0" smtClean="0"/>
              <a:t>new”</a:t>
            </a:r>
          </a:p>
          <a:p>
            <a:r>
              <a:rPr lang="en-US" dirty="0" smtClean="0"/>
              <a:t>Accessors</a:t>
            </a:r>
          </a:p>
          <a:p>
            <a:pPr lvl="1"/>
            <a:r>
              <a:rPr lang="en-US" dirty="0" smtClean="0"/>
              <a:t>Methods providing read-only access to variable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Methods allowing to change variable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 main features or behavior of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81198"/>
            <a:ext cx="4846320" cy="471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</a:t>
            </a:r>
            <a:r>
              <a:rPr lang="en-US" sz="1600" dirty="0" smtClean="0"/>
              <a:t>student.java</a:t>
            </a:r>
            <a:endParaRPr lang="en-US" sz="16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59137"/>
            <a:ext cx="5486400" cy="22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81600" y="1066800"/>
            <a:ext cx="3810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334000" y="1219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Name : String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4000" y="1866900"/>
            <a:ext cx="3276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2"/>
                </a:solidFill>
              </a:rPr>
              <a:t>studentNumber</a:t>
            </a:r>
            <a:r>
              <a:rPr lang="en-US" b="1" dirty="0" smtClean="0">
                <a:solidFill>
                  <a:schemeClr val="accent2"/>
                </a:solidFill>
              </a:rPr>
              <a:t>: String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44099" y="25146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Mark : </a:t>
            </a:r>
            <a:r>
              <a:rPr lang="en-US" b="1" dirty="0" err="1" smtClean="0">
                <a:solidFill>
                  <a:schemeClr val="accent2"/>
                </a:solidFill>
              </a:rPr>
              <a:t>int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</a:t>
            </a:r>
            <a:r>
              <a:rPr lang="en-US" sz="1600" dirty="0" smtClean="0"/>
              <a:t>studentExample.java</a:t>
            </a:r>
            <a:endParaRPr lang="en-US" i="1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49488"/>
            <a:ext cx="7780811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366646" y="5105400"/>
            <a:ext cx="3657600" cy="762000"/>
            <a:chOff x="838200" y="609600"/>
            <a:chExt cx="3657600" cy="762000"/>
          </a:xfrm>
        </p:grpSpPr>
        <p:sp>
          <p:nvSpPr>
            <p:cNvPr id="8" name="직사각형 7"/>
            <p:cNvSpPr/>
            <p:nvPr/>
          </p:nvSpPr>
          <p:spPr>
            <a:xfrm>
              <a:off x="838200" y="609600"/>
              <a:ext cx="1219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stud1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57400" y="609600"/>
              <a:ext cx="1219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stud2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76600" y="609600"/>
              <a:ext cx="1219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stud3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7986" y="464820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studentList</a:t>
            </a:r>
            <a:r>
              <a:rPr lang="en-US" b="1" dirty="0" smtClean="0">
                <a:solidFill>
                  <a:srgbClr val="0070C0"/>
                </a:solidFill>
              </a:rPr>
              <a:t> =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for creating Accessor and </a:t>
            </a:r>
            <a:r>
              <a:rPr lang="en-US" dirty="0" err="1" smtClean="0"/>
              <a:t>Mutator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535674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3028"/>
            <a:ext cx="3474720" cy="46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Playground Session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and answer about the one question among Beginner, Intermediate and High level of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Function? Methods?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“Divide and Conquer” Approach</a:t>
            </a:r>
          </a:p>
          <a:p>
            <a:pPr lvl="1"/>
            <a:r>
              <a:rPr lang="en-US" dirty="0" smtClean="0"/>
              <a:t>Break Big one problem into smaller sub problems</a:t>
            </a:r>
          </a:p>
          <a:p>
            <a:r>
              <a:rPr lang="en-US" dirty="0" smtClean="0"/>
              <a:t>Why Need Methods?</a:t>
            </a:r>
          </a:p>
          <a:p>
            <a:pPr lvl="1"/>
            <a:r>
              <a:rPr lang="en-US" dirty="0" smtClean="0"/>
              <a:t>The bigger problem is, The longer execution time and the more difficult reading code is</a:t>
            </a:r>
          </a:p>
          <a:p>
            <a:pPr lvl="1"/>
            <a:r>
              <a:rPr lang="en-US" dirty="0" smtClean="0"/>
              <a:t>Make The problem easy to solve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7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Function/Methods</a:t>
            </a:r>
          </a:p>
        </p:txBody>
      </p:sp>
      <p:sp>
        <p:nvSpPr>
          <p:cNvPr id="5" name="타원 4"/>
          <p:cNvSpPr/>
          <p:nvPr/>
        </p:nvSpPr>
        <p:spPr>
          <a:xfrm>
            <a:off x="3657600" y="2743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Method</a:t>
            </a:r>
            <a:endParaRPr lang="en-US" sz="2000" b="1" dirty="0"/>
          </a:p>
        </p:txBody>
      </p:sp>
      <p:sp>
        <p:nvSpPr>
          <p:cNvPr id="6" name="타원 5"/>
          <p:cNvSpPr/>
          <p:nvPr/>
        </p:nvSpPr>
        <p:spPr>
          <a:xfrm>
            <a:off x="838200" y="2743200"/>
            <a:ext cx="1828800" cy="182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Pre-defined</a:t>
            </a:r>
            <a:endParaRPr lang="en-US" b="1" dirty="0"/>
          </a:p>
        </p:txBody>
      </p:sp>
      <p:sp>
        <p:nvSpPr>
          <p:cNvPr id="7" name="타원 6"/>
          <p:cNvSpPr/>
          <p:nvPr/>
        </p:nvSpPr>
        <p:spPr>
          <a:xfrm>
            <a:off x="6400800" y="2743200"/>
            <a:ext cx="1828800" cy="182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User-defined</a:t>
            </a:r>
            <a:endParaRPr lang="en-US" b="1" dirty="0"/>
          </a:p>
        </p:txBody>
      </p:sp>
      <p:cxnSp>
        <p:nvCxnSpPr>
          <p:cNvPr id="8" name="직선 연결선 7"/>
          <p:cNvCxnSpPr>
            <a:stCxn id="6" idx="6"/>
            <a:endCxn id="5" idx="2"/>
          </p:cNvCxnSpPr>
          <p:nvPr/>
        </p:nvCxnSpPr>
        <p:spPr>
          <a:xfrm>
            <a:off x="2667000" y="3657600"/>
            <a:ext cx="990600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2"/>
            <a:endCxn id="5" idx="6"/>
          </p:cNvCxnSpPr>
          <p:nvPr/>
        </p:nvCxnSpPr>
        <p:spPr>
          <a:xfrm flipH="1">
            <a:off x="5486400" y="3657600"/>
            <a:ext cx="914400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Function/Methods Syntax</a:t>
            </a:r>
            <a:endParaRPr lang="en-US" sz="16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55904"/>
              </p:ext>
            </p:extLst>
          </p:nvPr>
        </p:nvGraphicFramePr>
        <p:xfrm>
          <a:off x="457200" y="2249488"/>
          <a:ext cx="8229600" cy="439515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229600"/>
              </a:tblGrid>
              <a:tr h="1560512">
                <a:tc>
                  <a:txBody>
                    <a:bodyPr/>
                    <a:lstStyle/>
                    <a:p>
                      <a:endParaRPr lang="en-US" b="0" i="1" baseline="0" dirty="0" smtClean="0"/>
                    </a:p>
                    <a:p>
                      <a:r>
                        <a:rPr lang="en-US" b="0" i="1" baseline="0" dirty="0" smtClean="0"/>
                        <a:t> </a:t>
                      </a:r>
                      <a:r>
                        <a:rPr lang="en-US" b="1" i="1" baseline="0" dirty="0" smtClean="0">
                          <a:solidFill>
                            <a:srgbClr val="0070C0"/>
                          </a:solidFill>
                        </a:rPr>
                        <a:t>(1)modifier</a:t>
                      </a:r>
                      <a:r>
                        <a:rPr lang="en-US" b="0" i="1" baseline="0" dirty="0" smtClean="0"/>
                        <a:t> </a:t>
                      </a:r>
                      <a:r>
                        <a:rPr lang="en-US" b="1" i="1" baseline="0" dirty="0" smtClean="0">
                          <a:solidFill>
                            <a:srgbClr val="FF0000"/>
                          </a:solidFill>
                        </a:rPr>
                        <a:t>(2)static</a:t>
                      </a:r>
                      <a:r>
                        <a:rPr lang="en-US" b="0" i="1" baseline="0" dirty="0" smtClean="0"/>
                        <a:t>  </a:t>
                      </a:r>
                      <a:r>
                        <a:rPr lang="en-US" b="1" i="1" baseline="0" dirty="0" smtClean="0">
                          <a:solidFill>
                            <a:srgbClr val="00B050"/>
                          </a:solidFill>
                        </a:rPr>
                        <a:t>(3)void</a:t>
                      </a:r>
                      <a:r>
                        <a:rPr lang="en-US" b="0" i="1" baseline="0" dirty="0" smtClean="0"/>
                        <a:t>  </a:t>
                      </a:r>
                      <a:r>
                        <a:rPr lang="en-US" b="1" i="1" baseline="0" dirty="0" smtClean="0">
                          <a:solidFill>
                            <a:srgbClr val="7030A0"/>
                          </a:solidFill>
                        </a:rPr>
                        <a:t>(4)</a:t>
                      </a:r>
                      <a:r>
                        <a:rPr lang="en-US" b="1" i="1" baseline="0" dirty="0" err="1" smtClean="0">
                          <a:solidFill>
                            <a:srgbClr val="7030A0"/>
                          </a:solidFill>
                        </a:rPr>
                        <a:t>methodName</a:t>
                      </a:r>
                      <a:r>
                        <a:rPr lang="en-US" b="0" i="1" baseline="0" dirty="0" smtClean="0"/>
                        <a:t>  </a:t>
                      </a:r>
                      <a:r>
                        <a:rPr lang="en-US" b="1" i="1" baseline="0" dirty="0" smtClean="0"/>
                        <a:t>((5)parameter list)</a:t>
                      </a:r>
                      <a:r>
                        <a:rPr lang="en-US" b="0" i="1" baseline="0" dirty="0" smtClean="0"/>
                        <a:t> {</a:t>
                      </a:r>
                    </a:p>
                    <a:p>
                      <a:r>
                        <a:rPr lang="en-US" b="0" i="1" baseline="0" dirty="0" smtClean="0"/>
                        <a:t>              </a:t>
                      </a:r>
                      <a:r>
                        <a:rPr lang="en-US" b="0" i="1" baseline="0" dirty="0" smtClean="0">
                          <a:solidFill>
                            <a:srgbClr val="0070C0"/>
                          </a:solidFill>
                        </a:rPr>
                        <a:t> //  method body</a:t>
                      </a:r>
                    </a:p>
                    <a:p>
                      <a:r>
                        <a:rPr lang="en-US" b="0" i="1" dirty="0" smtClean="0"/>
                        <a:t>   }</a:t>
                      </a:r>
                    </a:p>
                    <a:p>
                      <a:endParaRPr lang="en-US" b="0" i="1" dirty="0" smtClean="0"/>
                    </a:p>
                  </a:txBody>
                  <a:tcPr/>
                </a:tc>
              </a:tr>
              <a:tr h="2671421"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rgbClr val="0070C0"/>
                          </a:solidFill>
                        </a:rPr>
                        <a:t>(1)modifier: </a:t>
                      </a:r>
                      <a:r>
                        <a:rPr lang="en-US" b="0" i="0" baseline="0" dirty="0" smtClean="0">
                          <a:solidFill>
                            <a:srgbClr val="0070C0"/>
                          </a:solidFill>
                        </a:rPr>
                        <a:t>private OR public</a:t>
                      </a:r>
                    </a:p>
                    <a:p>
                      <a:r>
                        <a:rPr lang="en-US" b="1" i="1" baseline="0" dirty="0" smtClean="0">
                          <a:solidFill>
                            <a:srgbClr val="FF0000"/>
                          </a:solidFill>
                        </a:rPr>
                        <a:t>(2)static: </a:t>
                      </a:r>
                      <a:r>
                        <a:rPr lang="en-US" b="0" i="1" baseline="0" dirty="0" smtClean="0">
                          <a:solidFill>
                            <a:srgbClr val="FF0000"/>
                          </a:solidFill>
                        </a:rPr>
                        <a:t>static OR NO USE as Non-static</a:t>
                      </a:r>
                      <a:endParaRPr lang="en-US" b="0" i="1" baseline="0" dirty="0" smtClean="0"/>
                    </a:p>
                    <a:p>
                      <a:r>
                        <a:rPr lang="en-US" b="1" i="1" baseline="0" dirty="0" smtClean="0">
                          <a:solidFill>
                            <a:srgbClr val="00B050"/>
                          </a:solidFill>
                        </a:rPr>
                        <a:t>(3)void: </a:t>
                      </a:r>
                      <a:r>
                        <a:rPr lang="en-US" b="0" i="1" baseline="0" dirty="0" smtClean="0">
                          <a:solidFill>
                            <a:srgbClr val="00B050"/>
                          </a:solidFill>
                        </a:rPr>
                        <a:t>return type. In the case of void, there is no return type</a:t>
                      </a:r>
                    </a:p>
                    <a:p>
                      <a:r>
                        <a:rPr lang="en-US" b="0" i="1" baseline="0" dirty="0" smtClean="0">
                          <a:solidFill>
                            <a:srgbClr val="00B050"/>
                          </a:solidFill>
                        </a:rPr>
                        <a:t>It can be any primitive data type or User-defined data type.</a:t>
                      </a:r>
                      <a:endParaRPr lang="en-US" b="0" i="1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b="1" i="1" baseline="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b="1" i="1" baseline="0" dirty="0" smtClean="0">
                          <a:solidFill>
                            <a:srgbClr val="7030A0"/>
                          </a:solidFill>
                        </a:rPr>
                        <a:t>4)</a:t>
                      </a:r>
                      <a:r>
                        <a:rPr lang="en-US" b="1" i="1" baseline="0" dirty="0" err="1" smtClean="0">
                          <a:solidFill>
                            <a:srgbClr val="7030A0"/>
                          </a:solidFill>
                        </a:rPr>
                        <a:t>methodName</a:t>
                      </a:r>
                      <a:r>
                        <a:rPr lang="en-US" b="1" i="1" baseline="0" dirty="0" smtClean="0">
                          <a:solidFill>
                            <a:srgbClr val="7030A0"/>
                          </a:solidFill>
                        </a:rPr>
                        <a:t> .</a:t>
                      </a:r>
                      <a:endParaRPr lang="en-US" b="0" i="1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US" b="1" i="1" baseline="0" dirty="0" smtClean="0"/>
                        <a:t>(5)parameter list: </a:t>
                      </a:r>
                      <a:r>
                        <a:rPr lang="en-US" b="0" i="1" baseline="0" dirty="0" smtClean="0"/>
                        <a:t>1 or More types of arguments which are passed into the method.</a:t>
                      </a:r>
                    </a:p>
                    <a:p>
                      <a:endParaRPr lang="en-US" b="0" i="1" baseline="0" dirty="0" smtClean="0"/>
                    </a:p>
                    <a:p>
                      <a:r>
                        <a:rPr lang="en-US" b="0" i="1" baseline="0" dirty="0" smtClean="0"/>
                        <a:t>Syntax: param_datatype1 param_name1, param_datatype2 param_name2, ……..</a:t>
                      </a:r>
                      <a:endParaRPr lang="en-US" b="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Function/Methods</a:t>
            </a:r>
            <a:r>
              <a:rPr lang="en-US" sz="1600" dirty="0" smtClean="0"/>
              <a:t> swap.java</a:t>
            </a:r>
            <a:endParaRPr 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the two Integer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4" y="2895600"/>
            <a:ext cx="86487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590" y="2133600"/>
            <a:ext cx="4238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25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Function/Methods </a:t>
            </a:r>
            <a:r>
              <a:rPr lang="en-US" sz="1800" dirty="0" smtClean="0"/>
              <a:t>methodExample1.java</a:t>
            </a:r>
            <a:endParaRPr lang="en-US" sz="18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2720023"/>
            <a:ext cx="699516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8" y="2133600"/>
            <a:ext cx="4438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9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Function/Methods </a:t>
            </a:r>
            <a:r>
              <a:rPr lang="en-US" sz="1800" dirty="0" smtClean="0"/>
              <a:t>methodExample2.java</a:t>
            </a:r>
            <a:endParaRPr lang="en-US" sz="1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5" y="2743200"/>
            <a:ext cx="8343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43" y="2993571"/>
            <a:ext cx="4171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6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Function/Methods</a:t>
            </a:r>
            <a:r>
              <a:rPr lang="en-US" sz="1600" dirty="0" smtClean="0"/>
              <a:t> input.java</a:t>
            </a:r>
            <a:endParaRPr 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0111"/>
            <a:ext cx="8534400" cy="408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445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1484</TotalTime>
  <Words>875</Words>
  <Application>Microsoft Office PowerPoint</Application>
  <PresentationFormat>화면 슬라이드 쇼(4:3)</PresentationFormat>
  <Paragraphs>220</Paragraphs>
  <Slides>25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도시</vt:lpstr>
      <vt:lpstr>Section B. Class and Objects</vt:lpstr>
      <vt:lpstr>Function/Methods</vt:lpstr>
      <vt:lpstr>Function? Methods?</vt:lpstr>
      <vt:lpstr>Function/Methods</vt:lpstr>
      <vt:lpstr>Function/Methods Syntax</vt:lpstr>
      <vt:lpstr>Function/Methods swap.java</vt:lpstr>
      <vt:lpstr>Function/Methods methodExample1.java</vt:lpstr>
      <vt:lpstr>Function/Methods methodExample2.java</vt:lpstr>
      <vt:lpstr>Function/Methods input.java</vt:lpstr>
      <vt:lpstr>Function/Methods methodExample3.java</vt:lpstr>
      <vt:lpstr>String</vt:lpstr>
      <vt:lpstr>String</vt:lpstr>
      <vt:lpstr>String</vt:lpstr>
      <vt:lpstr>Comparing String == operator</vt:lpstr>
      <vt:lpstr>Comparing String - equal</vt:lpstr>
      <vt:lpstr>String Methods StringMethod.java</vt:lpstr>
      <vt:lpstr>Class/Object</vt:lpstr>
      <vt:lpstr>Class? Object?</vt:lpstr>
      <vt:lpstr>Class? Object?</vt:lpstr>
      <vt:lpstr>Class Declaration</vt:lpstr>
      <vt:lpstr>Class</vt:lpstr>
      <vt:lpstr>Class Example student.java</vt:lpstr>
      <vt:lpstr>Class Example studentExample.java</vt:lpstr>
      <vt:lpstr>Tips for creating Accessor and Mutator</vt:lpstr>
      <vt:lpstr>Playground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B. Class and Objects</dc:title>
  <dc:creator>user</dc:creator>
  <cp:lastModifiedBy>user</cp:lastModifiedBy>
  <cp:revision>45</cp:revision>
  <dcterms:created xsi:type="dcterms:W3CDTF">2017-10-01T15:54:04Z</dcterms:created>
  <dcterms:modified xsi:type="dcterms:W3CDTF">2017-10-03T06:06:24Z</dcterms:modified>
</cp:coreProperties>
</file>