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256" r:id="rId2"/>
    <p:sldId id="264" r:id="rId3"/>
    <p:sldId id="257" r:id="rId4"/>
    <p:sldId id="258" r:id="rId5"/>
    <p:sldId id="283" r:id="rId6"/>
    <p:sldId id="284" r:id="rId7"/>
    <p:sldId id="285" r:id="rId8"/>
    <p:sldId id="265" r:id="rId9"/>
    <p:sldId id="260" r:id="rId10"/>
    <p:sldId id="259" r:id="rId11"/>
    <p:sldId id="282" r:id="rId12"/>
    <p:sldId id="286" r:id="rId13"/>
    <p:sldId id="270" r:id="rId14"/>
    <p:sldId id="278" r:id="rId15"/>
    <p:sldId id="288" r:id="rId16"/>
    <p:sldId id="279" r:id="rId17"/>
    <p:sldId id="287" r:id="rId18"/>
    <p:sldId id="281" r:id="rId19"/>
    <p:sldId id="266" r:id="rId20"/>
    <p:sldId id="261" r:id="rId21"/>
    <p:sldId id="289" r:id="rId22"/>
    <p:sldId id="262" r:id="rId23"/>
    <p:sldId id="267" r:id="rId24"/>
    <p:sldId id="290" r:id="rId25"/>
    <p:sldId id="268" r:id="rId26"/>
    <p:sldId id="269" r:id="rId27"/>
    <p:sldId id="271" r:id="rId28"/>
    <p:sldId id="272" r:id="rId29"/>
    <p:sldId id="292" r:id="rId30"/>
    <p:sldId id="291" r:id="rId31"/>
    <p:sldId id="273" r:id="rId32"/>
    <p:sldId id="274" r:id="rId33"/>
    <p:sldId id="293" r:id="rId34"/>
    <p:sldId id="275" r:id="rId35"/>
    <p:sldId id="276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3" autoAdjust="0"/>
  </p:normalViewPr>
  <p:slideViewPr>
    <p:cSldViewPr>
      <p:cViewPr varScale="1">
        <p:scale>
          <a:sx n="79" d="100"/>
          <a:sy n="79" d="100"/>
        </p:scale>
        <p:origin x="-151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44F1A-38FD-4DA4-B9FC-EA2975F2837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7620-B2D7-4218-B4FC-A3AD0B7C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of ASCII Code Table Image</a:t>
            </a:r>
          </a:p>
          <a:p>
            <a:r>
              <a:rPr lang="en-US" dirty="0" smtClean="0"/>
              <a:t>https://www.commfront.com/pages/ascii-chart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7620-B2D7-4218-B4FC-A3AD0B7C29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https://www.tutorialspoint.com/java/util/java_util_arraylist.htm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7620-B2D7-4218-B4FC-A3AD0B7C29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2EE1053-D0E8-4580-AD1B-50309AD1FFD6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F1844F5-B44F-49A9-ABDB-54D6E3D692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A. HelloWorld?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TECHMONTH 2017</a:t>
            </a:r>
          </a:p>
          <a:p>
            <a:r>
              <a:rPr lang="en-US" dirty="0" smtClean="0"/>
              <a:t>JAVA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901918"/>
              </p:ext>
            </p:extLst>
          </p:nvPr>
        </p:nvGraphicFramePr>
        <p:xfrm>
          <a:off x="457200" y="2249488"/>
          <a:ext cx="8229600" cy="360775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52600"/>
                <a:gridCol w="16002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65535</a:t>
                      </a:r>
                      <a:endParaRPr lang="en-US" dirty="0"/>
                    </a:p>
                  </a:txBody>
                  <a:tcPr/>
                </a:tc>
              </a:tr>
              <a:tr h="371792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-32,768 to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-9,223,372,036,854,775,808 to 9,223,372,036,854,775,807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-3.4e8 to 3.4e38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-1.7e308 to 1.7e308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1600" dirty="0"/>
              <a:t>primitive.java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9488"/>
            <a:ext cx="4953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4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result </a:t>
            </a:r>
            <a:r>
              <a:rPr lang="en-US" sz="1600" dirty="0" smtClean="0"/>
              <a:t>primitive.java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245803"/>
            <a:ext cx="3390900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2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8620" indent="-342900">
              <a:buFontTx/>
              <a:buChar char="-"/>
            </a:pPr>
            <a:r>
              <a:rPr lang="en-US" dirty="0" smtClean="0"/>
              <a:t>Arithmetic Operators</a:t>
            </a:r>
          </a:p>
          <a:p>
            <a:pPr marL="388620" indent="-342900">
              <a:buFontTx/>
              <a:buChar char="-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Increment / Decrement Operators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8620" indent="-342900"/>
            <a:r>
              <a:rPr lang="en-US" dirty="0"/>
              <a:t>Arithmetic Operators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81011"/>
              </p:ext>
            </p:extLst>
          </p:nvPr>
        </p:nvGraphicFramePr>
        <p:xfrm>
          <a:off x="457200" y="2249488"/>
          <a:ext cx="8229600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of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</a:t>
                      </a:r>
                      <a:r>
                        <a:rPr lang="en-US" baseline="0" dirty="0" smtClean="0"/>
                        <a:t> = 20 + 2;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 = 30 – 5;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 = 17</a:t>
                      </a:r>
                      <a:r>
                        <a:rPr lang="en-US" baseline="0" dirty="0" smtClean="0"/>
                        <a:t> *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 = 17 /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 = 55 %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8620" indent="-342900"/>
            <a:r>
              <a:rPr lang="en-US" dirty="0"/>
              <a:t>Assignment Operators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328151"/>
              </p:ext>
            </p:extLst>
          </p:nvPr>
        </p:nvGraphicFramePr>
        <p:xfrm>
          <a:off x="457200" y="2249488"/>
          <a:ext cx="8229600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5000"/>
                <a:gridCol w="28194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total+=5;;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 = total+5;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Subtraction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-= (sum-2)/ count;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= total – (sum-2)/count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Result</a:t>
                      </a:r>
                      <a:r>
                        <a:rPr lang="en-US" b="0" baseline="0" dirty="0" smtClean="0"/>
                        <a:t> *= num1+num2;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Result = result*(num1+num2);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Sum/=number;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Sum=sum/number’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Result%=num1*num2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Result=result%(num1*num2);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8620" indent="-342900"/>
            <a:r>
              <a:rPr lang="en-US" dirty="0"/>
              <a:t>Increment / Decrement Operators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806793"/>
              </p:ext>
            </p:extLst>
          </p:nvPr>
        </p:nvGraphicFramePr>
        <p:xfrm>
          <a:off x="477416" y="3124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 smtClean="0"/>
                        <a:t>Post</a:t>
                      </a:r>
                      <a:r>
                        <a:rPr lang="en-US" b="1" i="0" baseline="0" dirty="0" smtClean="0"/>
                        <a:t>-Increment</a:t>
                      </a:r>
                    </a:p>
                    <a:p>
                      <a:pPr algn="l"/>
                      <a:endParaRPr lang="en-US" b="0" i="0" baseline="0" dirty="0" smtClean="0"/>
                    </a:p>
                    <a:p>
                      <a:pPr algn="l"/>
                      <a:r>
                        <a:rPr lang="en-US" b="0" i="0" baseline="0" dirty="0" smtClean="0"/>
                        <a:t>++</a:t>
                      </a:r>
                      <a:r>
                        <a:rPr lang="en-US" b="0" i="0" baseline="0" dirty="0" err="1" smtClean="0"/>
                        <a:t>val</a:t>
                      </a:r>
                      <a:r>
                        <a:rPr lang="en-US" b="0" i="0" baseline="0" dirty="0" smtClean="0"/>
                        <a:t>;                                   // val:11</a:t>
                      </a:r>
                      <a:endParaRPr lang="en-US" b="0" i="0" baseline="0" dirty="0" smtClean="0"/>
                    </a:p>
                    <a:p>
                      <a:pPr algn="l"/>
                      <a:r>
                        <a:rPr lang="en-US" b="0" i="0" baseline="0" dirty="0" err="1" smtClean="0"/>
                        <a:t>System.out.println</a:t>
                      </a:r>
                      <a:r>
                        <a:rPr lang="en-US" b="0" i="0" baseline="0" dirty="0" smtClean="0"/>
                        <a:t>(</a:t>
                      </a:r>
                      <a:r>
                        <a:rPr lang="en-US" b="0" i="0" baseline="0" dirty="0" err="1" smtClean="0"/>
                        <a:t>val</a:t>
                      </a:r>
                      <a:r>
                        <a:rPr lang="en-US" b="0" i="0" baseline="0" dirty="0" smtClean="0"/>
                        <a:t>);   // val:11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Pre-Increment</a:t>
                      </a:r>
                    </a:p>
                    <a:p>
                      <a:endParaRPr lang="en-US" b="0" dirty="0" smtClean="0"/>
                    </a:p>
                    <a:p>
                      <a:pPr algn="l"/>
                      <a:r>
                        <a:rPr lang="en-US" b="0" dirty="0" err="1" smtClean="0"/>
                        <a:t>val</a:t>
                      </a:r>
                      <a:r>
                        <a:rPr lang="en-US" b="0" dirty="0" smtClean="0"/>
                        <a:t>++;                                  </a:t>
                      </a:r>
                      <a:r>
                        <a:rPr lang="en-US" b="0" i="0" baseline="0" dirty="0" smtClean="0"/>
                        <a:t> // val:10</a:t>
                      </a:r>
                    </a:p>
                    <a:p>
                      <a:pPr algn="l"/>
                      <a:r>
                        <a:rPr lang="en-US" b="0" i="0" baseline="0" dirty="0" err="1" smtClean="0"/>
                        <a:t>System.out.println</a:t>
                      </a:r>
                      <a:r>
                        <a:rPr lang="en-US" b="0" i="0" baseline="0" dirty="0" smtClean="0"/>
                        <a:t>(</a:t>
                      </a:r>
                      <a:r>
                        <a:rPr lang="en-US" b="0" i="0" baseline="0" dirty="0" err="1" smtClean="0"/>
                        <a:t>val</a:t>
                      </a:r>
                      <a:r>
                        <a:rPr lang="en-US" b="0" i="0" baseline="0" dirty="0" smtClean="0"/>
                        <a:t>);   // val:11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Post-Decrement</a:t>
                      </a:r>
                    </a:p>
                    <a:p>
                      <a:pPr algn="l"/>
                      <a:endParaRPr lang="en-US" b="0" i="0" baseline="0" dirty="0" smtClean="0"/>
                    </a:p>
                    <a:p>
                      <a:pPr algn="l"/>
                      <a:r>
                        <a:rPr lang="en-US" b="0" i="0" baseline="0" dirty="0" smtClean="0"/>
                        <a:t>--</a:t>
                      </a:r>
                      <a:r>
                        <a:rPr lang="en-US" b="0" i="0" baseline="0" dirty="0" err="1" smtClean="0"/>
                        <a:t>val</a:t>
                      </a:r>
                      <a:r>
                        <a:rPr lang="en-US" b="0" i="0" baseline="0" dirty="0" smtClean="0"/>
                        <a:t>;                                     // val:9</a:t>
                      </a:r>
                      <a:endParaRPr lang="en-US" b="0" i="0" baseline="0" dirty="0" smtClean="0"/>
                    </a:p>
                    <a:p>
                      <a:pPr algn="l"/>
                      <a:r>
                        <a:rPr lang="en-US" b="0" i="0" baseline="0" dirty="0" err="1" smtClean="0"/>
                        <a:t>System.out.println</a:t>
                      </a:r>
                      <a:r>
                        <a:rPr lang="en-US" b="0" i="0" baseline="0" dirty="0" smtClean="0"/>
                        <a:t>(</a:t>
                      </a:r>
                      <a:r>
                        <a:rPr lang="en-US" b="0" i="0" baseline="0" dirty="0" err="1" smtClean="0"/>
                        <a:t>val</a:t>
                      </a:r>
                      <a:r>
                        <a:rPr lang="en-US" b="0" i="0" baseline="0" dirty="0" smtClean="0"/>
                        <a:t>);   // val:9</a:t>
                      </a:r>
                      <a:endParaRPr lang="en-US" b="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</a:t>
                      </a:r>
                      <a:r>
                        <a:rPr lang="en-US" b="1" baseline="0" dirty="0" smtClean="0"/>
                        <a:t>-Decrement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err="1" smtClean="0"/>
                        <a:t>val</a:t>
                      </a:r>
                      <a:r>
                        <a:rPr lang="en-US" b="0" dirty="0" smtClean="0"/>
                        <a:t>--;                                      // val:10</a:t>
                      </a:r>
                      <a:endParaRPr lang="en-US" b="0" dirty="0" smtClean="0"/>
                    </a:p>
                    <a:p>
                      <a:r>
                        <a:rPr lang="en-US" b="0" dirty="0" err="1" smtClean="0"/>
                        <a:t>System.out.println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val</a:t>
                      </a:r>
                      <a:r>
                        <a:rPr lang="en-US" b="0" dirty="0" smtClean="0"/>
                        <a:t>);    // </a:t>
                      </a:r>
                      <a:r>
                        <a:rPr lang="en-US" b="0" dirty="0" err="1" smtClean="0"/>
                        <a:t>val</a:t>
                      </a:r>
                      <a:r>
                        <a:rPr lang="en-US" b="0" dirty="0" smtClean="0"/>
                        <a:t>: 9</a:t>
                      </a:r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209800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Let’s assume that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8620" indent="-342900"/>
            <a:r>
              <a:rPr lang="en-US" dirty="0" smtClean="0"/>
              <a:t>Increment/Decrement </a:t>
            </a:r>
            <a:r>
              <a:rPr lang="en-US" sz="1800" dirty="0" smtClean="0"/>
              <a:t>IncrementDecrement.java</a:t>
            </a:r>
            <a:endParaRPr lang="en-US" sz="1800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" y="2464753"/>
            <a:ext cx="4907280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22164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8620" indent="-342900"/>
            <a:r>
              <a:rPr lang="en-US" dirty="0"/>
              <a:t>Logical Operators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96287"/>
              </p:ext>
            </p:extLst>
          </p:nvPr>
        </p:nvGraphicFramePr>
        <p:xfrm>
          <a:off x="457200" y="2249488"/>
          <a:ext cx="8229600" cy="3657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!false</a:t>
                      </a:r>
                    </a:p>
                    <a:p>
                      <a:r>
                        <a:rPr lang="en-US" dirty="0" smtClean="0"/>
                        <a:t>!true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true&amp;&amp;true</a:t>
                      </a:r>
                    </a:p>
                    <a:p>
                      <a:r>
                        <a:rPr lang="en-US" dirty="0" smtClean="0"/>
                        <a:t>true&amp;&amp;false</a:t>
                      </a:r>
                    </a:p>
                    <a:p>
                      <a:r>
                        <a:rPr lang="en-US" dirty="0" smtClean="0"/>
                        <a:t>false&amp;&amp;true</a:t>
                      </a:r>
                    </a:p>
                    <a:p>
                      <a:r>
                        <a:rPr lang="en-US" dirty="0" smtClean="0"/>
                        <a:t>false&amp;&amp;false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</a:p>
                    <a:p>
                      <a:r>
                        <a:rPr lang="en-US" dirty="0" smtClean="0"/>
                        <a:t>false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true||true</a:t>
                      </a:r>
                    </a:p>
                    <a:p>
                      <a:r>
                        <a:rPr lang="en-US" dirty="0" smtClean="0"/>
                        <a:t>true||false</a:t>
                      </a:r>
                    </a:p>
                    <a:p>
                      <a:r>
                        <a:rPr lang="en-US" dirty="0" smtClean="0"/>
                        <a:t>false||true</a:t>
                      </a:r>
                    </a:p>
                    <a:p>
                      <a:r>
                        <a:rPr lang="en-US" dirty="0" smtClean="0"/>
                        <a:t>false||false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6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Condition/Selection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&amp; Output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Output</a:t>
            </a:r>
          </a:p>
          <a:p>
            <a:r>
              <a:rPr lang="en-US" dirty="0" smtClean="0"/>
              <a:t>- Input based on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Condition/Selection Statement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1 or more conditions</a:t>
            </a:r>
          </a:p>
          <a:p>
            <a:pPr lvl="1"/>
            <a:r>
              <a:rPr lang="en-US" sz="2400" dirty="0" smtClean="0"/>
              <a:t>If</a:t>
            </a:r>
          </a:p>
          <a:p>
            <a:pPr lvl="1"/>
            <a:r>
              <a:rPr lang="en-US" sz="2400" dirty="0" smtClean="0"/>
              <a:t>If ~ Else</a:t>
            </a:r>
          </a:p>
          <a:p>
            <a:pPr lvl="1"/>
            <a:r>
              <a:rPr lang="en-US" sz="2400" dirty="0" smtClean="0"/>
              <a:t>Nested If</a:t>
            </a:r>
          </a:p>
          <a:p>
            <a:pPr lvl="1"/>
            <a:r>
              <a:rPr lang="en-US" sz="2400" dirty="0" smtClean="0"/>
              <a:t>Switch … case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7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Condition/Selection Syntax</a:t>
            </a:r>
            <a:endParaRPr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83228"/>
              </p:ext>
            </p:extLst>
          </p:nvPr>
        </p:nvGraphicFramePr>
        <p:xfrm>
          <a:off x="457200" y="2057400"/>
          <a:ext cx="8229600" cy="43235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14800"/>
                <a:gridCol w="4114800"/>
              </a:tblGrid>
              <a:tr h="20375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IF</a:t>
                      </a:r>
                    </a:p>
                    <a:p>
                      <a:r>
                        <a:rPr lang="en-US" sz="1400" b="0" dirty="0" smtClean="0"/>
                        <a:t>If( </a:t>
                      </a:r>
                      <a:r>
                        <a:rPr lang="en-US" sz="1400" b="0" i="1" dirty="0" smtClean="0">
                          <a:solidFill>
                            <a:srgbClr val="0070C0"/>
                          </a:solidFill>
                        </a:rPr>
                        <a:t>condition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0" dirty="0" smtClean="0"/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i="1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400" b="0" i="1" baseline="0" dirty="0" smtClean="0"/>
                        <a:t> matching with condition</a:t>
                      </a:r>
                      <a:endParaRPr lang="en-US" sz="1400" b="0" i="1" dirty="0" smtClean="0"/>
                    </a:p>
                    <a:p>
                      <a:r>
                        <a:rPr lang="en-US" sz="1400" b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IF</a:t>
                      </a:r>
                      <a:r>
                        <a:rPr lang="en-US" b="1" baseline="0" dirty="0" smtClean="0"/>
                        <a:t> ~ ELSE</a:t>
                      </a:r>
                    </a:p>
                    <a:p>
                      <a:r>
                        <a:rPr lang="en-US" sz="1400" b="0" dirty="0" smtClean="0"/>
                        <a:t>If( </a:t>
                      </a:r>
                      <a:r>
                        <a:rPr lang="en-US" sz="1400" b="0" i="1" dirty="0" smtClean="0">
                          <a:solidFill>
                            <a:srgbClr val="0070C0"/>
                          </a:solidFill>
                        </a:rPr>
                        <a:t>condition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0" dirty="0" smtClean="0"/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i="1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400" b="0" i="1" baseline="0" dirty="0" smtClean="0"/>
                        <a:t> matching with condition</a:t>
                      </a:r>
                      <a:endParaRPr lang="en-US" sz="1400" b="0" i="1" dirty="0" smtClean="0"/>
                    </a:p>
                    <a:p>
                      <a:r>
                        <a:rPr lang="en-US" sz="1400" b="0" dirty="0" smtClean="0"/>
                        <a:t>}</a:t>
                      </a:r>
                    </a:p>
                    <a:p>
                      <a:r>
                        <a:rPr lang="en-US" sz="1400" b="0" dirty="0" smtClean="0"/>
                        <a:t>else {</a:t>
                      </a:r>
                    </a:p>
                    <a:p>
                      <a:r>
                        <a:rPr lang="en-US" sz="1400" b="0" i="1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400" b="0" i="1" baseline="0" dirty="0" smtClean="0"/>
                        <a:t> not matching with condition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}</a:t>
                      </a:r>
                      <a:endParaRPr lang="en-US" sz="1400" b="0" dirty="0"/>
                    </a:p>
                  </a:txBody>
                  <a:tcPr/>
                </a:tc>
              </a:tr>
              <a:tr h="20375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NESTED</a:t>
                      </a:r>
                      <a:r>
                        <a:rPr lang="en-US" b="1" baseline="0" dirty="0" smtClean="0"/>
                        <a:t> IF</a:t>
                      </a:r>
                    </a:p>
                    <a:p>
                      <a:r>
                        <a:rPr lang="en-US" sz="1400" b="0" dirty="0" smtClean="0"/>
                        <a:t>If( </a:t>
                      </a:r>
                      <a:r>
                        <a:rPr lang="en-US" sz="1400" b="0" i="1" dirty="0" smtClean="0">
                          <a:solidFill>
                            <a:srgbClr val="0070C0"/>
                          </a:solidFill>
                        </a:rPr>
                        <a:t>condition 1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="0" dirty="0" smtClean="0"/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i="1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400" b="0" i="1" baseline="0" dirty="0" smtClean="0"/>
                        <a:t> matching with condition 1</a:t>
                      </a:r>
                      <a:endParaRPr lang="en-US" sz="1400" b="0" i="1" dirty="0" smtClean="0"/>
                    </a:p>
                    <a:p>
                      <a:r>
                        <a:rPr lang="en-US" sz="1400" b="0" dirty="0" smtClean="0"/>
                        <a:t>}</a:t>
                      </a:r>
                    </a:p>
                    <a:p>
                      <a:r>
                        <a:rPr lang="en-US" sz="1400" b="0" dirty="0" smtClean="0"/>
                        <a:t>else if ( 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condition 2 </a:t>
                      </a:r>
                      <a:r>
                        <a:rPr lang="en-US" sz="1400" b="0" dirty="0" smtClean="0"/>
                        <a:t>) {</a:t>
                      </a:r>
                    </a:p>
                    <a:p>
                      <a:r>
                        <a:rPr lang="en-US" sz="1400" b="0" i="1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400" b="0" i="1" baseline="0" dirty="0" smtClean="0"/>
                        <a:t> matching with condition 2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}</a:t>
                      </a:r>
                      <a:r>
                        <a:rPr lang="en-US" sz="1400" b="0" baseline="0" dirty="0" smtClean="0"/>
                        <a:t> …</a:t>
                      </a:r>
                    </a:p>
                    <a:p>
                      <a:r>
                        <a:rPr lang="en-US" sz="1400" b="0" baseline="0" dirty="0" smtClean="0"/>
                        <a:t>else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400" b="0" i="1" baseline="0" dirty="0" smtClean="0"/>
                        <a:t> not matching with condition</a:t>
                      </a:r>
                      <a:endParaRPr lang="en-US" sz="1400" b="0" baseline="0" dirty="0" smtClean="0"/>
                    </a:p>
                    <a:p>
                      <a:r>
                        <a:rPr lang="en-US" sz="1400" b="0" baseline="0" dirty="0" smtClean="0"/>
                        <a:t>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SWITCH</a:t>
                      </a:r>
                    </a:p>
                    <a:p>
                      <a:r>
                        <a:rPr lang="en-US" sz="1400" b="0" dirty="0" smtClean="0"/>
                        <a:t>Switch(</a:t>
                      </a:r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en-US" sz="1400" b="0" dirty="0" smtClean="0"/>
                        <a:t>) {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70C0"/>
                          </a:solidFill>
                        </a:rPr>
                        <a:t>case</a:t>
                      </a:r>
                      <a:r>
                        <a:rPr lang="en-US" sz="1400" b="0" baseline="0" dirty="0" smtClean="0">
                          <a:solidFill>
                            <a:srgbClr val="0070C0"/>
                          </a:solidFill>
                        </a:rPr>
                        <a:t> i: code </a:t>
                      </a:r>
                      <a:r>
                        <a:rPr lang="en-US" sz="1400" b="0" baseline="0" dirty="0" smtClean="0"/>
                        <a:t>matching with </a:t>
                      </a:r>
                      <a:r>
                        <a:rPr lang="en-US" sz="1400" b="0" baseline="0" dirty="0" err="1" smtClean="0"/>
                        <a:t>i</a:t>
                      </a:r>
                      <a:r>
                        <a:rPr lang="en-US" sz="1400" b="0" baseline="0" dirty="0" smtClean="0"/>
                        <a:t>;</a:t>
                      </a:r>
                    </a:p>
                    <a:p>
                      <a:r>
                        <a:rPr lang="en-US" sz="1400" b="0" baseline="0" dirty="0" smtClean="0"/>
                        <a:t>            break;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70C0"/>
                          </a:solidFill>
                        </a:rPr>
                        <a:t>case j: code </a:t>
                      </a:r>
                      <a:r>
                        <a:rPr lang="en-US" sz="1400" b="0" baseline="0" dirty="0" smtClean="0"/>
                        <a:t>matching with case j; </a:t>
                      </a:r>
                    </a:p>
                    <a:p>
                      <a:r>
                        <a:rPr lang="en-US" sz="1400" b="0" baseline="0" dirty="0" smtClean="0"/>
                        <a:t>            break;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70C0"/>
                          </a:solidFill>
                        </a:rPr>
                        <a:t>case l: code </a:t>
                      </a:r>
                      <a:r>
                        <a:rPr lang="en-US" sz="1400" b="0" baseline="0" dirty="0" smtClean="0"/>
                        <a:t>matching with case l ; </a:t>
                      </a:r>
                    </a:p>
                    <a:p>
                      <a:r>
                        <a:rPr lang="en-US" sz="1400" b="0" baseline="0" dirty="0" smtClean="0"/>
                        <a:t>            break;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70C0"/>
                          </a:solidFill>
                        </a:rPr>
                        <a:t>default: code</a:t>
                      </a:r>
                      <a:r>
                        <a:rPr lang="en-US" sz="1400" b="0" baseline="0" dirty="0" smtClean="0"/>
                        <a:t> as default condition;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}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1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1600" dirty="0" smtClean="0"/>
              <a:t>condition.java</a:t>
            </a:r>
            <a:endParaRPr lang="en-US" sz="16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85" y="685800"/>
            <a:ext cx="4002415" cy="399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" y="1981200"/>
            <a:ext cx="5064839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297320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7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Loop/Repetition Statement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 or multiple lines of code is executed repeatedly</a:t>
            </a:r>
            <a:endParaRPr lang="en-US" dirty="0"/>
          </a:p>
          <a:p>
            <a:pPr lvl="1"/>
            <a:r>
              <a:rPr lang="en-US" sz="2400" dirty="0" smtClean="0"/>
              <a:t>for</a:t>
            </a:r>
          </a:p>
          <a:p>
            <a:pPr lvl="1"/>
            <a:r>
              <a:rPr lang="en-US" sz="2400" dirty="0" smtClean="0"/>
              <a:t>while</a:t>
            </a:r>
          </a:p>
          <a:p>
            <a:pPr lvl="1"/>
            <a:r>
              <a:rPr lang="en-US" sz="2400" dirty="0" err="1" smtClean="0"/>
              <a:t>do~while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1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Loop/Repetition Syntax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07643"/>
              </p:ext>
            </p:extLst>
          </p:nvPr>
        </p:nvGraphicFramePr>
        <p:xfrm>
          <a:off x="457200" y="2249488"/>
          <a:ext cx="8229600" cy="41070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43200"/>
                <a:gridCol w="2743200"/>
                <a:gridCol w="2743200"/>
              </a:tblGrid>
              <a:tr h="4937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do~while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/>
                </a:tc>
              </a:tr>
              <a:tr h="361333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while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condition</a:t>
                      </a:r>
                      <a:r>
                        <a:rPr lang="en-US" dirty="0" smtClean="0"/>
                        <a:t>) {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</a:p>
                    <a:p>
                      <a:r>
                        <a:rPr lang="en-US" dirty="0" smtClean="0"/>
                        <a:t>…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do</a:t>
                      </a:r>
                      <a:r>
                        <a:rPr lang="en-US" baseline="0" dirty="0" smtClean="0"/>
                        <a:t> {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code</a:t>
                      </a:r>
                    </a:p>
                    <a:p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} </a:t>
                      </a:r>
                      <a:r>
                        <a:rPr lang="en-US" b="1" baseline="0" dirty="0" smtClean="0"/>
                        <a:t>while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condition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for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initialization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; condition; increment/decrement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e.g.</a:t>
                      </a:r>
                    </a:p>
                    <a:p>
                      <a:r>
                        <a:rPr lang="en-US" dirty="0" smtClean="0"/>
                        <a:t>for(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=0;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&lt;10;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++)</a:t>
                      </a:r>
                    </a:p>
                    <a:p>
                      <a:r>
                        <a:rPr lang="en-US" dirty="0" smtClean="0"/>
                        <a:t>for(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j=10; j &gt; -10; j--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1600" dirty="0" smtClean="0"/>
              <a:t>loop.java</a:t>
            </a:r>
            <a:endParaRPr lang="en-US" sz="1600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60" y="1737360"/>
            <a:ext cx="4457700" cy="239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86" y="4160520"/>
            <a:ext cx="4944814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4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Concept of Array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1D and 2D Array</a:t>
            </a:r>
          </a:p>
          <a:p>
            <a:pPr marL="388620" indent="-342900">
              <a:buFontTx/>
              <a:buChar char="-"/>
            </a:pPr>
            <a:r>
              <a:rPr lang="en-US" dirty="0" smtClean="0"/>
              <a:t>ArrayList /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length sequence of values of </a:t>
            </a:r>
            <a:r>
              <a:rPr lang="en-US" b="1" dirty="0" smtClean="0"/>
              <a:t>Same Data Type</a:t>
            </a:r>
          </a:p>
          <a:p>
            <a:r>
              <a:rPr lang="en-US" dirty="0" smtClean="0"/>
              <a:t>Each item is referred as </a:t>
            </a:r>
            <a:r>
              <a:rPr lang="en-US" b="1" dirty="0" smtClean="0"/>
              <a:t>ELEMENT</a:t>
            </a:r>
          </a:p>
          <a:p>
            <a:r>
              <a:rPr lang="en-US" dirty="0" smtClean="0"/>
              <a:t>Each Element accessed by </a:t>
            </a:r>
            <a:r>
              <a:rPr lang="en-US" b="1" dirty="0" smtClean="0"/>
              <a:t>INDEX</a:t>
            </a:r>
            <a:r>
              <a:rPr lang="en-US" dirty="0" smtClean="0"/>
              <a:t> which is unique position: Zero(0) to length of Array - 1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2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Declare Array</a:t>
            </a:r>
          </a:p>
          <a:p>
            <a:pPr lvl="1"/>
            <a:r>
              <a:rPr lang="en-US" sz="2000" dirty="0" err="1" smtClean="0"/>
              <a:t>Data_Type</a:t>
            </a:r>
            <a:r>
              <a:rPr lang="en-US" sz="2000" dirty="0" smtClean="0"/>
              <a:t>[] </a:t>
            </a:r>
            <a:r>
              <a:rPr lang="en-US" sz="2000" dirty="0" err="1" smtClean="0"/>
              <a:t>array_Name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Create Array</a:t>
            </a:r>
          </a:p>
          <a:p>
            <a:pPr lvl="1"/>
            <a:r>
              <a:rPr lang="en-US" sz="2000" dirty="0" err="1" smtClean="0"/>
              <a:t>Array_Name</a:t>
            </a:r>
            <a:r>
              <a:rPr lang="en-US" sz="2000" dirty="0" smtClean="0"/>
              <a:t> = new </a:t>
            </a:r>
            <a:r>
              <a:rPr lang="en-US" sz="2000" dirty="0" err="1" smtClean="0"/>
              <a:t>Data_Type</a:t>
            </a:r>
            <a:r>
              <a:rPr lang="en-US" sz="2000" dirty="0" smtClean="0"/>
              <a:t>[</a:t>
            </a:r>
            <a:r>
              <a:rPr lang="en-US" sz="2000" dirty="0" err="1" smtClean="0"/>
              <a:t>array_Size</a:t>
            </a:r>
            <a:r>
              <a:rPr lang="en-US" sz="2000" dirty="0" smtClean="0"/>
              <a:t>];</a:t>
            </a:r>
          </a:p>
          <a:p>
            <a:r>
              <a:rPr lang="en-US" sz="2000" dirty="0" smtClean="0"/>
              <a:t>Declaring and Creating Array</a:t>
            </a:r>
          </a:p>
          <a:p>
            <a:pPr lvl="1"/>
            <a:r>
              <a:rPr lang="en-US" sz="2000" dirty="0" err="1" smtClean="0"/>
              <a:t>Data_Type</a:t>
            </a:r>
            <a:r>
              <a:rPr lang="en-US" sz="2000" dirty="0" smtClean="0"/>
              <a:t>[] </a:t>
            </a:r>
            <a:r>
              <a:rPr lang="en-US" sz="2000" dirty="0" err="1" smtClean="0"/>
              <a:t>array_Name</a:t>
            </a:r>
            <a:r>
              <a:rPr lang="en-US" sz="2000" dirty="0" smtClean="0"/>
              <a:t> = new </a:t>
            </a:r>
            <a:r>
              <a:rPr lang="en-US" sz="2000" dirty="0" err="1" smtClean="0"/>
              <a:t>Data_Type</a:t>
            </a:r>
            <a:r>
              <a:rPr lang="en-US" sz="2000" dirty="0" smtClean="0"/>
              <a:t>[</a:t>
            </a:r>
            <a:r>
              <a:rPr lang="en-US" sz="2000" dirty="0" err="1" smtClean="0"/>
              <a:t>array_Size</a:t>
            </a:r>
            <a:r>
              <a:rPr lang="en-US" sz="2000" dirty="0" smtClean="0"/>
              <a:t>];</a:t>
            </a:r>
          </a:p>
          <a:p>
            <a:r>
              <a:rPr lang="en-US" sz="2200" dirty="0" err="1" smtClean="0"/>
              <a:t>Declaring,Creating</a:t>
            </a:r>
            <a:r>
              <a:rPr lang="en-US" sz="2200" dirty="0" smtClean="0"/>
              <a:t> and Initializing Array</a:t>
            </a:r>
          </a:p>
          <a:p>
            <a:pPr lvl="1"/>
            <a:r>
              <a:rPr lang="en-US" sz="2000" dirty="0" err="1" smtClean="0"/>
              <a:t>Data_Type</a:t>
            </a:r>
            <a:r>
              <a:rPr lang="en-US" sz="2000" dirty="0" smtClean="0"/>
              <a:t>[] </a:t>
            </a:r>
            <a:r>
              <a:rPr lang="en-US" sz="2000" dirty="0" err="1" smtClean="0"/>
              <a:t>array_Name</a:t>
            </a:r>
            <a:r>
              <a:rPr lang="en-US" sz="2000" dirty="0" smtClean="0"/>
              <a:t> = {1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element,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element, …, last element};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32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	</a:t>
            </a:r>
            <a:r>
              <a:rPr lang="en-US" sz="1600" i="1" dirty="0" smtClean="0"/>
              <a:t>output.java</a:t>
            </a:r>
            <a:endParaRPr 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b="1" i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 );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 </a:t>
            </a:r>
            <a:r>
              <a:rPr lang="en-US" b="1" i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5362259" cy="50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3325"/>
            <a:ext cx="4238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29150"/>
            <a:ext cx="760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76850"/>
            <a:ext cx="6029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0905"/>
              </p:ext>
            </p:extLst>
          </p:nvPr>
        </p:nvGraphicFramePr>
        <p:xfrm>
          <a:off x="2221754" y="3175000"/>
          <a:ext cx="1371600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440879"/>
              </p:ext>
            </p:extLst>
          </p:nvPr>
        </p:nvGraphicFramePr>
        <p:xfrm>
          <a:off x="850154" y="3175000"/>
          <a:ext cx="137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result[0]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result[1]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result[2]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result[3]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result[4]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83954" y="333416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Name: result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3954" y="370349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of the Array: 0, 1, 2, 3,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5293" y="406193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of Array: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0844" y="44312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Elements: 55, 77, 40, 39, 89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6096" y="2447213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[] result = new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[5];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 </a:t>
            </a:r>
            <a:r>
              <a:rPr lang="en-US" sz="1600" dirty="0" smtClean="0"/>
              <a:t>array1D.java</a:t>
            </a:r>
            <a:endParaRPr lang="en-US" sz="1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257800" cy="22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" y="4724400"/>
            <a:ext cx="5876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3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and Syntax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rows and columns values</a:t>
            </a:r>
            <a:endParaRPr lang="en-US" sz="2400" dirty="0"/>
          </a:p>
          <a:p>
            <a:r>
              <a:rPr lang="en-US" sz="1800" dirty="0"/>
              <a:t>Declare Array</a:t>
            </a:r>
          </a:p>
          <a:p>
            <a:pPr lvl="1"/>
            <a:r>
              <a:rPr lang="en-US" sz="1800" dirty="0" err="1"/>
              <a:t>Data_Type</a:t>
            </a:r>
            <a:r>
              <a:rPr lang="en-US" sz="1800" dirty="0" smtClean="0"/>
              <a:t>[][] </a:t>
            </a:r>
            <a:r>
              <a:rPr lang="en-US" sz="1800" dirty="0" err="1"/>
              <a:t>array_Name</a:t>
            </a:r>
            <a:r>
              <a:rPr lang="en-US" sz="1800" dirty="0"/>
              <a:t>;</a:t>
            </a:r>
          </a:p>
          <a:p>
            <a:r>
              <a:rPr lang="en-US" sz="1800" dirty="0"/>
              <a:t>Create Array</a:t>
            </a:r>
          </a:p>
          <a:p>
            <a:pPr lvl="1"/>
            <a:r>
              <a:rPr lang="en-US" sz="1800" dirty="0" err="1"/>
              <a:t>Array_Name</a:t>
            </a:r>
            <a:r>
              <a:rPr lang="en-US" sz="1800" dirty="0"/>
              <a:t> = new </a:t>
            </a:r>
            <a:r>
              <a:rPr lang="en-US" sz="1800" dirty="0" err="1" smtClean="0"/>
              <a:t>Data_Type</a:t>
            </a:r>
            <a:r>
              <a:rPr lang="en-US" sz="1800" dirty="0" smtClean="0"/>
              <a:t>[</a:t>
            </a:r>
            <a:r>
              <a:rPr lang="en-US" sz="1800" dirty="0" err="1" smtClean="0"/>
              <a:t>rows_size</a:t>
            </a:r>
            <a:r>
              <a:rPr lang="en-US" sz="1800" dirty="0" smtClean="0"/>
              <a:t>][</a:t>
            </a:r>
            <a:r>
              <a:rPr lang="en-US" sz="1800" dirty="0" err="1" smtClean="0"/>
              <a:t>cols_size</a:t>
            </a:r>
            <a:r>
              <a:rPr lang="en-US" sz="1800" dirty="0" smtClean="0"/>
              <a:t>];</a:t>
            </a:r>
            <a:endParaRPr lang="en-US" sz="1800" dirty="0"/>
          </a:p>
          <a:p>
            <a:r>
              <a:rPr lang="en-US" sz="1800" dirty="0"/>
              <a:t>Declaring and Creating Array</a:t>
            </a:r>
          </a:p>
          <a:p>
            <a:pPr lvl="1"/>
            <a:r>
              <a:rPr lang="en-US" sz="1800" dirty="0" err="1"/>
              <a:t>Data_Type</a:t>
            </a:r>
            <a:r>
              <a:rPr lang="en-US" sz="1800" dirty="0"/>
              <a:t>[] </a:t>
            </a:r>
            <a:r>
              <a:rPr lang="en-US" sz="1800" dirty="0" err="1"/>
              <a:t>array_Name</a:t>
            </a:r>
            <a:r>
              <a:rPr lang="en-US" sz="1800" dirty="0"/>
              <a:t> = new </a:t>
            </a:r>
            <a:r>
              <a:rPr lang="en-US" sz="1800" dirty="0" err="1" smtClean="0"/>
              <a:t>Data_Type</a:t>
            </a:r>
            <a:r>
              <a:rPr lang="en-US" sz="1800" dirty="0"/>
              <a:t>[</a:t>
            </a:r>
            <a:r>
              <a:rPr lang="en-US" sz="1800" dirty="0" err="1"/>
              <a:t>rows_size</a:t>
            </a:r>
            <a:r>
              <a:rPr lang="en-US" sz="1800" dirty="0"/>
              <a:t>][</a:t>
            </a:r>
            <a:r>
              <a:rPr lang="en-US" sz="1800" dirty="0" err="1"/>
              <a:t>cols_size</a:t>
            </a:r>
            <a:r>
              <a:rPr lang="en-US" sz="1800" dirty="0"/>
              <a:t>]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2000" dirty="0" err="1"/>
              <a:t>Declaring,Creating</a:t>
            </a:r>
            <a:r>
              <a:rPr lang="en-US" sz="2000" dirty="0"/>
              <a:t> and Initializing Array</a:t>
            </a:r>
          </a:p>
          <a:p>
            <a:pPr lvl="1"/>
            <a:r>
              <a:rPr lang="en-US" sz="1800" dirty="0" err="1"/>
              <a:t>Data_Type</a:t>
            </a:r>
            <a:r>
              <a:rPr lang="en-US" sz="1800" dirty="0"/>
              <a:t>[] </a:t>
            </a:r>
            <a:r>
              <a:rPr lang="en-US" sz="1800" dirty="0" err="1"/>
              <a:t>array_Name</a:t>
            </a:r>
            <a:r>
              <a:rPr lang="en-US" sz="1800" dirty="0"/>
              <a:t> = </a:t>
            </a:r>
            <a:r>
              <a:rPr lang="en-US" sz="1800" dirty="0" smtClean="0"/>
              <a:t>{[0][0]element</a:t>
            </a:r>
            <a:r>
              <a:rPr lang="en-US" sz="1800" dirty="0"/>
              <a:t>, </a:t>
            </a:r>
            <a:r>
              <a:rPr lang="en-US" sz="1800" dirty="0" smtClean="0"/>
              <a:t>[0][1]element</a:t>
            </a:r>
            <a:r>
              <a:rPr lang="en-US" sz="1800" dirty="0"/>
              <a:t>, …, [rows_size-1][</a:t>
            </a:r>
            <a:r>
              <a:rPr lang="en-US" sz="1800" dirty="0" smtClean="0"/>
              <a:t>cols_size-2] element ,[rows_size-1][cols_size-1] </a:t>
            </a:r>
            <a:r>
              <a:rPr lang="en-US" sz="1800" dirty="0"/>
              <a:t>element};</a:t>
            </a:r>
          </a:p>
        </p:txBody>
      </p:sp>
    </p:spTree>
    <p:extLst>
      <p:ext uri="{BB962C8B-B14F-4D97-AF65-F5344CB8AC3E}">
        <p14:creationId xmlns:p14="http://schemas.microsoft.com/office/powerpoint/2010/main" val="31988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r>
              <a:rPr lang="en-US" sz="1600" dirty="0" smtClean="0"/>
              <a:t>array2D.java</a:t>
            </a:r>
            <a:endParaRPr lang="en-US" sz="1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4417488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0" y="2057400"/>
            <a:ext cx="1857773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663" y="644652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ASCII Code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8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/ Vector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Dynamic version of array: More Flexible</a:t>
            </a:r>
          </a:p>
          <a:p>
            <a:r>
              <a:rPr lang="en-US" sz="2400" dirty="0" smtClean="0"/>
              <a:t>Need to Import from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 package</a:t>
            </a:r>
          </a:p>
          <a:p>
            <a:pPr lvl="1"/>
            <a:r>
              <a:rPr lang="en-US" sz="2200" dirty="0" err="1" smtClean="0"/>
              <a:t>Java.util.ArrayList</a:t>
            </a:r>
            <a:r>
              <a:rPr lang="en-US" sz="2200" dirty="0" smtClean="0"/>
              <a:t>, </a:t>
            </a:r>
            <a:r>
              <a:rPr lang="en-US" sz="2200" dirty="0" err="1" smtClean="0"/>
              <a:t>Java.util.Vector</a:t>
            </a:r>
            <a:r>
              <a:rPr lang="en-US" sz="2200" dirty="0" smtClean="0"/>
              <a:t>;</a:t>
            </a:r>
          </a:p>
          <a:p>
            <a:r>
              <a:rPr lang="en-US" sz="2400" dirty="0" smtClean="0"/>
              <a:t>At This Workshop, we will study the ArrayList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1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ArrayList’s functions </a:t>
            </a:r>
            <a:r>
              <a:rPr lang="en-US" sz="1800" dirty="0" smtClean="0"/>
              <a:t>DynamicArray.java</a:t>
            </a:r>
            <a:endParaRPr 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1.ArrayList_Name.size();</a:t>
            </a:r>
          </a:p>
          <a:p>
            <a:pPr lvl="1"/>
            <a:r>
              <a:rPr lang="en-US" sz="2000" dirty="0" smtClean="0"/>
              <a:t>2.ArrayList_Name.isEmpty();</a:t>
            </a:r>
          </a:p>
          <a:p>
            <a:pPr lvl="1"/>
            <a:r>
              <a:rPr lang="en-US" sz="2000" dirty="0" smtClean="0"/>
              <a:t>3.ArrayList_Name.contains(elements);</a:t>
            </a:r>
          </a:p>
          <a:p>
            <a:pPr lvl="1"/>
            <a:r>
              <a:rPr lang="en-US" sz="2000" dirty="0" smtClean="0"/>
              <a:t>4.ArrayList_Name.get(index);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5.1.ArrayList_Name.add(element);</a:t>
            </a:r>
          </a:p>
          <a:p>
            <a:pPr lvl="1"/>
            <a:r>
              <a:rPr lang="en-US" sz="2000" dirty="0" smtClean="0"/>
              <a:t>5.2.ArrayList_Name.add(index, element);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6.ArrayList_Name.remove(index);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7.ArrayList_Name.clear();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2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Playground Session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and answer about the one question among Beginner, Intermediate and High level of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of console input</a:t>
            </a:r>
          </a:p>
          <a:p>
            <a:r>
              <a:rPr lang="en-US" dirty="0"/>
              <a:t>Part of </a:t>
            </a:r>
            <a:r>
              <a:rPr lang="en-US" dirty="0" err="1"/>
              <a:t>java.util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How to input?</a:t>
            </a:r>
            <a:endParaRPr lang="en-US" dirty="0"/>
          </a:p>
          <a:p>
            <a:pPr lvl="1"/>
            <a:r>
              <a:rPr lang="en-US" dirty="0" smtClean="0"/>
              <a:t>1. import the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2. declare the scanner</a:t>
            </a:r>
          </a:p>
          <a:p>
            <a:pPr lvl="1"/>
            <a:r>
              <a:rPr lang="en-US" dirty="0" smtClean="0"/>
              <a:t>3. Gain the user input by using scanner’s features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/>
              <a:t>nextLine</a:t>
            </a:r>
            <a:r>
              <a:rPr lang="en-US" dirty="0" smtClean="0"/>
              <a:t>(), </a:t>
            </a:r>
            <a:r>
              <a:rPr lang="en-US" dirty="0" err="1" smtClean="0"/>
              <a:t>nextInt</a:t>
            </a:r>
            <a:r>
              <a:rPr lang="en-US" dirty="0" smtClean="0"/>
              <a:t>()…</a:t>
            </a:r>
          </a:p>
          <a:p>
            <a:pPr lvl="1"/>
            <a:r>
              <a:rPr lang="en-US" dirty="0" smtClean="0"/>
              <a:t>4. print the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with Scanner</a:t>
            </a:r>
            <a:r>
              <a:rPr lang="en-US" i="1" dirty="0"/>
              <a:t> </a:t>
            </a:r>
            <a:r>
              <a:rPr lang="en-US" sz="1600" i="1" dirty="0"/>
              <a:t>output.java</a:t>
            </a:r>
            <a:endParaRPr lang="en-US" sz="16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1143"/>
            <a:ext cx="8229600" cy="394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(Optional) Input </a:t>
            </a:r>
            <a:r>
              <a:rPr lang="en-US" dirty="0"/>
              <a:t>with Scanner</a:t>
            </a:r>
            <a:r>
              <a:rPr lang="en-US" i="1" dirty="0"/>
              <a:t> </a:t>
            </a:r>
            <a:r>
              <a:rPr lang="en-US" sz="1600" i="1" dirty="0"/>
              <a:t>output.java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3316"/>
            <a:ext cx="8229600" cy="341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Input with Scanner</a:t>
            </a:r>
            <a:r>
              <a:rPr lang="en-US" i="1" dirty="0"/>
              <a:t> </a:t>
            </a:r>
            <a:r>
              <a:rPr lang="en-US" sz="1600" i="1" dirty="0"/>
              <a:t>output.java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60" y="2209800"/>
            <a:ext cx="41474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3124201"/>
            <a:ext cx="4572000" cy="160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42110"/>
            <a:ext cx="5486400" cy="14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3400"/>
            <a:ext cx="4572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Primitive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5" name="타원 4"/>
          <p:cNvSpPr/>
          <p:nvPr/>
        </p:nvSpPr>
        <p:spPr>
          <a:xfrm>
            <a:off x="3657600" y="2743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 Type</a:t>
            </a:r>
            <a:endParaRPr lang="en-US" sz="3200" b="1" dirty="0"/>
          </a:p>
        </p:txBody>
      </p:sp>
      <p:sp>
        <p:nvSpPr>
          <p:cNvPr id="6" name="타원 5"/>
          <p:cNvSpPr/>
          <p:nvPr/>
        </p:nvSpPr>
        <p:spPr>
          <a:xfrm>
            <a:off x="838200" y="2743200"/>
            <a:ext cx="1828800" cy="182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User-Defined</a:t>
            </a:r>
            <a:endParaRPr lang="en-US" b="1" dirty="0"/>
          </a:p>
        </p:txBody>
      </p:sp>
      <p:sp>
        <p:nvSpPr>
          <p:cNvPr id="7" name="타원 6"/>
          <p:cNvSpPr/>
          <p:nvPr/>
        </p:nvSpPr>
        <p:spPr>
          <a:xfrm>
            <a:off x="6400800" y="2743200"/>
            <a:ext cx="1828800" cy="1828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Primitive</a:t>
            </a:r>
            <a:endParaRPr lang="en-US" b="1" dirty="0"/>
          </a:p>
        </p:txBody>
      </p:sp>
      <p:cxnSp>
        <p:nvCxnSpPr>
          <p:cNvPr id="9" name="직선 연결선 8"/>
          <p:cNvCxnSpPr>
            <a:stCxn id="6" idx="6"/>
            <a:endCxn id="5" idx="2"/>
          </p:cNvCxnSpPr>
          <p:nvPr/>
        </p:nvCxnSpPr>
        <p:spPr>
          <a:xfrm>
            <a:off x="2667000" y="3657600"/>
            <a:ext cx="990600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  <a:endCxn id="5" idx="6"/>
          </p:cNvCxnSpPr>
          <p:nvPr/>
        </p:nvCxnSpPr>
        <p:spPr>
          <a:xfrm flipH="1">
            <a:off x="5486400" y="3657600"/>
            <a:ext cx="914400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>
          <a:solidFill>
            <a:schemeClr val="accent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440</TotalTime>
  <Words>905</Words>
  <Application>Microsoft Office PowerPoint</Application>
  <PresentationFormat>화면 슬라이드 쇼(4:3)</PresentationFormat>
  <Paragraphs>295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도시</vt:lpstr>
      <vt:lpstr>Section A. HelloWorld?</vt:lpstr>
      <vt:lpstr>Console Input &amp; Output</vt:lpstr>
      <vt:lpstr>Output output.java</vt:lpstr>
      <vt:lpstr>Scanner</vt:lpstr>
      <vt:lpstr>Input with Scanner output.java</vt:lpstr>
      <vt:lpstr>(Optional) Input with Scanner output.java</vt:lpstr>
      <vt:lpstr>(Optional) Input with Scanner output.java</vt:lpstr>
      <vt:lpstr>Data Type</vt:lpstr>
      <vt:lpstr>Data Type</vt:lpstr>
      <vt:lpstr>Primitive Data Type</vt:lpstr>
      <vt:lpstr>Example primitive.java</vt:lpstr>
      <vt:lpstr>Example of result primitive.java</vt:lpstr>
      <vt:lpstr>Operators</vt:lpstr>
      <vt:lpstr>Arithmetic Operators</vt:lpstr>
      <vt:lpstr>Assignment Operators</vt:lpstr>
      <vt:lpstr>Increment / Decrement Operators</vt:lpstr>
      <vt:lpstr>Increment/Decrement IncrementDecrement.java</vt:lpstr>
      <vt:lpstr>Logical Operators</vt:lpstr>
      <vt:lpstr>Condition/Selection</vt:lpstr>
      <vt:lpstr>Condition/Selection Statement</vt:lpstr>
      <vt:lpstr>Condition/Selection Syntax</vt:lpstr>
      <vt:lpstr>Example condition.java</vt:lpstr>
      <vt:lpstr>Repetition</vt:lpstr>
      <vt:lpstr>Loop/Repetition Statement</vt:lpstr>
      <vt:lpstr>Loop/Repetition Syntax</vt:lpstr>
      <vt:lpstr>Example loop.java</vt:lpstr>
      <vt:lpstr>Array</vt:lpstr>
      <vt:lpstr>Array</vt:lpstr>
      <vt:lpstr>Array Syntax</vt:lpstr>
      <vt:lpstr>Array</vt:lpstr>
      <vt:lpstr>1D Array array1D.java</vt:lpstr>
      <vt:lpstr>2D Array and Syntax</vt:lpstr>
      <vt:lpstr>2D Array array2D.java</vt:lpstr>
      <vt:lpstr>ArrayList / Vector</vt:lpstr>
      <vt:lpstr>ArrayList’s functions DynamicArray.java</vt:lpstr>
      <vt:lpstr>Playground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</cp:revision>
  <dcterms:created xsi:type="dcterms:W3CDTF">2017-10-01T08:09:34Z</dcterms:created>
  <dcterms:modified xsi:type="dcterms:W3CDTF">2017-10-01T15:30:23Z</dcterms:modified>
</cp:coreProperties>
</file>