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0" d="100"/>
          <a:sy n="70" d="100"/>
        </p:scale>
        <p:origin x="-576"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EED1C14C-A143-42F5-B247-D0E800131009}" type="datetimeFigureOut">
              <a:rPr lang="en-US" smtClean="0"/>
              <a:t>10/20/2021</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10/20/2021</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CyclisticViz_16330940512740/Dashboard1" TargetMode="External"/><Relationship Id="rId2" Type="http://schemas.openxmlformats.org/officeDocument/2006/relationships/hyperlink" Target="https://public.tableau.com/views/GoogleDataAnalyticsCapstoneProjectCyclisticbike-shareanalysis/Cyclisticbike-shareanaly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xmlns="" id="{6D081B7F-9802-4840-8833-3C1B1D32D6C9}"/>
              </a:ext>
            </a:extLst>
          </p:cNvPr>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hlinkClick r:id="rId2"/>
              </a:rPr>
              <a:t>Google Data Analytics Capstone Project: </a:t>
            </a:r>
            <a:r>
              <a:rPr lang="en-US" dirty="0" err="1">
                <a:latin typeface="Arial" panose="020B0604020202020204" pitchFamily="34" charset="0"/>
                <a:cs typeface="Arial" panose="020B0604020202020204" pitchFamily="34" charset="0"/>
                <a:hlinkClick r:id="rId2"/>
              </a:rPr>
              <a:t>Cyclistic</a:t>
            </a:r>
            <a:endParaRPr lang="en-US" dirty="0">
              <a:latin typeface="Arial" panose="020B0604020202020204" pitchFamily="34" charset="0"/>
              <a:cs typeface="Arial" panose="020B0604020202020204" pitchFamily="34" charset="0"/>
              <a:hlinkClick r:id="rId3"/>
            </a:endParaRPr>
          </a:p>
        </p:txBody>
      </p:sp>
      <p:sp>
        <p:nvSpPr>
          <p:cNvPr id="3" name="slide1">
            <a:extLst>
              <a:ext uri="{FF2B5EF4-FFF2-40B4-BE49-F238E27FC236}">
                <a16:creationId xmlns:a16="http://schemas.microsoft.com/office/drawing/2014/main" xmlns="" id="{045124DD-C2DE-49B3-9122-79BB2447F8C8}"/>
              </a:ext>
            </a:extLst>
          </p:cNvPr>
          <p:cNvSpPr>
            <a:spLocks noGrp="1"/>
          </p:cNvSpPr>
          <p:nvPr>
            <p:ph type="subTitle" idx="1"/>
          </p:nvPr>
        </p:nvSpPr>
        <p:spPr>
          <a:xfrm>
            <a:off x="1524000" y="3602038"/>
            <a:ext cx="9144000" cy="956324"/>
          </a:xfrm>
        </p:spPr>
        <p:txBody>
          <a:bodyPr/>
          <a:lstStyle/>
          <a:p>
            <a:r>
              <a:rPr lang="en-US" dirty="0" smtClean="0">
                <a:latin typeface="Arial" panose="020B0604020202020204" pitchFamily="34" charset="0"/>
                <a:cs typeface="Arial" panose="020B0604020202020204" pitchFamily="34" charset="0"/>
              </a:rPr>
              <a:t>Prepared by: </a:t>
            </a:r>
            <a:r>
              <a:rPr lang="en-US" dirty="0" err="1" smtClean="0">
                <a:latin typeface="Arial" panose="020B0604020202020204" pitchFamily="34" charset="0"/>
                <a:cs typeface="Arial" panose="020B0604020202020204" pitchFamily="34" charset="0"/>
              </a:rPr>
              <a:t>Pavitra</a:t>
            </a:r>
            <a:r>
              <a:rPr lang="en-US" dirty="0" smtClean="0">
                <a:latin typeface="Arial" panose="020B0604020202020204" pitchFamily="34" charset="0"/>
                <a:cs typeface="Arial" panose="020B0604020202020204" pitchFamily="34" charset="0"/>
              </a:rPr>
              <a:t> Rana</a:t>
            </a:r>
          </a:p>
          <a:p>
            <a:r>
              <a:rPr lang="en-US" dirty="0">
                <a:latin typeface="Arial" panose="020B0604020202020204" pitchFamily="34" charset="0"/>
                <a:cs typeface="Arial" panose="020B0604020202020204" pitchFamily="34" charset="0"/>
              </a:rPr>
              <a:t>File created on: </a:t>
            </a:r>
            <a:r>
              <a:rPr lang="en-US" dirty="0" smtClean="0">
                <a:latin typeface="Arial" panose="020B0604020202020204" pitchFamily="34" charset="0"/>
                <a:cs typeface="Arial" panose="020B0604020202020204" pitchFamily="34" charset="0"/>
              </a:rPr>
              <a:t>09/25/2021</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335722" y="4558362"/>
            <a:ext cx="9520556" cy="1015663"/>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Business </a:t>
            </a:r>
            <a:r>
              <a:rPr lang="en-US" sz="2400" b="1" dirty="0" smtClean="0">
                <a:latin typeface="Arial" panose="020B0604020202020204" pitchFamily="34" charset="0"/>
                <a:cs typeface="Arial" panose="020B0604020202020204" pitchFamily="34" charset="0"/>
              </a:rPr>
              <a:t>task:</a:t>
            </a:r>
            <a:endParaRPr lang="en-US" sz="2400"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Analyze the usage of </a:t>
            </a:r>
            <a:r>
              <a:rPr lang="en-US" b="1" dirty="0" err="1">
                <a:latin typeface="Arial" panose="020B0604020202020204" pitchFamily="34" charset="0"/>
                <a:cs typeface="Arial" panose="020B0604020202020204" pitchFamily="34" charset="0"/>
              </a:rPr>
              <a:t>Cyclistic</a:t>
            </a:r>
            <a:r>
              <a:rPr lang="en-US" b="1" dirty="0">
                <a:latin typeface="Arial" panose="020B0604020202020204" pitchFamily="34" charset="0"/>
                <a:cs typeface="Arial" panose="020B0604020202020204" pitchFamily="34" charset="0"/>
              </a:rPr>
              <a:t> bikes differently by annual members and casual riders</a:t>
            </a:r>
          </a:p>
          <a:p>
            <a:pPr algn="ct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1443" y="4968115"/>
            <a:ext cx="10896600" cy="1200329"/>
          </a:xfrm>
          <a:prstGeom prst="rect">
            <a:avLst/>
          </a:prstGeom>
          <a:noFill/>
        </p:spPr>
        <p:txBody>
          <a:bodyPr wrap="square" rtlCol="0">
            <a:spAutoFit/>
          </a:bodyPr>
          <a:lstStyle/>
          <a:p>
            <a:pPr marL="342900" indent="-342900">
              <a:buFont typeface="+mj-lt"/>
              <a:buAutoNum type="arabicPeriod"/>
            </a:pPr>
            <a:r>
              <a:rPr lang="en-US" dirty="0" smtClean="0">
                <a:latin typeface="Arial" panose="020B0604020202020204" pitchFamily="34" charset="0"/>
                <a:cs typeface="Arial" panose="020B0604020202020204" pitchFamily="34" charset="0"/>
              </a:rPr>
              <a:t>There are two user type casual and member using three types of bikes where total duration of the trip of casual is 65.99 %  and member is 34.01%.</a:t>
            </a:r>
          </a:p>
          <a:p>
            <a:pPr marL="342900" indent="-342900">
              <a:buFont typeface="+mj-lt"/>
              <a:buAutoNum type="arabicPeriod"/>
            </a:pPr>
            <a:r>
              <a:rPr lang="en-US" dirty="0" smtClean="0">
                <a:latin typeface="Arial" panose="020B0604020202020204" pitchFamily="34" charset="0"/>
                <a:cs typeface="Arial" panose="020B0604020202020204" pitchFamily="34" charset="0"/>
              </a:rPr>
              <a:t>The trip duration on Sunday and Saturday are more than among the weekdays. </a:t>
            </a:r>
          </a:p>
          <a:p>
            <a:pPr marL="342900" indent="-342900">
              <a:buFont typeface="+mj-lt"/>
              <a:buAutoNum type="arabicPeriod"/>
            </a:pPr>
            <a:r>
              <a:rPr lang="en-US" dirty="0" smtClean="0">
                <a:latin typeface="Arial" panose="020B0604020202020204" pitchFamily="34" charset="0"/>
                <a:cs typeface="Arial" panose="020B0604020202020204" pitchFamily="34" charset="0"/>
              </a:rPr>
              <a:t>There is a high number of duration in docked bike in both user type.</a:t>
            </a:r>
            <a:endParaRPr lang="en-US" dirty="0">
              <a:latin typeface="Arial" panose="020B0604020202020204" pitchFamily="34" charset="0"/>
              <a:cs typeface="Arial" panose="020B0604020202020204" pitchFamily="34" charset="0"/>
            </a:endParaRPr>
          </a:p>
        </p:txBody>
      </p:sp>
      <p:pic>
        <p:nvPicPr>
          <p:cNvPr id="5" name="slide13" descr="Dashboard 1">
            <a:extLst>
              <a:ext uri="{FF2B5EF4-FFF2-40B4-BE49-F238E27FC236}">
                <a16:creationId xmlns:a16="http://schemas.microsoft.com/office/drawing/2014/main" xmlns="" id="{22A1E9D1-B973-42E2-98DC-60F29EFAE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17128"/>
            <a:ext cx="10896600" cy="48768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701" y="5069127"/>
            <a:ext cx="10896600" cy="1200329"/>
          </a:xfrm>
          <a:prstGeom prst="rect">
            <a:avLst/>
          </a:prstGeom>
          <a:noFill/>
        </p:spPr>
        <p:txBody>
          <a:bodyPr wrap="square" rtlCol="0">
            <a:spAutoFit/>
          </a:bodyPr>
          <a:lstStyle/>
          <a:p>
            <a:pPr marL="342900" indent="-342900">
              <a:buFont typeface="+mj-lt"/>
              <a:buAutoNum type="arabicPeriod"/>
            </a:pPr>
            <a:r>
              <a:rPr lang="en-US" dirty="0" smtClean="0">
                <a:latin typeface="Arial" panose="020B0604020202020204" pitchFamily="34" charset="0"/>
                <a:cs typeface="Arial" panose="020B0604020202020204" pitchFamily="34" charset="0"/>
              </a:rPr>
              <a:t>The bar graph shows the total duration of all 12 months with categorizing  weekdays in the bars.</a:t>
            </a:r>
          </a:p>
          <a:p>
            <a:pPr marL="342900" indent="-342900">
              <a:buFont typeface="+mj-lt"/>
              <a:buAutoNum type="arabicPeriod"/>
            </a:pPr>
            <a:r>
              <a:rPr lang="en-US" dirty="0" smtClean="0">
                <a:latin typeface="Arial" panose="020B0604020202020204" pitchFamily="34" charset="0"/>
                <a:cs typeface="Arial" panose="020B0604020202020204" pitchFamily="34" charset="0"/>
              </a:rPr>
              <a:t>There </a:t>
            </a:r>
            <a:r>
              <a:rPr lang="en-US" dirty="0">
                <a:latin typeface="Arial" panose="020B0604020202020204" pitchFamily="34" charset="0"/>
                <a:cs typeface="Arial" panose="020B0604020202020204" pitchFamily="34" charset="0"/>
              </a:rPr>
              <a:t>is a high </a:t>
            </a:r>
            <a:r>
              <a:rPr lang="en-US" dirty="0" smtClean="0">
                <a:latin typeface="Arial" panose="020B0604020202020204" pitchFamily="34" charset="0"/>
                <a:cs typeface="Arial" panose="020B0604020202020204" pitchFamily="34" charset="0"/>
              </a:rPr>
              <a:t>peak of usage of bikes </a:t>
            </a:r>
            <a:r>
              <a:rPr lang="en-US" dirty="0">
                <a:latin typeface="Arial" panose="020B0604020202020204" pitchFamily="34" charset="0"/>
                <a:cs typeface="Arial" panose="020B0604020202020204" pitchFamily="34" charset="0"/>
              </a:rPr>
              <a:t>in weekends </a:t>
            </a: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the month of </a:t>
            </a:r>
            <a:r>
              <a:rPr lang="en-US" dirty="0" smtClean="0">
                <a:latin typeface="Arial" panose="020B0604020202020204" pitchFamily="34" charset="0"/>
                <a:cs typeface="Arial" panose="020B0604020202020204" pitchFamily="34" charset="0"/>
              </a:rPr>
              <a:t>august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followed by Friday and Thursday.</a:t>
            </a:r>
          </a:p>
          <a:p>
            <a:pPr marL="342900" indent="-342900">
              <a:buFont typeface="+mj-lt"/>
              <a:buAutoNum type="arabicPeriod"/>
            </a:pPr>
            <a:r>
              <a:rPr lang="en-US" dirty="0" smtClean="0">
                <a:latin typeface="Arial" panose="020B0604020202020204" pitchFamily="34" charset="0"/>
                <a:cs typeface="Arial" panose="020B0604020202020204" pitchFamily="34" charset="0"/>
              </a:rPr>
              <a:t>There is a high peak of usage of casual user type on the basis of months  and days.</a:t>
            </a:r>
            <a:endParaRPr lang="en-US" dirty="0">
              <a:latin typeface="Arial" panose="020B0604020202020204" pitchFamily="34" charset="0"/>
              <a:cs typeface="Arial" panose="020B0604020202020204" pitchFamily="34" charset="0"/>
            </a:endParaRPr>
          </a:p>
        </p:txBody>
      </p:sp>
      <p:pic>
        <p:nvPicPr>
          <p:cNvPr id="4" name="slide14" descr="Dashboard 2">
            <a:extLst>
              <a:ext uri="{FF2B5EF4-FFF2-40B4-BE49-F238E27FC236}">
                <a16:creationId xmlns:a16="http://schemas.microsoft.com/office/drawing/2014/main" xmlns="" id="{B5AEA871-D7D9-44DE-A71A-15A2E4484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91072"/>
            <a:ext cx="10896600" cy="48768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02" y="5388750"/>
            <a:ext cx="10972800" cy="1200329"/>
          </a:xfrm>
          <a:prstGeom prst="rect">
            <a:avLst/>
          </a:prstGeom>
          <a:noFill/>
        </p:spPr>
        <p:txBody>
          <a:bodyPr wrap="square" rtlCol="0">
            <a:spAutoFit/>
          </a:bodyPr>
          <a:lstStyle/>
          <a:p>
            <a:pPr marL="342900" indent="-342900">
              <a:buFont typeface="+mj-lt"/>
              <a:buAutoNum type="arabicPeriod"/>
            </a:pPr>
            <a:r>
              <a:rPr lang="en-US" dirty="0" smtClean="0">
                <a:latin typeface="Arial" panose="020B0604020202020204" pitchFamily="34" charset="0"/>
                <a:cs typeface="Arial" panose="020B0604020202020204" pitchFamily="34" charset="0"/>
              </a:rPr>
              <a:t>The riders are engaging with a high number of duration in the month of August and lowest in the month of April.</a:t>
            </a:r>
          </a:p>
          <a:p>
            <a:pPr marL="342900" indent="-342900">
              <a:buFont typeface="+mj-lt"/>
              <a:buAutoNum type="arabicPeriod"/>
            </a:pPr>
            <a:r>
              <a:rPr lang="en-US" dirty="0" smtClean="0">
                <a:latin typeface="Arial" panose="020B0604020202020204" pitchFamily="34" charset="0"/>
                <a:cs typeface="Arial" panose="020B0604020202020204" pitchFamily="34" charset="0"/>
              </a:rPr>
              <a:t>The trip duration on the basis of weekdays, there is a high engagement in the days of Saturday and Sunday, and the lowest engagement in Tuesday.</a:t>
            </a:r>
            <a:endParaRPr lang="en-US" dirty="0">
              <a:latin typeface="Arial" panose="020B0604020202020204" pitchFamily="34" charset="0"/>
              <a:cs typeface="Arial" panose="020B0604020202020204" pitchFamily="34" charset="0"/>
            </a:endParaRPr>
          </a:p>
        </p:txBody>
      </p:sp>
      <p:pic>
        <p:nvPicPr>
          <p:cNvPr id="5" name="slide15" descr="Dashboard 3">
            <a:extLst>
              <a:ext uri="{FF2B5EF4-FFF2-40B4-BE49-F238E27FC236}">
                <a16:creationId xmlns:a16="http://schemas.microsoft.com/office/drawing/2014/main" xmlns="" id="{3A0B57F8-7CFC-493D-94AF-A3DDA4321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137" y="166250"/>
            <a:ext cx="6181725" cy="53244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01" y="5418145"/>
            <a:ext cx="10972800" cy="923330"/>
          </a:xfrm>
          <a:prstGeom prst="rect">
            <a:avLst/>
          </a:prstGeom>
          <a:noFill/>
        </p:spPr>
        <p:txBody>
          <a:bodyPr wrap="square" rtlCol="0">
            <a:spAutoFit/>
          </a:bodyPr>
          <a:lstStyle/>
          <a:p>
            <a:pPr marL="342900" indent="-342900">
              <a:buFont typeface="+mj-lt"/>
              <a:buAutoNum type="arabicPeriod"/>
            </a:pPr>
            <a:r>
              <a:rPr lang="en-US" dirty="0" smtClean="0">
                <a:latin typeface="Arial" panose="020B0604020202020204" pitchFamily="34" charset="0"/>
                <a:cs typeface="Arial" panose="020B0604020202020204" pitchFamily="34" charset="0"/>
              </a:rPr>
              <a:t>The line graph shows the start time of both user type riders. In terms of time the casual riders are active in the evening at 4PM and 5PM.</a:t>
            </a:r>
          </a:p>
          <a:p>
            <a:pPr marL="342900" indent="-342900">
              <a:buFont typeface="+mj-lt"/>
              <a:buAutoNum type="arabicPeriod"/>
            </a:pPr>
            <a:r>
              <a:rPr lang="en-US" dirty="0" smtClean="0">
                <a:latin typeface="Arial" panose="020B0604020202020204" pitchFamily="34" charset="0"/>
                <a:cs typeface="Arial" panose="020B0604020202020204" pitchFamily="34" charset="0"/>
              </a:rPr>
              <a:t>The member riders usually active in the morning  at 7AM and in the evening at 5pm.</a:t>
            </a:r>
            <a:endParaRPr lang="en-US" dirty="0">
              <a:latin typeface="Arial" panose="020B0604020202020204" pitchFamily="34" charset="0"/>
              <a:cs typeface="Arial" panose="020B0604020202020204" pitchFamily="34" charset="0"/>
            </a:endParaRPr>
          </a:p>
        </p:txBody>
      </p:sp>
      <p:pic>
        <p:nvPicPr>
          <p:cNvPr id="4" name="slide16" descr="Dashboard 4">
            <a:extLst>
              <a:ext uri="{FF2B5EF4-FFF2-40B4-BE49-F238E27FC236}">
                <a16:creationId xmlns:a16="http://schemas.microsoft.com/office/drawing/2014/main" xmlns="" id="{D26F0004-1E57-44BE-A510-53B39D8C6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137" y="125306"/>
            <a:ext cx="6181725" cy="53244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5363569"/>
            <a:ext cx="10896600" cy="813393"/>
          </a:xfrm>
        </p:spPr>
        <p:txBody>
          <a:bodyPr>
            <a:noAutofit/>
          </a:bodyPr>
          <a:lstStyle/>
          <a:p>
            <a:r>
              <a:rPr lang="en-US" sz="1800" dirty="0" smtClean="0">
                <a:latin typeface="Arial" panose="020B0604020202020204" pitchFamily="34" charset="0"/>
                <a:cs typeface="Arial" panose="020B0604020202020204" pitchFamily="34" charset="0"/>
              </a:rPr>
              <a:t>The table shows the top 20 ranking of high durations of rides.</a:t>
            </a:r>
          </a:p>
          <a:p>
            <a:r>
              <a:rPr lang="en-US" sz="1800" dirty="0" smtClean="0">
                <a:latin typeface="Arial" panose="020B0604020202020204" pitchFamily="34" charset="0"/>
                <a:cs typeface="Arial" panose="020B0604020202020204" pitchFamily="34" charset="0"/>
              </a:rPr>
              <a:t>On the basis of ranking and high number of hours duration the majority of the riders are from tourist places.</a:t>
            </a:r>
            <a:endParaRPr lang="en-US" sz="1800" dirty="0">
              <a:latin typeface="Arial" panose="020B0604020202020204" pitchFamily="34" charset="0"/>
              <a:cs typeface="Arial" panose="020B0604020202020204" pitchFamily="34" charset="0"/>
            </a:endParaRPr>
          </a:p>
        </p:txBody>
      </p:sp>
      <p:pic>
        <p:nvPicPr>
          <p:cNvPr id="7" name="slide18" descr="Dashboard 5">
            <a:extLst>
              <a:ext uri="{FF2B5EF4-FFF2-40B4-BE49-F238E27FC236}">
                <a16:creationId xmlns:a16="http://schemas.microsoft.com/office/drawing/2014/main" xmlns="" id="{EFEC6E0F-901F-49A5-8FD4-2CC0973B7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94552"/>
            <a:ext cx="10896600" cy="4876800"/>
          </a:xfrm>
          <a:prstGeom prst="rect">
            <a:avLst/>
          </a:prstGeom>
        </p:spPr>
      </p:pic>
    </p:spTree>
    <p:extLst>
      <p:ext uri="{BB962C8B-B14F-4D97-AF65-F5344CB8AC3E}">
        <p14:creationId xmlns:p14="http://schemas.microsoft.com/office/powerpoint/2010/main" val="305480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Summary</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09934"/>
            <a:ext cx="10515600" cy="5848065"/>
          </a:xfrm>
        </p:spPr>
        <p:txBody>
          <a:bodyPr>
            <a:noAutofit/>
          </a:bodyPr>
          <a:lstStyle/>
          <a:p>
            <a:pPr lvl="0"/>
            <a:r>
              <a:rPr lang="en-US" sz="1800" dirty="0">
                <a:latin typeface="Arial" panose="020B0604020202020204" pitchFamily="34" charset="0"/>
                <a:cs typeface="Arial" panose="020B0604020202020204" pitchFamily="34" charset="0"/>
              </a:rPr>
              <a:t>The duration of total trip of both user type casual and member are affected according to the month. As the data are given for 12 months and according to the months the seasonal figures depict the higher usage of the bikes in August. Due to different seasons, the duration is affected because during the winter season the temperature is very low, so fewer people willing to use the bikes or travel instead they are using public transport. This leads to a low number of users in the winter season among other seasons of trip duration.</a:t>
            </a:r>
          </a:p>
          <a:p>
            <a:pPr lvl="0"/>
            <a:r>
              <a:rPr lang="en-US" sz="1800" dirty="0">
                <a:latin typeface="Arial" panose="020B0604020202020204" pitchFamily="34" charset="0"/>
                <a:cs typeface="Arial" panose="020B0604020202020204" pitchFamily="34" charset="0"/>
              </a:rPr>
              <a:t>The riders of members use to ride at 7 AM morning that indicates that the riders are likely the office users who use bikes to ride to reach their office and at 5 pm evening, it indicates they use the rides to back to their home. </a:t>
            </a:r>
          </a:p>
          <a:p>
            <a:pPr lvl="0"/>
            <a:r>
              <a:rPr lang="en-US" sz="1800" dirty="0">
                <a:latin typeface="Arial" panose="020B0604020202020204" pitchFamily="34" charset="0"/>
                <a:cs typeface="Arial" panose="020B0604020202020204" pitchFamily="34" charset="0"/>
              </a:rPr>
              <a:t>The riders of casual use to ride in the evening with different times mostly at 4 PM and 5 PM evening that indicate that the riders are likely the locals and tourist who use to ride daily or according to their daily activities, the casual users most likely are the students, local people, family, tourists, etc.</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15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rial" panose="020B0604020202020204" pitchFamily="34" charset="0"/>
                <a:cs typeface="Arial" panose="020B0604020202020204" pitchFamily="34" charset="0"/>
              </a:rPr>
              <a:t>Recommendations</a:t>
            </a:r>
            <a:endParaRPr lang="en-US"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lvl="0"/>
            <a:r>
              <a:rPr lang="en-US" sz="1800" dirty="0">
                <a:latin typeface="Arial" panose="020B0604020202020204" pitchFamily="34" charset="0"/>
                <a:cs typeface="Arial" panose="020B0604020202020204" pitchFamily="34" charset="0"/>
              </a:rPr>
              <a:t>According to the behavior of users of the casual riders based on the month the suitable time to pitch a marketing strategy or marketing campaign is between April to May.</a:t>
            </a:r>
          </a:p>
          <a:p>
            <a:pPr lvl="0"/>
            <a:r>
              <a:rPr lang="en-US" sz="1800" dirty="0">
                <a:latin typeface="Arial" panose="020B0604020202020204" pitchFamily="34" charset="0"/>
                <a:cs typeface="Arial" panose="020B0604020202020204" pitchFamily="34" charset="0"/>
              </a:rPr>
              <a:t>Additionally for an effective marketing campaign, consider different strategies such as discount coupons, seasonal coupons, and free rides to increase the conversion rate.</a:t>
            </a:r>
          </a:p>
          <a:p>
            <a:pPr lvl="0"/>
            <a:r>
              <a:rPr lang="en-US" sz="1800" dirty="0">
                <a:latin typeface="Arial" panose="020B0604020202020204" pitchFamily="34" charset="0"/>
                <a:cs typeface="Arial" panose="020B0604020202020204" pitchFamily="34" charset="0"/>
              </a:rPr>
              <a:t>For a more effective marketing strategy, the marketing team can collect more data about the types of users of casual riders. So that the strategy is designed and planned effectively for the targeted user. Therefore, the team could run a survey &amp; questionnaire to collect the relevant information that leads to help in pitching different strategies effectively and efficiently such as their interests, likes &amp; dislikes, and what they are looking for, considering applying for an annual subscription.</a:t>
            </a:r>
          </a:p>
          <a:p>
            <a:pPr marL="0" indent="0">
              <a:buNone/>
            </a:pPr>
            <a:endParaRPr lang="en-US" dirty="0"/>
          </a:p>
          <a:p>
            <a:endParaRPr lang="en-US" dirty="0"/>
          </a:p>
        </p:txBody>
      </p:sp>
    </p:spTree>
    <p:extLst>
      <p:ext uri="{BB962C8B-B14F-4D97-AF65-F5344CB8AC3E}">
        <p14:creationId xmlns:p14="http://schemas.microsoft.com/office/powerpoint/2010/main" val="164405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3760</TotalTime>
  <Words>640</Words>
  <Application>Microsoft Office PowerPoint</Application>
  <PresentationFormat>Custom</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Google Data Analytics Capstone Project: Cyclistic</vt:lpstr>
      <vt:lpstr>PowerPoint Presentation</vt:lpstr>
      <vt:lpstr>PowerPoint Presentation</vt:lpstr>
      <vt:lpstr>PowerPoint Presentation</vt:lpstr>
      <vt:lpstr>PowerPoint Presentation</vt:lpstr>
      <vt:lpstr>PowerPoint Presentation</vt:lpstr>
      <vt:lpstr>Summary </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Viz</dc:title>
  <dc:creator>Pavitra Rana</dc:creator>
  <cp:lastModifiedBy>Windows User</cp:lastModifiedBy>
  <cp:revision>26</cp:revision>
  <dcterms:created xsi:type="dcterms:W3CDTF">2021-10-09T17:55:28Z</dcterms:created>
  <dcterms:modified xsi:type="dcterms:W3CDTF">2021-10-20T15:32:42Z</dcterms:modified>
</cp:coreProperties>
</file>