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125416024027925E-2"/>
          <c:y val="8.0763894438739367E-2"/>
          <c:w val="0.93030245961522851"/>
          <c:h val="0.82855098127699101"/>
        </c:manualLayout>
      </c:layout>
      <c:areaChart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5000</c:v>
                </c:pt>
                <c:pt idx="1">
                  <c:v>14000</c:v>
                </c:pt>
                <c:pt idx="2">
                  <c:v>14500</c:v>
                </c:pt>
                <c:pt idx="3">
                  <c:v>18000</c:v>
                </c:pt>
                <c:pt idx="4">
                  <c:v>22500</c:v>
                </c:pt>
                <c:pt idx="5">
                  <c:v>24500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D2-4E04-81CE-6D839A798679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13000</c:v>
                </c:pt>
                <c:pt idx="1">
                  <c:v>15000</c:v>
                </c:pt>
                <c:pt idx="2">
                  <c:v>18000</c:v>
                </c:pt>
                <c:pt idx="3">
                  <c:v>20000</c:v>
                </c:pt>
                <c:pt idx="4">
                  <c:v>22000</c:v>
                </c:pt>
                <c:pt idx="5">
                  <c:v>24000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AD2-4E04-81CE-6D839A79867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5400">
              <a:noFill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12000</c:v>
                </c:pt>
                <c:pt idx="1">
                  <c:v>12400</c:v>
                </c:pt>
                <c:pt idx="2">
                  <c:v>13000</c:v>
                </c:pt>
                <c:pt idx="3">
                  <c:v>13600</c:v>
                </c:pt>
                <c:pt idx="4">
                  <c:v>15000</c:v>
                </c:pt>
                <c:pt idx="5">
                  <c:v>16000</c:v>
                </c:pt>
              </c:numCache>
            </c:numRef>
          </c: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5400">
              <a:noFill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11000</c:v>
                </c:pt>
                <c:pt idx="1">
                  <c:v>11500</c:v>
                </c:pt>
                <c:pt idx="2">
                  <c:v>12000</c:v>
                </c:pt>
                <c:pt idx="3">
                  <c:v>12500</c:v>
                </c:pt>
                <c:pt idx="4">
                  <c:v>13000</c:v>
                </c:pt>
                <c:pt idx="5">
                  <c:v>13500</c:v>
                </c:pt>
              </c:numCache>
            </c:numRef>
          </c:val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EUROPE</c:v>
                </c:pt>
              </c:strCache>
            </c:strRef>
          </c:tx>
          <c:spPr>
            <a:ln w="25400">
              <a:noFill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6000</c:v>
                </c:pt>
                <c:pt idx="2">
                  <c:v>6500</c:v>
                </c:pt>
                <c:pt idx="3">
                  <c:v>7000</c:v>
                </c:pt>
                <c:pt idx="4">
                  <c:v>8000</c:v>
                </c:pt>
                <c:pt idx="5">
                  <c:v>11000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60480"/>
        <c:axId val="173582592"/>
      </c:areaChart>
      <c:catAx>
        <c:axId val="45460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82592"/>
        <c:crosses val="autoZero"/>
        <c:auto val="1"/>
        <c:lblAlgn val="ctr"/>
        <c:lblOffset val="100"/>
        <c:noMultiLvlLbl val="0"/>
      </c:catAx>
      <c:valAx>
        <c:axId val="17358259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6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4332-C07F-4AAF-9467-38C8E9F012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5FE2-C7C2-476F-ABA2-6C22EC49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3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BD4409-FAC3-40D8-9A19-EC207BAB18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2DC8BCF-FCF1-4233-A20B-3905D12FD18E}" type="datetimeFigureOut">
              <a:rPr lang="en-US" smtClean="0"/>
              <a:t>6/3/2020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Handset Leasing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489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639762"/>
          </a:xfrm>
        </p:spPr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66467" y="778412"/>
            <a:ext cx="410598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371A1"/>
                </a:solidFill>
              </a:rPr>
              <a:t>S</a:t>
            </a:r>
            <a:r>
              <a:rPr lang="en-US" sz="1400" b="1" dirty="0" smtClean="0">
                <a:solidFill>
                  <a:srgbClr val="2371A1"/>
                </a:solidFill>
              </a:rPr>
              <a:t>ituation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The Handset Leasing business model is a profitable business.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It is a  flexible business to provide lend phones on rental basis.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At the end of subscription period, the user has to return the handset or upgrade to latest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It has been increases the sales of products since, more than 50% sales  is acquired by leasing  business model.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The company tie up with major smartphone companies as smartphones  are the major factor of our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With smartphone market growing , the number of users are also rising  and it leads to rise in leasing traffic as well.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19600" y="762000"/>
            <a:ext cx="38100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Why choose leasing company instead of buying?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What if increases the price of the product more than the competitors?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What if the rented devices are not recovered or returned by the customers?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Answers: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Leasing company provide handset at low cost with easy upgradation, schedule service, maintenance and flexible buying &amp; selling option with other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If the price increases not according to the competitors or market then it will effect in customer acquisition which leads to loss in the business.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There is a legal agreement regarding the lease policies. So lease company can claim it by following the law.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xmlns="" id="{5501FCF5-D3EF-4F2D-8B8B-F5E516BE3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16020"/>
              </p:ext>
            </p:extLst>
          </p:nvPr>
        </p:nvGraphicFramePr>
        <p:xfrm>
          <a:off x="4419600" y="5062462"/>
          <a:ext cx="3810000" cy="15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52400" y="4419600"/>
            <a:ext cx="4120055" cy="2198371"/>
            <a:chOff x="152400" y="762000"/>
            <a:chExt cx="4419600" cy="2198371"/>
          </a:xfrm>
        </p:grpSpPr>
        <p:grpSp>
          <p:nvGrpSpPr>
            <p:cNvPr id="92" name="Group 91"/>
            <p:cNvGrpSpPr/>
            <p:nvPr/>
          </p:nvGrpSpPr>
          <p:grpSpPr>
            <a:xfrm>
              <a:off x="152400" y="762000"/>
              <a:ext cx="4419600" cy="2198371"/>
              <a:chOff x="152400" y="533400"/>
              <a:chExt cx="4419600" cy="219837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" y="533400"/>
                <a:ext cx="4419600" cy="219837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E0AEE174-E6C0-423D-B400-E70DD2346C50}"/>
                  </a:ext>
                </a:extLst>
              </p:cNvPr>
              <p:cNvSpPr txBox="1"/>
              <p:nvPr/>
            </p:nvSpPr>
            <p:spPr>
              <a:xfrm>
                <a:off x="533400" y="762000"/>
                <a:ext cx="403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600" b="1" dirty="0" smtClean="0"/>
                  <a:t>Non pay cancellations are steadily rising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  <p:sp>
            <p:nvSpPr>
              <p:cNvPr id="80" name="6-Point Star 79">
                <a:extLst>
                  <a:ext uri="{FF2B5EF4-FFF2-40B4-BE49-F238E27FC236}">
                    <a16:creationId xmlns:a16="http://schemas.microsoft.com/office/drawing/2014/main" xmlns="" id="{CB8CE4A8-428C-4F74-A972-48082BAFF469}"/>
                  </a:ext>
                </a:extLst>
              </p:cNvPr>
              <p:cNvSpPr/>
              <p:nvPr/>
            </p:nvSpPr>
            <p:spPr>
              <a:xfrm>
                <a:off x="209056" y="762000"/>
                <a:ext cx="171944" cy="246221"/>
              </a:xfrm>
              <a:prstGeom prst="star6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6A7847BE-F5D8-4EF3-BECA-59ACE325779A}"/>
                  </a:ext>
                </a:extLst>
              </p:cNvPr>
              <p:cNvSpPr txBox="1"/>
              <p:nvPr/>
            </p:nvSpPr>
            <p:spPr>
              <a:xfrm>
                <a:off x="533400" y="1031557"/>
                <a:ext cx="40386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600" b="1" dirty="0" smtClean="0"/>
                  <a:t>Recovering leased  devices is fraught with complexities, in result losses in the business.</a:t>
                </a:r>
                <a:endParaRPr lang="en-US" sz="1600" b="1" dirty="0"/>
              </a:p>
            </p:txBody>
          </p:sp>
          <p:sp>
            <p:nvSpPr>
              <p:cNvPr id="83" name="6-Point Star 82">
                <a:extLst>
                  <a:ext uri="{FF2B5EF4-FFF2-40B4-BE49-F238E27FC236}">
                    <a16:creationId xmlns:a16="http://schemas.microsoft.com/office/drawing/2014/main" xmlns="" id="{CB8CE4A8-428C-4F74-A972-48082BAFF469}"/>
                  </a:ext>
                </a:extLst>
              </p:cNvPr>
              <p:cNvSpPr/>
              <p:nvPr/>
            </p:nvSpPr>
            <p:spPr>
              <a:xfrm>
                <a:off x="209056" y="1066800"/>
                <a:ext cx="171944" cy="246221"/>
              </a:xfrm>
              <a:prstGeom prst="star6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6-Point Star 83">
                <a:extLst>
                  <a:ext uri="{FF2B5EF4-FFF2-40B4-BE49-F238E27FC236}">
                    <a16:creationId xmlns:a16="http://schemas.microsoft.com/office/drawing/2014/main" xmlns="" id="{CB8CE4A8-428C-4F74-A972-48082BAFF469}"/>
                  </a:ext>
                </a:extLst>
              </p:cNvPr>
              <p:cNvSpPr/>
              <p:nvPr/>
            </p:nvSpPr>
            <p:spPr>
              <a:xfrm>
                <a:off x="209056" y="1524000"/>
                <a:ext cx="171944" cy="246221"/>
              </a:xfrm>
              <a:prstGeom prst="star6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6A7847BE-F5D8-4EF3-BECA-59ACE325779A}"/>
                  </a:ext>
                </a:extLst>
              </p:cNvPr>
              <p:cNvSpPr txBox="1"/>
              <p:nvPr/>
            </p:nvSpPr>
            <p:spPr>
              <a:xfrm>
                <a:off x="533400" y="1524000"/>
                <a:ext cx="40386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600" b="1" dirty="0" smtClean="0"/>
                  <a:t>A big challenge to collect the devices on time or according to lease policies.</a:t>
                </a:r>
                <a:endParaRPr lang="en-US" sz="1600" b="1" dirty="0"/>
              </a:p>
            </p:txBody>
          </p:sp>
          <p:sp>
            <p:nvSpPr>
              <p:cNvPr id="86" name="6-Point Star 85">
                <a:extLst>
                  <a:ext uri="{FF2B5EF4-FFF2-40B4-BE49-F238E27FC236}">
                    <a16:creationId xmlns:a16="http://schemas.microsoft.com/office/drawing/2014/main" xmlns="" id="{CB8CE4A8-428C-4F74-A972-48082BAFF469}"/>
                  </a:ext>
                </a:extLst>
              </p:cNvPr>
              <p:cNvSpPr/>
              <p:nvPr/>
            </p:nvSpPr>
            <p:spPr>
              <a:xfrm>
                <a:off x="209056" y="2057400"/>
                <a:ext cx="171944" cy="246221"/>
              </a:xfrm>
              <a:prstGeom prst="star6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A7847BE-F5D8-4EF3-BECA-59ACE325779A}"/>
                  </a:ext>
                </a:extLst>
              </p:cNvPr>
              <p:cNvSpPr txBox="1"/>
              <p:nvPr/>
            </p:nvSpPr>
            <p:spPr>
              <a:xfrm>
                <a:off x="533384" y="2022157"/>
                <a:ext cx="40386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600" b="1" dirty="0" smtClean="0"/>
                  <a:t>Accounting treatment and evaluation problem.</a:t>
                </a:r>
                <a:endParaRPr lang="en-US" sz="1600" b="1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E0AEE174-E6C0-423D-B400-E70DD2346C50}"/>
                </a:ext>
              </a:extLst>
            </p:cNvPr>
            <p:cNvSpPr txBox="1"/>
            <p:nvPr/>
          </p:nvSpPr>
          <p:spPr>
            <a:xfrm>
              <a:off x="381000" y="777388"/>
              <a:ext cx="40386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</a:rPr>
                <a:t>Complications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4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3999</TotalTime>
  <Words>268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Executive Summary</vt:lpstr>
      <vt:lpstr>Executive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P.RANA</dc:creator>
  <cp:lastModifiedBy>Windows User</cp:lastModifiedBy>
  <cp:revision>19</cp:revision>
  <dcterms:created xsi:type="dcterms:W3CDTF">2020-06-03T14:54:38Z</dcterms:created>
  <dcterms:modified xsi:type="dcterms:W3CDTF">2020-06-06T09:33:48Z</dcterms:modified>
</cp:coreProperties>
</file>