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61"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22A613-4C28-48FE-B81C-1B2FEEC6260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2A613-4C28-48FE-B81C-1B2FEEC6260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2A613-4C28-48FE-B81C-1B2FEEC6260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2A613-4C28-48FE-B81C-1B2FEEC6260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2A613-4C28-48FE-B81C-1B2FEEC6260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22A613-4C28-48FE-B81C-1B2FEEC62602}"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22A613-4C28-48FE-B81C-1B2FEEC62602}"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22A613-4C28-48FE-B81C-1B2FEEC62602}"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2A613-4C28-48FE-B81C-1B2FEEC62602}"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65A56-18C4-4DEA-9901-8F2113F786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2A613-4C28-48FE-B81C-1B2FEEC62602}"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65A56-18C4-4DEA-9901-8F2113F786C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E22A613-4C28-48FE-B81C-1B2FEEC62602}" type="datetimeFigureOut">
              <a:rPr lang="en-US" smtClean="0"/>
              <a:t>6/7/2020</a:t>
            </a:fld>
            <a:endParaRPr lang="en-US"/>
          </a:p>
        </p:txBody>
      </p:sp>
      <p:sp>
        <p:nvSpPr>
          <p:cNvPr id="9" name="Slide Number Placeholder 8"/>
          <p:cNvSpPr>
            <a:spLocks noGrp="1"/>
          </p:cNvSpPr>
          <p:nvPr>
            <p:ph type="sldNum" sz="quarter" idx="11"/>
          </p:nvPr>
        </p:nvSpPr>
        <p:spPr/>
        <p:txBody>
          <a:bodyPr/>
          <a:lstStyle/>
          <a:p>
            <a:fld id="{C2665A56-18C4-4DEA-9901-8F2113F786C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665A56-18C4-4DEA-9901-8F2113F786C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E22A613-4C28-48FE-B81C-1B2FEEC62602}" type="datetimeFigureOut">
              <a:rPr lang="en-US" smtClean="0"/>
              <a:t>6/7/2020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UNDERSTANDING CONSUMER NEEDS</a:t>
            </a:r>
            <a:endParaRPr lang="en-US" b="1" dirty="0"/>
          </a:p>
        </p:txBody>
      </p:sp>
    </p:spTree>
    <p:extLst>
      <p:ext uri="{BB962C8B-B14F-4D97-AF65-F5344CB8AC3E}">
        <p14:creationId xmlns:p14="http://schemas.microsoft.com/office/powerpoint/2010/main" val="40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Attractiveness of new offer</a:t>
            </a:r>
            <a:endParaRPr lang="en-US" dirty="0"/>
          </a:p>
        </p:txBody>
      </p:sp>
      <p:sp>
        <p:nvSpPr>
          <p:cNvPr id="3" name="Content Placeholder 2"/>
          <p:cNvSpPr>
            <a:spLocks noGrp="1"/>
          </p:cNvSpPr>
          <p:nvPr>
            <p:ph idx="1"/>
          </p:nvPr>
        </p:nvSpPr>
        <p:spPr>
          <a:xfrm>
            <a:off x="457200" y="1371600"/>
            <a:ext cx="7620000" cy="5181600"/>
          </a:xfrm>
        </p:spPr>
        <p:txBody>
          <a:bodyPr/>
          <a:lstStyle/>
          <a:p>
            <a:pPr marL="114300" indent="0">
              <a:buNone/>
            </a:pPr>
            <a:r>
              <a:rPr lang="en-US" b="1" dirty="0" smtClean="0"/>
              <a:t>According to the given data as follows:</a:t>
            </a:r>
          </a:p>
          <a:p>
            <a:r>
              <a:rPr lang="en-US" dirty="0" smtClean="0"/>
              <a:t>Financial elements </a:t>
            </a:r>
            <a:r>
              <a:rPr lang="en-US" dirty="0" smtClean="0"/>
              <a:t>like </a:t>
            </a:r>
            <a:r>
              <a:rPr lang="en-US" dirty="0"/>
              <a:t>Upfront </a:t>
            </a:r>
            <a:r>
              <a:rPr lang="en-US" dirty="0" smtClean="0"/>
              <a:t>cost, </a:t>
            </a:r>
            <a:r>
              <a:rPr lang="en-US" dirty="0"/>
              <a:t>Monthly phone </a:t>
            </a:r>
            <a:r>
              <a:rPr lang="en-US" dirty="0" smtClean="0"/>
              <a:t>plan, Insurance and Trade </a:t>
            </a:r>
            <a:r>
              <a:rPr lang="en-US" dirty="0"/>
              <a:t>in/ return </a:t>
            </a:r>
            <a:r>
              <a:rPr lang="en-US" dirty="0" smtClean="0"/>
              <a:t>device are the attraction of the offer to the customers.</a:t>
            </a:r>
          </a:p>
          <a:p>
            <a:r>
              <a:rPr lang="en-US" dirty="0" smtClean="0"/>
              <a:t>63 </a:t>
            </a:r>
            <a:r>
              <a:rPr lang="en-US" dirty="0"/>
              <a:t>% of those below the age of 30 were keen to lease a handset if it meant they could upgrade their phone every 12 </a:t>
            </a:r>
            <a:r>
              <a:rPr lang="en-US" dirty="0" smtClean="0"/>
              <a:t>months in which specifically trade-in/return </a:t>
            </a:r>
            <a:r>
              <a:rPr lang="en-US" dirty="0" smtClean="0"/>
              <a:t>device element </a:t>
            </a:r>
            <a:r>
              <a:rPr lang="en-US" dirty="0" smtClean="0"/>
              <a:t>is the attraction of the consumers.</a:t>
            </a:r>
          </a:p>
          <a:p>
            <a:r>
              <a:rPr lang="en-US" dirty="0"/>
              <a:t>28% of those above the age of 30 were keen to lease a </a:t>
            </a:r>
            <a:r>
              <a:rPr lang="en-US" dirty="0" smtClean="0"/>
              <a:t>handset in which all the given </a:t>
            </a:r>
            <a:r>
              <a:rPr lang="en-US" dirty="0" smtClean="0"/>
              <a:t>elements</a:t>
            </a:r>
            <a:r>
              <a:rPr lang="en-US" dirty="0" smtClean="0"/>
              <a:t> </a:t>
            </a:r>
            <a:r>
              <a:rPr lang="en-US" dirty="0" smtClean="0"/>
              <a:t>are </a:t>
            </a:r>
            <a:r>
              <a:rPr lang="en-US" dirty="0" smtClean="0"/>
              <a:t>in </a:t>
            </a:r>
            <a:r>
              <a:rPr lang="en-US" dirty="0" smtClean="0"/>
              <a:t>the box.</a:t>
            </a:r>
          </a:p>
          <a:p>
            <a:r>
              <a:rPr lang="en-US" dirty="0"/>
              <a:t>71% of those who upgrade every 24 months or more said they would like to upgrade more frequently if it didn't cost more </a:t>
            </a:r>
            <a:r>
              <a:rPr lang="en-US" dirty="0" smtClean="0"/>
              <a:t>in which upfront cost and monthly phone plan can be the attraction of the new offer model. </a:t>
            </a:r>
            <a:endParaRPr lang="en-US" dirty="0"/>
          </a:p>
        </p:txBody>
      </p:sp>
    </p:spTree>
    <p:extLst>
      <p:ext uri="{BB962C8B-B14F-4D97-AF65-F5344CB8AC3E}">
        <p14:creationId xmlns:p14="http://schemas.microsoft.com/office/powerpoint/2010/main" val="227922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Attractiveness of new </a:t>
            </a:r>
            <a:r>
              <a:rPr lang="en-US" dirty="0" smtClean="0"/>
              <a:t>offer(cont.)</a:t>
            </a:r>
            <a:endParaRPr lang="en-US" dirty="0"/>
          </a:p>
        </p:txBody>
      </p:sp>
      <p:sp>
        <p:nvSpPr>
          <p:cNvPr id="3" name="Content Placeholder 2"/>
          <p:cNvSpPr>
            <a:spLocks noGrp="1"/>
          </p:cNvSpPr>
          <p:nvPr>
            <p:ph idx="1"/>
          </p:nvPr>
        </p:nvSpPr>
        <p:spPr>
          <a:xfrm>
            <a:off x="457200" y="1676400"/>
            <a:ext cx="7620000" cy="5181600"/>
          </a:xfrm>
        </p:spPr>
        <p:txBody>
          <a:bodyPr/>
          <a:lstStyle/>
          <a:p>
            <a:r>
              <a:rPr lang="en-US" dirty="0"/>
              <a:t>46% would not pay more than $500 upfront for a new </a:t>
            </a:r>
            <a:r>
              <a:rPr lang="en-US" dirty="0" smtClean="0"/>
              <a:t>phone and in new offer model the upfront cost is ZERO(0) $ that will attract the customers.</a:t>
            </a:r>
          </a:p>
          <a:p>
            <a:r>
              <a:rPr lang="en-US" dirty="0"/>
              <a:t>60% said the upfront cost was the most important factor when deciding what phone to </a:t>
            </a:r>
            <a:r>
              <a:rPr lang="en-US" dirty="0" smtClean="0"/>
              <a:t>buy which will be a good move for the new offer model as upfront cost is ZERO(0) $.</a:t>
            </a:r>
          </a:p>
          <a:p>
            <a:r>
              <a:rPr lang="en-US" dirty="0"/>
              <a:t>18% said they would change telco provider for a saving of 10% or less, 45% for a saving of 10-20</a:t>
            </a:r>
            <a:r>
              <a:rPr lang="en-US" dirty="0" smtClean="0"/>
              <a:t>% </a:t>
            </a:r>
            <a:r>
              <a:rPr lang="en-US" dirty="0" smtClean="0"/>
              <a:t>and </a:t>
            </a:r>
            <a:r>
              <a:rPr lang="en-US" dirty="0" smtClean="0"/>
              <a:t>it will impact positively the offer model as the cost of getting the handset through leasing service is less or almost 50% less of the actual price of the handset.</a:t>
            </a:r>
          </a:p>
          <a:p>
            <a:pPr marL="114300" indent="0">
              <a:buNone/>
            </a:pPr>
            <a:endParaRPr lang="en-US" dirty="0"/>
          </a:p>
        </p:txBody>
      </p:sp>
    </p:spTree>
    <p:extLst>
      <p:ext uri="{BB962C8B-B14F-4D97-AF65-F5344CB8AC3E}">
        <p14:creationId xmlns:p14="http://schemas.microsoft.com/office/powerpoint/2010/main" val="7697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the target segment</a:t>
            </a:r>
            <a:endParaRPr lang="en-US" dirty="0"/>
          </a:p>
        </p:txBody>
      </p:sp>
      <p:sp>
        <p:nvSpPr>
          <p:cNvPr id="3" name="Content Placeholder 2"/>
          <p:cNvSpPr>
            <a:spLocks noGrp="1"/>
          </p:cNvSpPr>
          <p:nvPr>
            <p:ph idx="1"/>
          </p:nvPr>
        </p:nvSpPr>
        <p:spPr>
          <a:xfrm>
            <a:off x="457200" y="1447800"/>
            <a:ext cx="7620000" cy="5181600"/>
          </a:xfrm>
        </p:spPr>
        <p:txBody>
          <a:bodyPr>
            <a:normAutofit fontScale="92500" lnSpcReduction="10000"/>
          </a:bodyPr>
          <a:lstStyle/>
          <a:p>
            <a:r>
              <a:rPr lang="en-US" dirty="0" smtClean="0"/>
              <a:t>Age: Below 30 every 12 months is 63% and Above 30 is 28%.</a:t>
            </a:r>
          </a:p>
          <a:p>
            <a:r>
              <a:rPr lang="en-US" dirty="0" smtClean="0"/>
              <a:t>Month: 48% every 24months, 26% every 36months or more and 26% every 12 months.</a:t>
            </a:r>
          </a:p>
          <a:p>
            <a:r>
              <a:rPr lang="en-US" dirty="0" smtClean="0"/>
              <a:t>Low cost: 71% every 24 months or more, 46% less than 500$, and 60% low upfront cost.</a:t>
            </a:r>
          </a:p>
          <a:p>
            <a:r>
              <a:rPr lang="en-US" dirty="0" smtClean="0"/>
              <a:t>Saving: 18% saving 10% or more and 45% saving 10-20%.</a:t>
            </a:r>
          </a:p>
          <a:p>
            <a:pPr marL="114300" indent="0">
              <a:buNone/>
            </a:pPr>
            <a:r>
              <a:rPr lang="en-US" dirty="0" smtClean="0"/>
              <a:t>According to the data the targeted </a:t>
            </a:r>
            <a:r>
              <a:rPr lang="en-US" dirty="0" smtClean="0"/>
              <a:t>elements</a:t>
            </a:r>
            <a:r>
              <a:rPr lang="en-US" dirty="0" smtClean="0"/>
              <a:t> </a:t>
            </a:r>
            <a:r>
              <a:rPr lang="en-US" dirty="0" smtClean="0"/>
              <a:t>are age, month and cost. People below 30 is 63% and 26% every 12 months comparatively more engaging the traffic to people above 30 which is 28%. {63%+28%/200%=45.5%}</a:t>
            </a:r>
          </a:p>
          <a:p>
            <a:pPr marL="114300" indent="0">
              <a:buNone/>
            </a:pPr>
            <a:r>
              <a:rPr lang="en-US" dirty="0"/>
              <a:t>I</a:t>
            </a:r>
            <a:r>
              <a:rPr lang="en-US" dirty="0" smtClean="0"/>
              <a:t>n month segment every 12 months is 26%, every 24 months is 48% and every 36 months is 26%. </a:t>
            </a:r>
          </a:p>
          <a:p>
            <a:pPr marL="114300" indent="0">
              <a:buNone/>
            </a:pPr>
            <a:r>
              <a:rPr lang="en-US" dirty="0"/>
              <a:t>{</a:t>
            </a:r>
            <a:r>
              <a:rPr lang="en-US" dirty="0" smtClean="0"/>
              <a:t>26%+48%+26%+63%+71%/500%=46.8%}</a:t>
            </a:r>
          </a:p>
          <a:p>
            <a:pPr marL="114300" indent="0">
              <a:buNone/>
            </a:pPr>
            <a:r>
              <a:rPr lang="en-US" dirty="0"/>
              <a:t>Further more</a:t>
            </a:r>
            <a:r>
              <a:rPr lang="en-US" dirty="0" smtClean="0"/>
              <a:t>, people prefer low cost and saving in which 71% every 24 months , 46% and 60%. However, 18% want to save 10% or more and 45% is 10-20%. {71%+46%+60%+18%+45%/500=48%}</a:t>
            </a:r>
          </a:p>
        </p:txBody>
      </p:sp>
    </p:spTree>
    <p:extLst>
      <p:ext uri="{BB962C8B-B14F-4D97-AF65-F5344CB8AC3E}">
        <p14:creationId xmlns:p14="http://schemas.microsoft.com/office/powerpoint/2010/main" val="258806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the Offering</a:t>
            </a:r>
            <a:endParaRPr lang="en-US" dirty="0"/>
          </a:p>
        </p:txBody>
      </p:sp>
      <p:sp>
        <p:nvSpPr>
          <p:cNvPr id="3" name="Content Placeholder 2"/>
          <p:cNvSpPr>
            <a:spLocks noGrp="1"/>
          </p:cNvSpPr>
          <p:nvPr>
            <p:ph idx="1"/>
          </p:nvPr>
        </p:nvSpPr>
        <p:spPr>
          <a:xfrm>
            <a:off x="457200" y="1371600"/>
            <a:ext cx="7620000" cy="5257800"/>
          </a:xfrm>
        </p:spPr>
        <p:txBody>
          <a:bodyPr>
            <a:normAutofit fontScale="92500" lnSpcReduction="20000"/>
          </a:bodyPr>
          <a:lstStyle/>
          <a:p>
            <a:r>
              <a:rPr lang="en-US" dirty="0" smtClean="0"/>
              <a:t>According to the given data and calculation during the identification of the target segment, firstly people are more intend to saving and low cost services. </a:t>
            </a:r>
          </a:p>
          <a:p>
            <a:r>
              <a:rPr lang="en-US" dirty="0" smtClean="0"/>
              <a:t>Then secondly, the month is a important factor that people prefer as 12 ,24 and 36 or more every month to change or upgrade their handset.</a:t>
            </a:r>
          </a:p>
          <a:p>
            <a:r>
              <a:rPr lang="en-US" dirty="0" smtClean="0"/>
              <a:t>Finally, according to the data third important factor is age.</a:t>
            </a:r>
          </a:p>
          <a:p>
            <a:pPr marL="114300" indent="0">
              <a:buNone/>
            </a:pPr>
            <a:r>
              <a:rPr lang="en-US" dirty="0" smtClean="0"/>
              <a:t>According to the first factor people are concern about the cost. So offering cost with discount could be the profitable impact in the business that will result in increase in the traffic.</a:t>
            </a:r>
          </a:p>
          <a:p>
            <a:pPr marL="114300" indent="0">
              <a:buNone/>
            </a:pPr>
            <a:r>
              <a:rPr lang="en-US" dirty="0" smtClean="0"/>
              <a:t>In the second factor we can target audience based on months.</a:t>
            </a:r>
          </a:p>
          <a:p>
            <a:pPr marL="114300" indent="0">
              <a:buNone/>
            </a:pPr>
            <a:r>
              <a:rPr lang="en-US" dirty="0" smtClean="0"/>
              <a:t>Further more, we can target audience below age 30 as it is 63% which is more than 50%.</a:t>
            </a:r>
          </a:p>
          <a:p>
            <a:pPr marL="114300" indent="0">
              <a:buNone/>
            </a:pPr>
            <a:r>
              <a:rPr lang="en-US" dirty="0" smtClean="0"/>
              <a:t>Further more, we can change </a:t>
            </a:r>
            <a:r>
              <a:rPr lang="en-US" smtClean="0"/>
              <a:t>some </a:t>
            </a:r>
            <a:r>
              <a:rPr lang="en-US" smtClean="0"/>
              <a:t>elements</a:t>
            </a:r>
            <a:r>
              <a:rPr lang="en-US" smtClean="0"/>
              <a:t> </a:t>
            </a:r>
            <a:r>
              <a:rPr lang="en-US" dirty="0" smtClean="0"/>
              <a:t>amount in offering model to get more reach of customer by proving  discount coupons, make discount campaign of latest models, give more data(GB) &amp; talk time and less upgrade fee.</a:t>
            </a:r>
          </a:p>
          <a:p>
            <a:pPr marL="114300" indent="0">
              <a:buNone/>
            </a:pPr>
            <a:r>
              <a:rPr lang="en-US" dirty="0" smtClean="0"/>
              <a:t>The Product name is </a:t>
            </a:r>
            <a:r>
              <a:rPr lang="en-US" dirty="0" err="1" smtClean="0"/>
              <a:t>Telerent</a:t>
            </a:r>
            <a:r>
              <a:rPr lang="en-US" dirty="0" smtClean="0"/>
              <a:t> as </a:t>
            </a:r>
            <a:r>
              <a:rPr lang="en-US" dirty="0" err="1" smtClean="0"/>
              <a:t>Tele+Rent</a:t>
            </a:r>
            <a:r>
              <a:rPr lang="en-US" dirty="0" smtClean="0"/>
              <a:t> where Tele belongs to </a:t>
            </a:r>
            <a:r>
              <a:rPr lang="en-US" dirty="0" err="1" smtClean="0"/>
              <a:t>telecome</a:t>
            </a:r>
            <a:r>
              <a:rPr lang="en-US" dirty="0" smtClean="0"/>
              <a:t> and Rent belongs to leasing handset.</a:t>
            </a:r>
          </a:p>
          <a:p>
            <a:pPr marL="114300" indent="0">
              <a:buNone/>
            </a:pPr>
            <a:endParaRPr lang="en-US" dirty="0"/>
          </a:p>
        </p:txBody>
      </p:sp>
    </p:spTree>
    <p:extLst>
      <p:ext uri="{BB962C8B-B14F-4D97-AF65-F5344CB8AC3E}">
        <p14:creationId xmlns:p14="http://schemas.microsoft.com/office/powerpoint/2010/main" val="1297205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1427</TotalTime>
  <Words>695</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UNDERSTANDING CONSUMER NEEDS</vt:lpstr>
      <vt:lpstr>Attractiveness of new offer</vt:lpstr>
      <vt:lpstr>Attractiveness of new offer(cont.)</vt:lpstr>
      <vt:lpstr>Identify the target segment</vt:lpstr>
      <vt:lpstr>Changes to the Offering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CUSTOMER NEEDS</dc:title>
  <dc:creator>P.RANA</dc:creator>
  <cp:lastModifiedBy>Windows User</cp:lastModifiedBy>
  <cp:revision>15</cp:revision>
  <dcterms:created xsi:type="dcterms:W3CDTF">2020-06-01T07:55:26Z</dcterms:created>
  <dcterms:modified xsi:type="dcterms:W3CDTF">2020-06-07T04:42:29Z</dcterms:modified>
</cp:coreProperties>
</file>