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62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NAANMUDHALVAAN.xlsx]Sheet2!PivotTable7</c:name>
    <c:fmtId val="8"/>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929901070058553"/>
          <c:y val="8.0796650617947205E-2"/>
          <c:w val="0.63799715660542433"/>
          <c:h val="0.38484058550687483"/>
        </c:manualLayout>
      </c:layout>
      <c:bar3DChart>
        <c:barDir val="col"/>
        <c:grouping val="stacked"/>
        <c:varyColors val="0"/>
        <c:ser>
          <c:idx val="0"/>
          <c:order val="0"/>
          <c:tx>
            <c:strRef>
              <c:f>Sheet2!$I$3</c:f>
              <c:strCache>
                <c:ptCount val="1"/>
                <c:pt idx="0">
                  <c:v>Sum of FTE</c:v>
                </c:pt>
              </c:strCache>
            </c:strRef>
          </c:tx>
          <c:spPr>
            <a:solidFill>
              <a:schemeClr val="accent1"/>
            </a:solidFill>
            <a:ln>
              <a:noFill/>
            </a:ln>
            <a:effectLst/>
            <a:sp3d/>
          </c:spPr>
          <c:invertIfNegative val="0"/>
          <c:cat>
            <c:multiLvlStrRef>
              <c:f>Sheet2!$H$4:$H$22</c:f>
              <c:multiLvlStrCache>
                <c:ptCount val="15"/>
                <c:lvl>
                  <c:pt idx="0">
                    <c:v>Chennai, India</c:v>
                  </c:pt>
                  <c:pt idx="1">
                    <c:v>Wellington, New Zealand</c:v>
                  </c:pt>
                  <c:pt idx="2">
                    <c:v>Chennai, India</c:v>
                  </c:pt>
                  <c:pt idx="3">
                    <c:v>Columbus, USA</c:v>
                  </c:pt>
                  <c:pt idx="4">
                    <c:v>Hyderabad, India</c:v>
                  </c:pt>
                  <c:pt idx="5">
                    <c:v>Remote</c:v>
                  </c:pt>
                  <c:pt idx="6">
                    <c:v>Seattle, USA</c:v>
                  </c:pt>
                  <c:pt idx="7">
                    <c:v>Wellington, New Zealand</c:v>
                  </c:pt>
                  <c:pt idx="8">
                    <c:v>Auckland, New Zealand</c:v>
                  </c:pt>
                  <c:pt idx="9">
                    <c:v>Chennai, India</c:v>
                  </c:pt>
                  <c:pt idx="10">
                    <c:v>Columbus, USA</c:v>
                  </c:pt>
                  <c:pt idx="11">
                    <c:v>Hyderabad, India</c:v>
                  </c:pt>
                  <c:pt idx="12">
                    <c:v>Remote</c:v>
                  </c:pt>
                  <c:pt idx="13">
                    <c:v>Seattle, USA</c:v>
                  </c:pt>
                  <c:pt idx="14">
                    <c:v>Wellington, New Zealand</c:v>
                  </c:pt>
                </c:lvl>
                <c:lvl>
                  <c:pt idx="0">
                    <c:v>(blank)</c:v>
                  </c:pt>
                  <c:pt idx="2">
                    <c:v>Female</c:v>
                  </c:pt>
                  <c:pt idx="8">
                    <c:v>Male</c:v>
                  </c:pt>
                </c:lvl>
              </c:multiLvlStrCache>
            </c:multiLvlStrRef>
          </c:cat>
          <c:val>
            <c:numRef>
              <c:f>Sheet2!$I$4:$I$22</c:f>
              <c:numCache>
                <c:formatCode>General</c:formatCode>
                <c:ptCount val="15"/>
                <c:pt idx="0">
                  <c:v>1.9</c:v>
                </c:pt>
                <c:pt idx="1">
                  <c:v>1</c:v>
                </c:pt>
                <c:pt idx="2">
                  <c:v>2.2000000000000002</c:v>
                </c:pt>
                <c:pt idx="3">
                  <c:v>2.8</c:v>
                </c:pt>
                <c:pt idx="4">
                  <c:v>7</c:v>
                </c:pt>
                <c:pt idx="5">
                  <c:v>5.6</c:v>
                </c:pt>
                <c:pt idx="6">
                  <c:v>3</c:v>
                </c:pt>
                <c:pt idx="7">
                  <c:v>2</c:v>
                </c:pt>
                <c:pt idx="8">
                  <c:v>4.5999999999999996</c:v>
                </c:pt>
                <c:pt idx="9">
                  <c:v>3</c:v>
                </c:pt>
                <c:pt idx="10">
                  <c:v>3.1</c:v>
                </c:pt>
                <c:pt idx="11">
                  <c:v>2</c:v>
                </c:pt>
                <c:pt idx="12">
                  <c:v>1.6</c:v>
                </c:pt>
                <c:pt idx="13">
                  <c:v>0.6</c:v>
                </c:pt>
                <c:pt idx="14">
                  <c:v>3.6</c:v>
                </c:pt>
              </c:numCache>
            </c:numRef>
          </c:val>
          <c:extLst>
            <c:ext xmlns:c16="http://schemas.microsoft.com/office/drawing/2014/chart" uri="{C3380CC4-5D6E-409C-BE32-E72D297353CC}">
              <c16:uniqueId val="{00000000-87F2-43FD-9820-44ACA887BEC8}"/>
            </c:ext>
          </c:extLst>
        </c:ser>
        <c:ser>
          <c:idx val="1"/>
          <c:order val="1"/>
          <c:tx>
            <c:strRef>
              <c:f>Sheet2!$J$3</c:f>
              <c:strCache>
                <c:ptCount val="1"/>
                <c:pt idx="0">
                  <c:v>Sum of SALARY</c:v>
                </c:pt>
              </c:strCache>
            </c:strRef>
          </c:tx>
          <c:spPr>
            <a:solidFill>
              <a:schemeClr val="accent2"/>
            </a:solidFill>
            <a:ln>
              <a:noFill/>
            </a:ln>
            <a:effectLst/>
            <a:sp3d/>
          </c:spPr>
          <c:invertIfNegative val="0"/>
          <c:cat>
            <c:multiLvlStrRef>
              <c:f>Sheet2!$H$4:$H$22</c:f>
              <c:multiLvlStrCache>
                <c:ptCount val="15"/>
                <c:lvl>
                  <c:pt idx="0">
                    <c:v>Chennai, India</c:v>
                  </c:pt>
                  <c:pt idx="1">
                    <c:v>Wellington, New Zealand</c:v>
                  </c:pt>
                  <c:pt idx="2">
                    <c:v>Chennai, India</c:v>
                  </c:pt>
                  <c:pt idx="3">
                    <c:v>Columbus, USA</c:v>
                  </c:pt>
                  <c:pt idx="4">
                    <c:v>Hyderabad, India</c:v>
                  </c:pt>
                  <c:pt idx="5">
                    <c:v>Remote</c:v>
                  </c:pt>
                  <c:pt idx="6">
                    <c:v>Seattle, USA</c:v>
                  </c:pt>
                  <c:pt idx="7">
                    <c:v>Wellington, New Zealand</c:v>
                  </c:pt>
                  <c:pt idx="8">
                    <c:v>Auckland, New Zealand</c:v>
                  </c:pt>
                  <c:pt idx="9">
                    <c:v>Chennai, India</c:v>
                  </c:pt>
                  <c:pt idx="10">
                    <c:v>Columbus, USA</c:v>
                  </c:pt>
                  <c:pt idx="11">
                    <c:v>Hyderabad, India</c:v>
                  </c:pt>
                  <c:pt idx="12">
                    <c:v>Remote</c:v>
                  </c:pt>
                  <c:pt idx="13">
                    <c:v>Seattle, USA</c:v>
                  </c:pt>
                  <c:pt idx="14">
                    <c:v>Wellington, New Zealand</c:v>
                  </c:pt>
                </c:lvl>
                <c:lvl>
                  <c:pt idx="0">
                    <c:v>(blank)</c:v>
                  </c:pt>
                  <c:pt idx="2">
                    <c:v>Female</c:v>
                  </c:pt>
                  <c:pt idx="8">
                    <c:v>Male</c:v>
                  </c:pt>
                </c:lvl>
              </c:multiLvlStrCache>
            </c:multiLvlStrRef>
          </c:cat>
          <c:val>
            <c:numRef>
              <c:f>Sheet2!$J$4:$J$22</c:f>
              <c:numCache>
                <c:formatCode>General</c:formatCode>
                <c:ptCount val="15"/>
                <c:pt idx="0">
                  <c:v>175065.5</c:v>
                </c:pt>
                <c:pt idx="1">
                  <c:v>99448.78</c:v>
                </c:pt>
                <c:pt idx="2">
                  <c:v>194906.69</c:v>
                </c:pt>
                <c:pt idx="3">
                  <c:v>217826.72000000003</c:v>
                </c:pt>
                <c:pt idx="4">
                  <c:v>493354.58999999997</c:v>
                </c:pt>
                <c:pt idx="5">
                  <c:v>495184.14</c:v>
                </c:pt>
                <c:pt idx="6">
                  <c:v>225983.34000000003</c:v>
                </c:pt>
                <c:pt idx="7">
                  <c:v>69057.320000000007</c:v>
                </c:pt>
                <c:pt idx="8">
                  <c:v>365450.17</c:v>
                </c:pt>
                <c:pt idx="9">
                  <c:v>174621.43</c:v>
                </c:pt>
                <c:pt idx="10">
                  <c:v>334225.59000000003</c:v>
                </c:pt>
                <c:pt idx="11">
                  <c:v>138967.29</c:v>
                </c:pt>
                <c:pt idx="12">
                  <c:v>130554.57</c:v>
                </c:pt>
                <c:pt idx="13">
                  <c:v>112645.99</c:v>
                </c:pt>
                <c:pt idx="14">
                  <c:v>291530.53000000003</c:v>
                </c:pt>
              </c:numCache>
            </c:numRef>
          </c:val>
          <c:extLst>
            <c:ext xmlns:c16="http://schemas.microsoft.com/office/drawing/2014/chart" uri="{C3380CC4-5D6E-409C-BE32-E72D297353CC}">
              <c16:uniqueId val="{00000001-87F2-43FD-9820-44ACA887BEC8}"/>
            </c:ext>
          </c:extLst>
        </c:ser>
        <c:dLbls>
          <c:showLegendKey val="0"/>
          <c:showVal val="0"/>
          <c:showCatName val="0"/>
          <c:showSerName val="0"/>
          <c:showPercent val="0"/>
          <c:showBubbleSize val="0"/>
        </c:dLbls>
        <c:gapWidth val="150"/>
        <c:shape val="box"/>
        <c:axId val="1441428096"/>
        <c:axId val="1612474976"/>
        <c:axId val="0"/>
      </c:bar3DChart>
      <c:catAx>
        <c:axId val="14414280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74976"/>
        <c:crosses val="autoZero"/>
        <c:auto val="1"/>
        <c:lblAlgn val="ctr"/>
        <c:lblOffset val="100"/>
        <c:noMultiLvlLbl val="0"/>
      </c:catAx>
      <c:valAx>
        <c:axId val="1612474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4280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model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4857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008898AD-EE9D-796A-9DB6-D72AAE2DF673}"/>
              </a:ext>
            </a:extLst>
          </p:cNvPr>
          <p:cNvSpPr txBox="1"/>
          <p:nvPr/>
        </p:nvSpPr>
        <p:spPr>
          <a:xfrm>
            <a:off x="1066800" y="2878346"/>
            <a:ext cx="9606921" cy="2554545"/>
          </a:xfrm>
          <a:prstGeom prst="rect">
            <a:avLst/>
          </a:prstGeom>
          <a:noFill/>
        </p:spPr>
        <p:txBody>
          <a:bodyPr wrap="square">
            <a:spAutoFit/>
          </a:bodyPr>
          <a:lstStyle/>
          <a:p>
            <a:r>
              <a:rPr lang="en-US" sz="3200" dirty="0">
                <a:latin typeface="Dubai Medium" panose="020B0603030403030204" pitchFamily="34" charset="-78"/>
                <a:cs typeface="Dubai Medium" panose="020B0603030403030204" pitchFamily="34" charset="-78"/>
              </a:rPr>
              <a:t>STUDENT NAME: PAVITHRA R</a:t>
            </a:r>
          </a:p>
          <a:p>
            <a:r>
              <a:rPr lang="en-US" sz="3200" dirty="0">
                <a:latin typeface="Dubai Medium" panose="020B0603030403030204" pitchFamily="34" charset="-78"/>
                <a:cs typeface="Dubai Medium" panose="020B0603030403030204" pitchFamily="34" charset="-78"/>
              </a:rPr>
              <a:t>REGISTER NO: 312209116</a:t>
            </a:r>
          </a:p>
          <a:p>
            <a:r>
              <a:rPr lang="en-US" sz="3200" dirty="0">
                <a:latin typeface="Dubai Medium" panose="020B0603030403030204" pitchFamily="34" charset="-78"/>
                <a:cs typeface="Dubai Medium" panose="020B0603030403030204" pitchFamily="34" charset="-78"/>
              </a:rPr>
              <a:t>DEPARTMENT: B COM A&amp;F </a:t>
            </a:r>
          </a:p>
          <a:p>
            <a:r>
              <a:rPr lang="en-US" sz="3200" dirty="0">
                <a:latin typeface="Dubai Medium" panose="020B0603030403030204" pitchFamily="34" charset="-78"/>
                <a:cs typeface="Dubai Medium" panose="020B0603030403030204" pitchFamily="34" charset="-78"/>
              </a:rPr>
              <a:t>COLLEGE: ANNA ADARSH  COLLEGE FOR WOMEN</a:t>
            </a:r>
          </a:p>
          <a:p>
            <a:r>
              <a:rPr lang="en-US" sz="3200" dirty="0">
                <a:latin typeface="Dubai Medium" panose="020B0603030403030204" pitchFamily="34" charset="-78"/>
                <a:cs typeface="Dubai Medium" panose="020B0603030403030204" pitchFamily="34" charset="-78"/>
              </a:rPr>
              <a:t>NM ID : </a:t>
            </a:r>
            <a:r>
              <a:rPr lang="en-IN" sz="3200" b="0" i="0" dirty="0">
                <a:solidFill>
                  <a:srgbClr val="000000"/>
                </a:solidFill>
                <a:effectLst/>
                <a:highlight>
                  <a:srgbClr val="FFFFFF"/>
                </a:highlight>
                <a:latin typeface="Dubai Medium" panose="020B0603030403030204" pitchFamily="34" charset="-78"/>
                <a:cs typeface="Dubai Medium" panose="020B0603030403030204" pitchFamily="34" charset="-78"/>
              </a:rPr>
              <a:t>6E4E003E79C8DF6A71242472F446CC80</a:t>
            </a:r>
            <a:endParaRPr lang="en-US" sz="3200" dirty="0">
              <a:latin typeface="Dubai Medium" panose="020B0603030403030204" pitchFamily="34" charset="-78"/>
              <a:cs typeface="Dubai Medium" panose="020B0603030403030204" pitchFamily="34"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1C04B85-2B77-C19D-DA4C-6456B8016FB7}"/>
              </a:ext>
            </a:extLst>
          </p:cNvPr>
          <p:cNvSpPr txBox="1"/>
          <p:nvPr/>
        </p:nvSpPr>
        <p:spPr>
          <a:xfrm>
            <a:off x="105727" y="1521022"/>
            <a:ext cx="4572000" cy="5035353"/>
          </a:xfrm>
          <a:prstGeom prst="rect">
            <a:avLst/>
          </a:prstGeom>
          <a:noFill/>
        </p:spPr>
        <p:txBody>
          <a:bodyPr wrap="square">
            <a:spAutoFit/>
          </a:bodyPr>
          <a:lstStyle/>
          <a:p>
            <a:pPr marL="457200" indent="-457200">
              <a:lnSpc>
                <a:spcPct val="150000"/>
              </a:lnSpc>
              <a:buFont typeface="+mj-lt"/>
              <a:buAutoNum type="arabicPeriod"/>
            </a:pPr>
            <a:r>
              <a:rPr lang="en-US" dirty="0"/>
              <a:t>Preparing the Data: </a:t>
            </a:r>
          </a:p>
          <a:p>
            <a:pPr marL="914400" lvl="1" indent="-457200">
              <a:lnSpc>
                <a:spcPct val="150000"/>
              </a:lnSpc>
              <a:buFont typeface="+mj-lt"/>
              <a:buAutoNum type="arabicPeriod"/>
            </a:pPr>
            <a:r>
              <a:rPr lang="en-US" dirty="0"/>
              <a:t>Open Excel and paste the provided data into a worksheet.</a:t>
            </a:r>
          </a:p>
          <a:p>
            <a:pPr marL="914400" lvl="1" indent="-457200">
              <a:lnSpc>
                <a:spcPct val="150000"/>
              </a:lnSpc>
              <a:buFont typeface="+mj-lt"/>
              <a:buAutoNum type="arabicPeriod"/>
            </a:pPr>
            <a:r>
              <a:rPr lang="en-US" dirty="0"/>
              <a:t>Select the entire range* of data, including headers. </a:t>
            </a:r>
          </a:p>
          <a:p>
            <a:pPr marL="457200" indent="-457200">
              <a:lnSpc>
                <a:spcPct val="150000"/>
              </a:lnSpc>
              <a:buFont typeface="+mj-lt"/>
              <a:buAutoNum type="arabicPeriod"/>
            </a:pPr>
            <a:r>
              <a:rPr lang="en-US" dirty="0"/>
              <a:t>Creating a PivotTable:</a:t>
            </a:r>
          </a:p>
          <a:p>
            <a:pPr marL="914400" lvl="1" indent="-457200">
              <a:lnSpc>
                <a:spcPct val="150000"/>
              </a:lnSpc>
              <a:buFont typeface="+mj-lt"/>
              <a:buAutoNum type="arabicPeriod"/>
            </a:pPr>
            <a:r>
              <a:rPr lang="en-US" dirty="0"/>
              <a:t>Go to the Insert tab on the Ribbon.</a:t>
            </a:r>
          </a:p>
          <a:p>
            <a:pPr marL="914400" lvl="1" indent="-457200">
              <a:lnSpc>
                <a:spcPct val="150000"/>
              </a:lnSpc>
              <a:buFont typeface="+mj-lt"/>
              <a:buAutoNum type="arabicPeriod"/>
            </a:pPr>
            <a:r>
              <a:rPr lang="en-US" dirty="0"/>
              <a:t>Click on PivotTable.</a:t>
            </a:r>
          </a:p>
          <a:p>
            <a:pPr marL="914400" lvl="1" indent="-457200">
              <a:lnSpc>
                <a:spcPct val="150000"/>
              </a:lnSpc>
              <a:buFont typeface="+mj-lt"/>
              <a:buAutoNum type="arabicPeriod"/>
            </a:pPr>
            <a:r>
              <a:rPr lang="en-US" dirty="0"/>
              <a:t>Choose to place the PivotTable New Worksheet or Existing Worksheet.</a:t>
            </a:r>
          </a:p>
          <a:p>
            <a:pPr marL="914400" lvl="1" indent="-457200">
              <a:lnSpc>
                <a:spcPct val="150000"/>
              </a:lnSpc>
              <a:buFont typeface="+mj-lt"/>
              <a:buAutoNum type="arabicPeriod"/>
            </a:pPr>
            <a:r>
              <a:rPr lang="en-US" dirty="0"/>
              <a:t>Click OK.</a:t>
            </a:r>
            <a:endParaRPr lang="en-IN" dirty="0"/>
          </a:p>
          <a:p>
            <a:pPr marL="914400" lvl="1" indent="-457200">
              <a:lnSpc>
                <a:spcPct val="150000"/>
              </a:lnSpc>
              <a:buFont typeface="+mj-lt"/>
              <a:buAutoNum type="arabicPeriod"/>
            </a:pPr>
            <a:endParaRPr lang="en-US" dirty="0"/>
          </a:p>
        </p:txBody>
      </p:sp>
      <p:sp>
        <p:nvSpPr>
          <p:cNvPr id="7" name="TextBox 6">
            <a:extLst>
              <a:ext uri="{FF2B5EF4-FFF2-40B4-BE49-F238E27FC236}">
                <a16:creationId xmlns:a16="http://schemas.microsoft.com/office/drawing/2014/main" id="{761C5C43-CC58-659E-D479-C1256CAEA180}"/>
              </a:ext>
            </a:extLst>
          </p:cNvPr>
          <p:cNvSpPr txBox="1"/>
          <p:nvPr/>
        </p:nvSpPr>
        <p:spPr>
          <a:xfrm>
            <a:off x="5095568" y="1575135"/>
            <a:ext cx="4438957" cy="4939814"/>
          </a:xfrm>
          <a:prstGeom prst="rect">
            <a:avLst/>
          </a:prstGeom>
          <a:noFill/>
        </p:spPr>
        <p:txBody>
          <a:bodyPr wrap="square">
            <a:spAutoFit/>
          </a:bodyPr>
          <a:lstStyle/>
          <a:p>
            <a:pPr>
              <a:lnSpc>
                <a:spcPct val="150000"/>
              </a:lnSpc>
            </a:pPr>
            <a:r>
              <a:rPr lang="en-US" sz="1800" dirty="0"/>
              <a:t>3. Designing the PivotTable: </a:t>
            </a:r>
          </a:p>
          <a:p>
            <a:pPr>
              <a:lnSpc>
                <a:spcPct val="150000"/>
              </a:lnSpc>
            </a:pPr>
            <a:r>
              <a:rPr lang="en-US" sz="1800" dirty="0"/>
              <a:t>Example 1: Average Salary by Department and Gender</a:t>
            </a:r>
          </a:p>
          <a:p>
            <a:pPr marL="800100" lvl="1" indent="-342900">
              <a:lnSpc>
                <a:spcPct val="150000"/>
              </a:lnSpc>
              <a:buFont typeface="+mj-lt"/>
              <a:buAutoNum type="arabicPeriod"/>
            </a:pPr>
            <a:r>
              <a:rPr lang="en-US" dirty="0"/>
              <a:t> Drag Department to the Rows area. </a:t>
            </a:r>
          </a:p>
          <a:p>
            <a:pPr marL="800100" lvl="1" indent="-342900">
              <a:lnSpc>
                <a:spcPct val="150000"/>
              </a:lnSpc>
              <a:buFont typeface="+mj-lt"/>
              <a:buAutoNum type="arabicPeriod"/>
            </a:pPr>
            <a:r>
              <a:rPr lang="en-US" dirty="0"/>
              <a:t>Drag Gender to the Columns area. </a:t>
            </a:r>
          </a:p>
          <a:p>
            <a:pPr marL="800100" lvl="1" indent="-342900">
              <a:lnSpc>
                <a:spcPct val="150000"/>
              </a:lnSpc>
              <a:buFont typeface="+mj-lt"/>
              <a:buAutoNum type="arabicPeriod"/>
            </a:pPr>
            <a:r>
              <a:rPr lang="en-US" dirty="0"/>
              <a:t>Drag Salary to the Values area.</a:t>
            </a:r>
          </a:p>
          <a:p>
            <a:pPr marL="800100" lvl="1" indent="-342900">
              <a:lnSpc>
                <a:spcPct val="150000"/>
              </a:lnSpc>
              <a:buFont typeface="+mj-lt"/>
              <a:buAutoNum type="arabicPeriod"/>
            </a:pPr>
            <a:r>
              <a:rPr lang="en-US" dirty="0"/>
              <a:t>Click on the drop-down arrow in the Values area and select Value Field Settings. </a:t>
            </a:r>
          </a:p>
          <a:p>
            <a:pPr marL="800100" lvl="1" indent="-342900">
              <a:lnSpc>
                <a:spcPct val="150000"/>
              </a:lnSpc>
              <a:buFont typeface="+mj-lt"/>
              <a:buAutoNum type="arabicPeriod"/>
            </a:pPr>
            <a:r>
              <a:rPr lang="en-US" dirty="0"/>
              <a:t>Choose Average to show the average salary.</a:t>
            </a: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998127-CDA5-2643-1EFD-F31AC4051A5E}"/>
              </a:ext>
            </a:extLst>
          </p:cNvPr>
          <p:cNvSpPr txBox="1"/>
          <p:nvPr/>
        </p:nvSpPr>
        <p:spPr>
          <a:xfrm>
            <a:off x="290051" y="609600"/>
            <a:ext cx="4343400" cy="5632311"/>
          </a:xfrm>
          <a:prstGeom prst="rect">
            <a:avLst/>
          </a:prstGeom>
          <a:noFill/>
        </p:spPr>
        <p:txBody>
          <a:bodyPr wrap="square">
            <a:spAutoFit/>
          </a:bodyPr>
          <a:lstStyle/>
          <a:p>
            <a:r>
              <a:rPr lang="en-US" dirty="0"/>
              <a:t>Example 2: Number of Employees by Location and Employee Type</a:t>
            </a:r>
          </a:p>
          <a:p>
            <a:pPr marL="800100" lvl="1" indent="-342900">
              <a:buFont typeface="+mj-lt"/>
              <a:buAutoNum type="arabicPeriod"/>
            </a:pPr>
            <a:r>
              <a:rPr lang="en-US" dirty="0"/>
              <a:t>Drag Work location to the Rows area. </a:t>
            </a:r>
          </a:p>
          <a:p>
            <a:pPr marL="800100" lvl="1" indent="-342900">
              <a:buFont typeface="+mj-lt"/>
              <a:buAutoNum type="arabicPeriod"/>
            </a:pPr>
            <a:r>
              <a:rPr lang="en-US" dirty="0"/>
              <a:t>Drag Employee type to the Columns area.</a:t>
            </a:r>
          </a:p>
          <a:p>
            <a:pPr marL="800100" lvl="1" indent="-342900">
              <a:buFont typeface="+mj-lt"/>
              <a:buAutoNum type="arabicPeriod"/>
            </a:pPr>
            <a:r>
              <a:rPr lang="en-US" dirty="0"/>
              <a:t> Drag Emp ID to the Values area (it will default to Count</a:t>
            </a:r>
          </a:p>
          <a:p>
            <a:r>
              <a:rPr lang="en-US" dirty="0"/>
              <a:t>          4.  Adding Charts/Graphs:</a:t>
            </a:r>
          </a:p>
          <a:p>
            <a:endParaRPr lang="en-US" dirty="0"/>
          </a:p>
          <a:p>
            <a:endParaRPr lang="en-US" dirty="0"/>
          </a:p>
          <a:p>
            <a:r>
              <a:rPr lang="en-US" dirty="0"/>
              <a:t>Example 1: Bar Chart of Average Salary by Department</a:t>
            </a:r>
          </a:p>
          <a:p>
            <a:pPr marL="800100" lvl="1" indent="-342900">
              <a:buAutoNum type="arabicPeriod"/>
            </a:pPr>
            <a:r>
              <a:rPr lang="en-US" dirty="0"/>
              <a:t>Click on the PivotTable.</a:t>
            </a:r>
          </a:p>
          <a:p>
            <a:pPr marL="800100" lvl="1" indent="-342900">
              <a:buAutoNum type="arabicPeriod"/>
            </a:pPr>
            <a:r>
              <a:rPr lang="en-US" dirty="0"/>
              <a:t>Go to the PivotTable Analyze or Analyze tab.</a:t>
            </a:r>
          </a:p>
          <a:p>
            <a:pPr marL="800100" lvl="1" indent="-342900">
              <a:buAutoNum type="arabicPeriod"/>
            </a:pPr>
            <a:r>
              <a:rPr lang="en-US" dirty="0"/>
              <a:t>Click on PivotChart. </a:t>
            </a:r>
          </a:p>
          <a:p>
            <a:pPr marL="800100" lvl="1" indent="-342900">
              <a:buAutoNum type="arabicPeriod"/>
            </a:pPr>
            <a:r>
              <a:rPr lang="en-US" dirty="0"/>
              <a:t>Choose Bar Chart and click OK. </a:t>
            </a:r>
          </a:p>
          <a:p>
            <a:pPr marL="800100" lvl="1" indent="-342900">
              <a:buAutoNum type="arabicPeriod"/>
            </a:pPr>
            <a:r>
              <a:rPr lang="en-US" dirty="0"/>
              <a:t>Customize the chart with titles and labels as needed.   </a:t>
            </a:r>
            <a:endParaRPr lang="en-IN" dirty="0"/>
          </a:p>
        </p:txBody>
      </p:sp>
      <p:sp>
        <p:nvSpPr>
          <p:cNvPr id="5" name="TextBox 4">
            <a:extLst>
              <a:ext uri="{FF2B5EF4-FFF2-40B4-BE49-F238E27FC236}">
                <a16:creationId xmlns:a16="http://schemas.microsoft.com/office/drawing/2014/main" id="{DF954BD8-B81B-640C-3DA4-1970A8D41E74}"/>
              </a:ext>
            </a:extLst>
          </p:cNvPr>
          <p:cNvSpPr txBox="1"/>
          <p:nvPr/>
        </p:nvSpPr>
        <p:spPr>
          <a:xfrm>
            <a:off x="4724400" y="646471"/>
            <a:ext cx="5105400" cy="5632311"/>
          </a:xfrm>
          <a:prstGeom prst="rect">
            <a:avLst/>
          </a:prstGeom>
          <a:noFill/>
        </p:spPr>
        <p:txBody>
          <a:bodyPr wrap="square">
            <a:spAutoFit/>
          </a:bodyPr>
          <a:lstStyle/>
          <a:p>
            <a:r>
              <a:rPr lang="en-US" dirty="0"/>
              <a:t>Example 2: Pie Chart of Employee Distribution by Location</a:t>
            </a:r>
          </a:p>
          <a:p>
            <a:pPr marL="800100" lvl="1" indent="-342900">
              <a:buFont typeface="+mj-lt"/>
              <a:buAutoNum type="arabicPeriod"/>
            </a:pPr>
            <a:r>
              <a:rPr lang="en-US" dirty="0"/>
              <a:t>Click on the PivotTable.</a:t>
            </a:r>
          </a:p>
          <a:p>
            <a:pPr marL="800100" lvl="1" indent="-342900">
              <a:buFont typeface="+mj-lt"/>
              <a:buAutoNum type="arabicPeriod"/>
            </a:pPr>
            <a:r>
              <a:rPr lang="en-US" dirty="0"/>
              <a:t>Go to the PivotTable Analyze or Analyze tab.</a:t>
            </a:r>
          </a:p>
          <a:p>
            <a:pPr marL="800100" lvl="1" indent="-342900">
              <a:buFont typeface="+mj-lt"/>
              <a:buAutoNum type="arabicPeriod"/>
            </a:pPr>
            <a:r>
              <a:rPr lang="en-US" dirty="0"/>
              <a:t>Click on PivotChart.</a:t>
            </a:r>
          </a:p>
          <a:p>
            <a:pPr marL="800100" lvl="1" indent="-342900">
              <a:buFont typeface="+mj-lt"/>
              <a:buAutoNum type="arabicPeriod"/>
            </a:pPr>
            <a:r>
              <a:rPr lang="en-US" dirty="0"/>
              <a:t>Choose Pie Chart and click /OK.</a:t>
            </a:r>
          </a:p>
          <a:p>
            <a:pPr marL="800100" lvl="1" indent="-342900">
              <a:buFont typeface="+mj-lt"/>
              <a:buAutoNum type="arabicPeriod"/>
            </a:pPr>
            <a:r>
              <a:rPr lang="en-US" dirty="0"/>
              <a:t>Customize the chart with titles and labels as needed.</a:t>
            </a:r>
          </a:p>
          <a:p>
            <a:pPr marL="742950" lvl="1" indent="-285750">
              <a:buFont typeface="Wingdings" panose="05000000000000000000" pitchFamily="2" charset="2"/>
              <a:buChar char="§"/>
            </a:pPr>
            <a:r>
              <a:rPr lang="en-US" dirty="0"/>
              <a:t>Replace range and </a:t>
            </a:r>
            <a:r>
              <a:rPr lang="en-US" dirty="0" err="1"/>
              <a:t>department_range</a:t>
            </a:r>
            <a:r>
              <a:rPr lang="en-US" dirty="0"/>
              <a:t> with actual cell ranges. For percentages, make sure to format the result as a percentage.</a:t>
            </a:r>
          </a:p>
          <a:p>
            <a:pPr marL="742950" lvl="1" indent="-285750">
              <a:buFont typeface="Wingdings" panose="05000000000000000000" pitchFamily="2" charset="2"/>
              <a:buChar char="§"/>
            </a:pPr>
            <a:r>
              <a:rPr lang="en-US" dirty="0"/>
              <a:t>Summary:</a:t>
            </a:r>
          </a:p>
          <a:p>
            <a:pPr marL="1257300" lvl="2" indent="-342900">
              <a:buFont typeface="+mj-lt"/>
              <a:buAutoNum type="arabicPeriod"/>
            </a:pPr>
            <a:r>
              <a:rPr lang="en-US" dirty="0"/>
              <a:t>PivotTables help summarize and analyze data easily.</a:t>
            </a:r>
          </a:p>
          <a:p>
            <a:pPr marL="1257300" lvl="2" indent="-342900">
              <a:buFont typeface="+mj-lt"/>
              <a:buAutoNum type="arabicPeriod"/>
            </a:pPr>
            <a:r>
              <a:rPr lang="en-US" dirty="0"/>
              <a:t>Charts/Graphs make your data visually understandable.</a:t>
            </a:r>
          </a:p>
          <a:p>
            <a:pPr marL="1257300" lvl="2" indent="-342900">
              <a:buFont typeface="+mj-lt"/>
              <a:buAutoNum type="arabicPeriod"/>
            </a:pPr>
            <a:r>
              <a:rPr lang="en-US" dirty="0"/>
              <a:t>Functions/Formulas assist in detailed calculations and analysis. </a:t>
            </a:r>
          </a:p>
          <a:p>
            <a:pPr lvl="1"/>
            <a:r>
              <a:rPr lang="en-US" dirty="0"/>
              <a:t>With these steps, you can effectively manage and analyze the employee data in Excel.</a:t>
            </a:r>
            <a:endParaRPr lang="en-IN" dirty="0"/>
          </a:p>
        </p:txBody>
      </p:sp>
    </p:spTree>
    <p:extLst>
      <p:ext uri="{BB962C8B-B14F-4D97-AF65-F5344CB8AC3E}">
        <p14:creationId xmlns:p14="http://schemas.microsoft.com/office/powerpoint/2010/main" val="328135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549272" y="6205449"/>
            <a:ext cx="356727" cy="34775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3470704" y="271144"/>
            <a:ext cx="228600" cy="228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V="1">
            <a:off x="9905999" y="5919593"/>
            <a:ext cx="130502" cy="19177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1" name="TextBox 10">
            <a:extLst>
              <a:ext uri="{FF2B5EF4-FFF2-40B4-BE49-F238E27FC236}">
                <a16:creationId xmlns:a16="http://schemas.microsoft.com/office/drawing/2014/main" id="{C9D6D852-273B-CA0A-E933-C53AD3A61924}"/>
              </a:ext>
            </a:extLst>
          </p:cNvPr>
          <p:cNvSpPr txBox="1"/>
          <p:nvPr/>
        </p:nvSpPr>
        <p:spPr>
          <a:xfrm>
            <a:off x="362789" y="1457096"/>
            <a:ext cx="3222215" cy="4619854"/>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dirty="0"/>
              <a:t> Analysis outcomes, such as salary distribution by department.   </a:t>
            </a:r>
          </a:p>
          <a:p>
            <a:pPr marL="342900" indent="-342900">
              <a:lnSpc>
                <a:spcPct val="150000"/>
              </a:lnSpc>
              <a:buFont typeface="Wingdings" panose="05000000000000000000" pitchFamily="2" charset="2"/>
              <a:buChar char="q"/>
            </a:pPr>
            <a:r>
              <a:rPr lang="en-US" dirty="0"/>
              <a:t> Employee count analysis by location and type.   </a:t>
            </a:r>
          </a:p>
          <a:p>
            <a:pPr marL="342900" indent="-342900">
              <a:lnSpc>
                <a:spcPct val="150000"/>
              </a:lnSpc>
              <a:buFont typeface="Wingdings" panose="05000000000000000000" pitchFamily="2" charset="2"/>
              <a:buChar char="q"/>
            </a:pPr>
            <a:r>
              <a:rPr lang="en-US" dirty="0"/>
              <a:t> Visual representation through charts like bar graphs and pie charts.   </a:t>
            </a:r>
          </a:p>
          <a:p>
            <a:pPr marL="342900" indent="-342900">
              <a:lnSpc>
                <a:spcPct val="150000"/>
              </a:lnSpc>
              <a:buFont typeface="Wingdings" panose="05000000000000000000" pitchFamily="2" charset="2"/>
              <a:buChar char="q"/>
            </a:pPr>
            <a:r>
              <a:rPr lang="en-US" dirty="0"/>
              <a:t>Discussion of key findings and their implications for the organization.</a:t>
            </a:r>
            <a:endParaRPr lang="en-IN" dirty="0"/>
          </a:p>
        </p:txBody>
      </p:sp>
      <p:graphicFrame>
        <p:nvGraphicFramePr>
          <p:cNvPr id="13" name="Chart 12">
            <a:extLst>
              <a:ext uri="{FF2B5EF4-FFF2-40B4-BE49-F238E27FC236}">
                <a16:creationId xmlns:a16="http://schemas.microsoft.com/office/drawing/2014/main" id="{1AA0B305-0498-5222-4199-B6A919B1AB11}"/>
              </a:ext>
            </a:extLst>
          </p:cNvPr>
          <p:cNvGraphicFramePr>
            <a:graphicFrameLocks/>
          </p:cNvGraphicFramePr>
          <p:nvPr>
            <p:extLst>
              <p:ext uri="{D42A27DB-BD31-4B8C-83A1-F6EECF244321}">
                <p14:modId xmlns:p14="http://schemas.microsoft.com/office/powerpoint/2010/main" val="3333191935"/>
              </p:ext>
            </p:extLst>
          </p:nvPr>
        </p:nvGraphicFramePr>
        <p:xfrm>
          <a:off x="6474152" y="1774247"/>
          <a:ext cx="3714750" cy="33095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Table 13">
            <a:extLst>
              <a:ext uri="{FF2B5EF4-FFF2-40B4-BE49-F238E27FC236}">
                <a16:creationId xmlns:a16="http://schemas.microsoft.com/office/drawing/2014/main" id="{0ADA2DF5-ECCC-4390-6896-C1A65FA0249E}"/>
              </a:ext>
            </a:extLst>
          </p:cNvPr>
          <p:cNvGraphicFramePr>
            <a:graphicFrameLocks noGrp="1"/>
          </p:cNvGraphicFramePr>
          <p:nvPr>
            <p:extLst>
              <p:ext uri="{D42A27DB-BD31-4B8C-83A1-F6EECF244321}">
                <p14:modId xmlns:p14="http://schemas.microsoft.com/office/powerpoint/2010/main" val="664780128"/>
              </p:ext>
            </p:extLst>
          </p:nvPr>
        </p:nvGraphicFramePr>
        <p:xfrm>
          <a:off x="3616652" y="1828800"/>
          <a:ext cx="3012748" cy="3931725"/>
        </p:xfrm>
        <a:graphic>
          <a:graphicData uri="http://schemas.openxmlformats.org/drawingml/2006/table">
            <a:tbl>
              <a:tblPr>
                <a:tableStyleId>{5C22544A-7EE6-4342-B048-85BDC9FD1C3A}</a:tableStyleId>
              </a:tblPr>
              <a:tblGrid>
                <a:gridCol w="1539849">
                  <a:extLst>
                    <a:ext uri="{9D8B030D-6E8A-4147-A177-3AD203B41FA5}">
                      <a16:colId xmlns:a16="http://schemas.microsoft.com/office/drawing/2014/main" val="2378435468"/>
                    </a:ext>
                  </a:extLst>
                </a:gridCol>
                <a:gridCol w="624867">
                  <a:extLst>
                    <a:ext uri="{9D8B030D-6E8A-4147-A177-3AD203B41FA5}">
                      <a16:colId xmlns:a16="http://schemas.microsoft.com/office/drawing/2014/main" val="712498688"/>
                    </a:ext>
                  </a:extLst>
                </a:gridCol>
                <a:gridCol w="848032">
                  <a:extLst>
                    <a:ext uri="{9D8B030D-6E8A-4147-A177-3AD203B41FA5}">
                      <a16:colId xmlns:a16="http://schemas.microsoft.com/office/drawing/2014/main" val="2926946628"/>
                    </a:ext>
                  </a:extLst>
                </a:gridCol>
              </a:tblGrid>
              <a:tr h="194651">
                <a:tc>
                  <a:txBody>
                    <a:bodyPr/>
                    <a:lstStyle/>
                    <a:p>
                      <a:pPr algn="l" fontAlgn="b"/>
                      <a:r>
                        <a:rPr lang="en-IN" sz="1100" u="none" strike="noStrike" dirty="0">
                          <a:effectLst/>
                          <a:highlight>
                            <a:srgbClr val="D9E1F2"/>
                          </a:highlight>
                        </a:rPr>
                        <a:t>Row Labels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9E1F2"/>
                          </a:highlight>
                        </a:rPr>
                        <a:t>Sum of FTE</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9E1F2"/>
                          </a:highlight>
                        </a:rPr>
                        <a:t>Sum of SALARY</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2981233780"/>
                  </a:ext>
                </a:extLst>
              </a:tr>
              <a:tr h="133684">
                <a:tc>
                  <a:txBody>
                    <a:bodyPr/>
                    <a:lstStyle/>
                    <a:p>
                      <a:pPr algn="l" fontAlgn="b"/>
                      <a:r>
                        <a:rPr lang="en-IN" sz="1100" u="none" strike="noStrike">
                          <a:effectLst/>
                        </a:rPr>
                        <a:t>(blank)</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7665720"/>
                  </a:ext>
                </a:extLst>
              </a:tr>
              <a:tr h="133684">
                <a:tc>
                  <a:txBody>
                    <a:bodyPr/>
                    <a:lstStyle/>
                    <a:p>
                      <a:pPr algn="l" fontAlgn="b"/>
                      <a:r>
                        <a:rPr lang="en-IN" sz="1100" u="none" strike="noStrike">
                          <a:effectLst/>
                        </a:rPr>
                        <a:t>Chennai, India</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175065.5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5684849"/>
                  </a:ext>
                </a:extLst>
              </a:tr>
              <a:tr h="261555">
                <a:tc>
                  <a:txBody>
                    <a:bodyPr/>
                    <a:lstStyle/>
                    <a:p>
                      <a:pPr algn="l" fontAlgn="b"/>
                      <a:r>
                        <a:rPr lang="en-IN" sz="1100" u="none" strike="noStrike">
                          <a:effectLst/>
                        </a:rPr>
                        <a:t>Wellington, New Zealand</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99448.78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7722797"/>
                  </a:ext>
                </a:extLst>
              </a:tr>
              <a:tr h="133684">
                <a:tc>
                  <a:txBody>
                    <a:bodyPr/>
                    <a:lstStyle/>
                    <a:p>
                      <a:pPr algn="l" fontAlgn="b"/>
                      <a:r>
                        <a:rPr lang="en-IN" sz="1100" u="none" strike="noStrike">
                          <a:effectLst/>
                        </a:rPr>
                        <a:t>Female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300179"/>
                  </a:ext>
                </a:extLst>
              </a:tr>
              <a:tr h="133684">
                <a:tc>
                  <a:txBody>
                    <a:bodyPr/>
                    <a:lstStyle/>
                    <a:p>
                      <a:pPr algn="l" fontAlgn="b"/>
                      <a:r>
                        <a:rPr lang="en-IN" sz="1100" u="none" strike="noStrike">
                          <a:effectLst/>
                        </a:rPr>
                        <a:t>Chennai, India</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194906.69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8604644"/>
                  </a:ext>
                </a:extLst>
              </a:tr>
              <a:tr h="133684">
                <a:tc>
                  <a:txBody>
                    <a:bodyPr/>
                    <a:lstStyle/>
                    <a:p>
                      <a:pPr algn="l" fontAlgn="b"/>
                      <a:r>
                        <a:rPr lang="en-IN" sz="1100" u="none" strike="noStrike">
                          <a:effectLst/>
                        </a:rPr>
                        <a:t>Columbus, USA</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217826.72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491843"/>
                  </a:ext>
                </a:extLst>
              </a:tr>
              <a:tr h="133684">
                <a:tc>
                  <a:txBody>
                    <a:bodyPr/>
                    <a:lstStyle/>
                    <a:p>
                      <a:pPr algn="l" fontAlgn="b"/>
                      <a:r>
                        <a:rPr lang="en-IN" sz="1100" u="none" strike="noStrike">
                          <a:effectLst/>
                        </a:rPr>
                        <a:t>Hyderabad, India</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493354.59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9978141"/>
                  </a:ext>
                </a:extLst>
              </a:tr>
              <a:tr h="133684">
                <a:tc>
                  <a:txBody>
                    <a:bodyPr/>
                    <a:lstStyle/>
                    <a:p>
                      <a:pPr algn="l" fontAlgn="b"/>
                      <a:r>
                        <a:rPr lang="en-IN" sz="1100" u="none" strike="noStrike">
                          <a:effectLst/>
                        </a:rPr>
                        <a:t>Remote</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495184.14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0480492"/>
                  </a:ext>
                </a:extLst>
              </a:tr>
              <a:tr h="133684">
                <a:tc>
                  <a:txBody>
                    <a:bodyPr/>
                    <a:lstStyle/>
                    <a:p>
                      <a:pPr algn="l" fontAlgn="b"/>
                      <a:r>
                        <a:rPr lang="en-IN" sz="1100" u="none" strike="noStrike" dirty="0">
                          <a:effectLst/>
                        </a:rPr>
                        <a:t>Seattle, USA</a:t>
                      </a:r>
                      <a:endParaRPr lang="en-IN" sz="1100" b="0" i="0" u="none" strike="noStrike" dirty="0">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225983.34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7663903"/>
                  </a:ext>
                </a:extLst>
              </a:tr>
              <a:tr h="261555">
                <a:tc>
                  <a:txBody>
                    <a:bodyPr/>
                    <a:lstStyle/>
                    <a:p>
                      <a:pPr algn="l" fontAlgn="b"/>
                      <a:r>
                        <a:rPr lang="en-IN" sz="1100" u="none" strike="noStrike">
                          <a:effectLst/>
                        </a:rPr>
                        <a:t>Wellington, New Zealand</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69057.32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2224169"/>
                  </a:ext>
                </a:extLst>
              </a:tr>
              <a:tr h="133684">
                <a:tc>
                  <a:txBody>
                    <a:bodyPr/>
                    <a:lstStyle/>
                    <a:p>
                      <a:pPr algn="l" fontAlgn="b"/>
                      <a:r>
                        <a:rPr lang="en-IN" sz="1100" u="none" strike="noStrike">
                          <a:effectLst/>
                        </a:rPr>
                        <a:t>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4685489"/>
                  </a:ext>
                </a:extLst>
              </a:tr>
              <a:tr h="133684">
                <a:tc>
                  <a:txBody>
                    <a:bodyPr/>
                    <a:lstStyle/>
                    <a:p>
                      <a:pPr algn="l" fontAlgn="b"/>
                      <a:r>
                        <a:rPr lang="en-IN" sz="1100" u="none" strike="noStrike">
                          <a:effectLst/>
                        </a:rPr>
                        <a:t>Auckland, New Zealand</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365450.17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1791238"/>
                  </a:ext>
                </a:extLst>
              </a:tr>
              <a:tr h="133684">
                <a:tc>
                  <a:txBody>
                    <a:bodyPr/>
                    <a:lstStyle/>
                    <a:p>
                      <a:pPr algn="l" fontAlgn="b"/>
                      <a:r>
                        <a:rPr lang="en-IN" sz="1100" u="none" strike="noStrike">
                          <a:effectLst/>
                        </a:rPr>
                        <a:t>Chennai, India</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174621.43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1573320"/>
                  </a:ext>
                </a:extLst>
              </a:tr>
              <a:tr h="133684">
                <a:tc>
                  <a:txBody>
                    <a:bodyPr/>
                    <a:lstStyle/>
                    <a:p>
                      <a:pPr algn="l" fontAlgn="b"/>
                      <a:r>
                        <a:rPr lang="en-IN" sz="1100" u="none" strike="noStrike">
                          <a:effectLst/>
                        </a:rPr>
                        <a:t>Columbus, USA</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334225.59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8089067"/>
                  </a:ext>
                </a:extLst>
              </a:tr>
              <a:tr h="133684">
                <a:tc>
                  <a:txBody>
                    <a:bodyPr/>
                    <a:lstStyle/>
                    <a:p>
                      <a:pPr algn="l" fontAlgn="b"/>
                      <a:r>
                        <a:rPr lang="en-IN" sz="1100" u="none" strike="noStrike">
                          <a:effectLst/>
                        </a:rPr>
                        <a:t>Hyderabad, India</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138967.29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3926116"/>
                  </a:ext>
                </a:extLst>
              </a:tr>
              <a:tr h="133684">
                <a:tc>
                  <a:txBody>
                    <a:bodyPr/>
                    <a:lstStyle/>
                    <a:p>
                      <a:pPr algn="l" fontAlgn="b"/>
                      <a:r>
                        <a:rPr lang="en-IN" sz="1100" u="none" strike="noStrike">
                          <a:effectLst/>
                        </a:rPr>
                        <a:t>Remote</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130554.57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36603696"/>
                  </a:ext>
                </a:extLst>
              </a:tr>
              <a:tr h="133684">
                <a:tc>
                  <a:txBody>
                    <a:bodyPr/>
                    <a:lstStyle/>
                    <a:p>
                      <a:pPr algn="l" fontAlgn="b"/>
                      <a:r>
                        <a:rPr lang="en-IN" sz="1100" u="none" strike="noStrike">
                          <a:effectLst/>
                        </a:rPr>
                        <a:t>Seattle, USA</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0.6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112645.99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7292055"/>
                  </a:ext>
                </a:extLst>
              </a:tr>
              <a:tr h="261555">
                <a:tc>
                  <a:txBody>
                    <a:bodyPr/>
                    <a:lstStyle/>
                    <a:p>
                      <a:pPr algn="l" fontAlgn="b"/>
                      <a:r>
                        <a:rPr lang="en-IN" sz="1100" u="none" strike="noStrike">
                          <a:effectLst/>
                        </a:rPr>
                        <a:t>Wellington, New Zealand</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291530.53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9534092"/>
                  </a:ext>
                </a:extLst>
              </a:tr>
              <a:tr h="133684">
                <a:tc>
                  <a:txBody>
                    <a:bodyPr/>
                    <a:lstStyle/>
                    <a:p>
                      <a:pPr algn="l" fontAlgn="b"/>
                      <a:r>
                        <a:rPr lang="en-IN" sz="1100" u="none" strike="noStrike" dirty="0">
                          <a:effectLst/>
                          <a:highlight>
                            <a:srgbClr val="D9E1F2"/>
                          </a:highlight>
                        </a:rPr>
                        <a:t>Grand Total</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44</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3518822.65</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09160937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0B7288-1CF7-3439-A0B7-301EC50595F5}"/>
              </a:ext>
            </a:extLst>
          </p:cNvPr>
          <p:cNvSpPr txBox="1"/>
          <p:nvPr/>
        </p:nvSpPr>
        <p:spPr>
          <a:xfrm>
            <a:off x="755332" y="1126447"/>
            <a:ext cx="8396042" cy="5575052"/>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t>Summary of the effectiveness of Excel PivotTables and charts. Emphasis on the ease of use and clarity these tools provide. The impact of these tools on making informed business decisions. Final thoughts on the value of Excel in data analysis.</a:t>
            </a:r>
          </a:p>
          <a:p>
            <a:pPr marL="342900" indent="-342900">
              <a:lnSpc>
                <a:spcPct val="150000"/>
              </a:lnSpc>
              <a:buFont typeface="Wingdings" panose="05000000000000000000" pitchFamily="2" charset="2"/>
              <a:buChar char="q"/>
            </a:pPr>
            <a:r>
              <a:rPr lang="en-US" sz="2400" dirty="0"/>
              <a:t>Summarize the benefits of using Excel PivotTables and charts for data analysis. Emphasize how these tools provide clear, actionable insights that can support business decisions. Each of these sections aligns with the agenda and provides a comprehensive explanation of how to utilize Excel for data analysis.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Pivot table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A00C273-3175-67D6-36E2-107C02F373AA}"/>
              </a:ext>
            </a:extLst>
          </p:cNvPr>
          <p:cNvSpPr txBox="1"/>
          <p:nvPr/>
        </p:nvSpPr>
        <p:spPr>
          <a:xfrm>
            <a:off x="1150068" y="1827878"/>
            <a:ext cx="6393732" cy="4457952"/>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need for efficient analysis of employee data to gain insights.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Challenges in understanding salary distribution, employee counts, etc.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importance of structured data analysis for decision-making.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Excel as a powerful tool to address these challenges.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391400" cy="4708981"/>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sz="2400" b="0" i="0" dirty="0">
                <a:solidFill>
                  <a:srgbClr val="0D0D0D"/>
                </a:solidFill>
                <a:effectLst/>
                <a:latin typeface="Times New Roman" panose="02020603050405020304" pitchFamily="18" charset="0"/>
                <a:cs typeface="Times New Roman" panose="02020603050405020304" pitchFamily="18" charset="0"/>
              </a:rPr>
              <a:t>Introduction to the process of using Excel for data analysis.   </a:t>
            </a: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r>
              <a:rPr lang="en-US" sz="2400" b="0" i="0" dirty="0">
                <a:solidFill>
                  <a:srgbClr val="0D0D0D"/>
                </a:solidFill>
                <a:effectLst/>
                <a:latin typeface="Times New Roman" panose="02020603050405020304" pitchFamily="18" charset="0"/>
                <a:cs typeface="Times New Roman" panose="02020603050405020304" pitchFamily="18" charset="0"/>
              </a:rPr>
              <a:t>Explanation of PivotTables for data summarization.   </a:t>
            </a: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r>
              <a:rPr lang="en-US" sz="2400" b="0" i="0" dirty="0">
                <a:solidFill>
                  <a:srgbClr val="0D0D0D"/>
                </a:solidFill>
                <a:effectLst/>
                <a:latin typeface="Times New Roman" panose="02020603050405020304" pitchFamily="18" charset="0"/>
                <a:cs typeface="Times New Roman" panose="02020603050405020304" pitchFamily="18" charset="0"/>
              </a:rPr>
              <a:t>The role of charts/graphs in visualizing the summarized data.   </a:t>
            </a: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r>
              <a:rPr lang="en-US" sz="2400" b="0" i="0" dirty="0">
                <a:solidFill>
                  <a:srgbClr val="0D0D0D"/>
                </a:solidFill>
                <a:effectLst/>
                <a:latin typeface="Times New Roman" panose="02020603050405020304" pitchFamily="18" charset="0"/>
                <a:cs typeface="Times New Roman" panose="02020603050405020304" pitchFamily="18" charset="0"/>
              </a:rPr>
              <a:t>Goal: To provide clear, actionable insights through this process. </a:t>
            </a:r>
            <a:endParaRPr lang="en-IN" sz="2400" dirty="0">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0E35ABF-25FF-84D4-56FB-04E8A8676DDB}"/>
              </a:ext>
            </a:extLst>
          </p:cNvPr>
          <p:cNvSpPr txBox="1"/>
          <p:nvPr/>
        </p:nvSpPr>
        <p:spPr>
          <a:xfrm>
            <a:off x="914400" y="1960842"/>
            <a:ext cx="8236974" cy="3903954"/>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HR managers who need insights into employee metrics.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Data analysts tasked with interpreting workforce data.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Department heads interested in specific trends, like salary distribution.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Decision-makers who rely on accurate data for strategic planning.</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Training and development team.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7760752-A9B2-BD45-4793-76D5C914FBDA}"/>
              </a:ext>
            </a:extLst>
          </p:cNvPr>
          <p:cNvSpPr txBox="1"/>
          <p:nvPr/>
        </p:nvSpPr>
        <p:spPr>
          <a:xfrm>
            <a:off x="2695574" y="2165193"/>
            <a:ext cx="6524626" cy="4467057"/>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2400" dirty="0"/>
              <a:t> Use of PivotTables to efficiently summarize large datasets.  </a:t>
            </a:r>
          </a:p>
          <a:p>
            <a:pPr marL="285750" indent="-285750">
              <a:lnSpc>
                <a:spcPct val="150000"/>
              </a:lnSpc>
              <a:buFont typeface="Wingdings" panose="05000000000000000000" pitchFamily="2" charset="2"/>
              <a:buChar char="q"/>
            </a:pPr>
            <a:r>
              <a:rPr lang="en-US" sz="2400" dirty="0"/>
              <a:t>Creation of graphs/charts to visually represent data findings.   </a:t>
            </a:r>
          </a:p>
          <a:p>
            <a:pPr marL="285750" indent="-285750">
              <a:lnSpc>
                <a:spcPct val="150000"/>
              </a:lnSpc>
              <a:buFont typeface="Wingdings" panose="05000000000000000000" pitchFamily="2" charset="2"/>
              <a:buChar char="q"/>
            </a:pPr>
            <a:r>
              <a:rPr lang="en-US" sz="2400" dirty="0"/>
              <a:t>Simplification of data interpretation for non-technical stakeholders.   </a:t>
            </a:r>
          </a:p>
          <a:p>
            <a:pPr marL="285750" indent="-285750">
              <a:lnSpc>
                <a:spcPct val="150000"/>
              </a:lnSpc>
              <a:buFont typeface="Wingdings" panose="05000000000000000000" pitchFamily="2" charset="2"/>
              <a:buChar char="q"/>
            </a:pPr>
            <a:r>
              <a:rPr lang="en-US" sz="2400" dirty="0"/>
              <a:t>Enhanced decision-making through clear, data-driven insights.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4284ECB-E51A-FD88-4E20-61B13A159A05}"/>
              </a:ext>
            </a:extLst>
          </p:cNvPr>
          <p:cNvSpPr txBox="1"/>
          <p:nvPr/>
        </p:nvSpPr>
        <p:spPr>
          <a:xfrm>
            <a:off x="755332" y="1447800"/>
            <a:ext cx="7093974" cy="4832092"/>
          </a:xfrm>
          <a:prstGeom prst="rect">
            <a:avLst/>
          </a:prstGeom>
          <a:noFill/>
        </p:spPr>
        <p:txBody>
          <a:bodyPr wrap="square">
            <a:spAutoFit/>
          </a:bodyPr>
          <a:lstStyle/>
          <a:p>
            <a:r>
              <a:rPr lang="en-US" sz="2800" dirty="0">
                <a:hlinkClick r:id="rId2"/>
              </a:rPr>
              <a:t>https://www.kaggle.com/models</a:t>
            </a:r>
            <a:r>
              <a:rPr lang="en-US" sz="2800" dirty="0"/>
              <a:t> From this website the data has been taken </a:t>
            </a:r>
          </a:p>
          <a:p>
            <a:endParaRPr lang="en-US" sz="2800" dirty="0"/>
          </a:p>
          <a:p>
            <a:pPr marL="285750" indent="-285750">
              <a:buFont typeface="Wingdings" panose="05000000000000000000" pitchFamily="2" charset="2"/>
              <a:buChar char="q"/>
            </a:pPr>
            <a:r>
              <a:rPr lang="en-US" sz="2800" dirty="0"/>
              <a:t>Overview of the employee data being analyzed.   </a:t>
            </a:r>
          </a:p>
          <a:p>
            <a:pPr marL="285750" indent="-285750">
              <a:buFont typeface="Wingdings" panose="05000000000000000000" pitchFamily="2" charset="2"/>
              <a:buChar char="q"/>
            </a:pPr>
            <a:r>
              <a:rPr lang="en-US" sz="2800" dirty="0"/>
              <a:t>Types of data: department, gender, salary, location, etc.   </a:t>
            </a:r>
          </a:p>
          <a:p>
            <a:pPr marL="285750" indent="-285750">
              <a:buFont typeface="Wingdings" panose="05000000000000000000" pitchFamily="2" charset="2"/>
              <a:buChar char="q"/>
            </a:pPr>
            <a:r>
              <a:rPr lang="en-US" sz="2800" dirty="0"/>
              <a:t> Importance of clean, well-organized data in Excel.   </a:t>
            </a:r>
          </a:p>
          <a:p>
            <a:pPr marL="285750" indent="-285750">
              <a:buFont typeface="Wingdings" panose="05000000000000000000" pitchFamily="2" charset="2"/>
              <a:buChar char="q"/>
            </a:pPr>
            <a:r>
              <a:rPr lang="en-US" sz="2800" dirty="0"/>
              <a:t>Preparation steps for the dataset before analysis.</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982200" y="4419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9902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348912" y="41228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017552" y="169054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0E54C28-47E6-3D0A-0928-D5A259F25831}"/>
              </a:ext>
            </a:extLst>
          </p:cNvPr>
          <p:cNvSpPr txBox="1"/>
          <p:nvPr/>
        </p:nvSpPr>
        <p:spPr>
          <a:xfrm>
            <a:off x="2244275" y="1542166"/>
            <a:ext cx="7890325" cy="512294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2000" dirty="0"/>
              <a:t>Streamlined Data Analysis: Excel's PivotTables simplify the process of analyzing complex employee data, making it accessible even to non-technical users.  </a:t>
            </a:r>
          </a:p>
          <a:p>
            <a:pPr marL="285750" indent="-285750">
              <a:lnSpc>
                <a:spcPct val="150000"/>
              </a:lnSpc>
              <a:buFont typeface="Wingdings" panose="05000000000000000000" pitchFamily="2" charset="2"/>
              <a:buChar char="q"/>
            </a:pPr>
            <a:r>
              <a:rPr lang="en-US" sz="2000" dirty="0"/>
              <a:t>Visual Impact: Automatic creation of charts and graphs enhances the clarity of insights, making key patterns and trends easy to understand.</a:t>
            </a:r>
          </a:p>
          <a:p>
            <a:pPr marL="285750" indent="-285750">
              <a:lnSpc>
                <a:spcPct val="150000"/>
              </a:lnSpc>
              <a:buFont typeface="Wingdings" panose="05000000000000000000" pitchFamily="2" charset="2"/>
              <a:buChar char="q"/>
            </a:pPr>
            <a:r>
              <a:rPr lang="en-US" sz="2000" dirty="0"/>
              <a:t>Faster Decision-Making: The solution bridges the gap between raw data and actionable insights, enabling quicker, more informed business decisions.</a:t>
            </a:r>
          </a:p>
          <a:p>
            <a:pPr marL="285750" indent="-285750">
              <a:lnSpc>
                <a:spcPct val="150000"/>
              </a:lnSpc>
              <a:buFont typeface="Wingdings" panose="05000000000000000000" pitchFamily="2" charset="2"/>
              <a:buChar char="q"/>
            </a:pPr>
            <a:r>
              <a:rPr lang="en-US" sz="2000" dirty="0"/>
              <a:t>Excel’s Power: This approach highlights Excel's effectiveness in turning data into valuable insights, ultimately improving organizational outcomes.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975</Words>
  <Application>Microsoft Office PowerPoint</Application>
  <PresentationFormat>Widescreen</PresentationFormat>
  <Paragraphs>167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Dubai Medium</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pavipooja</cp:lastModifiedBy>
  <cp:revision>15</cp:revision>
  <dcterms:created xsi:type="dcterms:W3CDTF">2024-03-29T15:07:22Z</dcterms:created>
  <dcterms:modified xsi:type="dcterms:W3CDTF">2024-08-26T18:14:20Z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