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6" r:id="rId3"/>
    <p:sldId id="270" r:id="rId4"/>
    <p:sldId id="257" r:id="rId5"/>
    <p:sldId id="268" r:id="rId6"/>
    <p:sldId id="258" r:id="rId7"/>
    <p:sldId id="26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9933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8EADE-A734-4D0C-A5B5-F1002957DB6C}" v="1" dt="2025-08-24T03:48:19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I LAKSHAN" userId="5ed4f93da13cd47f" providerId="LiveId" clId="{EBE8EADE-A734-4D0C-A5B5-F1002957DB6C}"/>
    <pc:docChg chg="modSld">
      <pc:chgData name="PAVI LAKSHAN" userId="5ed4f93da13cd47f" providerId="LiveId" clId="{EBE8EADE-A734-4D0C-A5B5-F1002957DB6C}" dt="2025-08-24T03:48:27.855" v="17" actId="5793"/>
      <pc:docMkLst>
        <pc:docMk/>
      </pc:docMkLst>
      <pc:sldChg chg="modSp mod">
        <pc:chgData name="PAVI LAKSHAN" userId="5ed4f93da13cd47f" providerId="LiveId" clId="{EBE8EADE-A734-4D0C-A5B5-F1002957DB6C}" dt="2025-08-24T03:46:59.245" v="15" actId="255"/>
        <pc:sldMkLst>
          <pc:docMk/>
          <pc:sldMk cId="3874264723" sldId="256"/>
        </pc:sldMkLst>
        <pc:spChg chg="mod">
          <ac:chgData name="PAVI LAKSHAN" userId="5ed4f93da13cd47f" providerId="LiveId" clId="{EBE8EADE-A734-4D0C-A5B5-F1002957DB6C}" dt="2025-08-24T03:46:59.245" v="15" actId="255"/>
          <ac:spMkLst>
            <pc:docMk/>
            <pc:sldMk cId="3874264723" sldId="256"/>
            <ac:spMk id="2" creationId="{535155DC-E552-D114-5C20-7BA693AD30DE}"/>
          </ac:spMkLst>
        </pc:spChg>
        <pc:spChg chg="mod">
          <ac:chgData name="PAVI LAKSHAN" userId="5ed4f93da13cd47f" providerId="LiveId" clId="{EBE8EADE-A734-4D0C-A5B5-F1002957DB6C}" dt="2025-08-24T03:45:59.552" v="8" actId="207"/>
          <ac:spMkLst>
            <pc:docMk/>
            <pc:sldMk cId="3874264723" sldId="256"/>
            <ac:spMk id="3" creationId="{C4EC47DE-D717-7A21-A3F7-A02B14B6421F}"/>
          </ac:spMkLst>
        </pc:spChg>
        <pc:spChg chg="mod">
          <ac:chgData name="PAVI LAKSHAN" userId="5ed4f93da13cd47f" providerId="LiveId" clId="{EBE8EADE-A734-4D0C-A5B5-F1002957DB6C}" dt="2025-08-24T03:46:21.267" v="11" actId="14100"/>
          <ac:spMkLst>
            <pc:docMk/>
            <pc:sldMk cId="3874264723" sldId="256"/>
            <ac:spMk id="5" creationId="{B32FF901-1FD2-044F-7364-DFD712C49D67}"/>
          </ac:spMkLst>
        </pc:spChg>
      </pc:sldChg>
      <pc:sldChg chg="modSp mod">
        <pc:chgData name="PAVI LAKSHAN" userId="5ed4f93da13cd47f" providerId="LiveId" clId="{EBE8EADE-A734-4D0C-A5B5-F1002957DB6C}" dt="2025-08-24T03:48:27.855" v="17" actId="5793"/>
        <pc:sldMkLst>
          <pc:docMk/>
          <pc:sldMk cId="2802395300" sldId="257"/>
        </pc:sldMkLst>
        <pc:spChg chg="mod">
          <ac:chgData name="PAVI LAKSHAN" userId="5ed4f93da13cd47f" providerId="LiveId" clId="{EBE8EADE-A734-4D0C-A5B5-F1002957DB6C}" dt="2025-08-24T03:48:27.855" v="17" actId="5793"/>
          <ac:spMkLst>
            <pc:docMk/>
            <pc:sldMk cId="2802395300" sldId="257"/>
            <ac:spMk id="3" creationId="{701222BC-2D02-F26E-BA2C-49FEC8AC95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65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12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6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3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32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7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2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6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52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6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321393A-5B1E-44CF-9951-DFA8045043B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C54ED4E-7A9E-4368-92CD-74E782F0F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2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55DC-E552-D114-5C20-7BA693AD3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5" y="2470858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LimbRevive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VR-Based Therapy for Motor Recovery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C47DE-D717-7A21-A3F7-A02B14B64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3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IN" sz="32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InnovAct 2025</a:t>
            </a:r>
            <a:endParaRPr lang="en-IN" sz="32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AR/VR </a:t>
            </a:r>
          </a:p>
          <a:p>
            <a:pPr algn="ctr"/>
            <a:r>
              <a:rPr lang="en-I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FF901-1FD2-044F-7364-DFD712C49D67}"/>
              </a:ext>
            </a:extLst>
          </p:cNvPr>
          <p:cNvSpPr txBox="1"/>
          <p:nvPr/>
        </p:nvSpPr>
        <p:spPr>
          <a:xfrm>
            <a:off x="75415" y="6121800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Pavihaa Lakshmi B, Marimuthu R, Saqhibuddeen Ahmed F, Keerthana B, Abitha 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EAB0-4907-681C-7810-83B8E704088E}"/>
              </a:ext>
            </a:extLst>
          </p:cNvPr>
          <p:cNvSpPr txBox="1"/>
          <p:nvPr/>
        </p:nvSpPr>
        <p:spPr>
          <a:xfrm>
            <a:off x="-160255" y="513618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IR2025-995954</a:t>
            </a:r>
          </a:p>
          <a:p>
            <a:pPr algn="ctr"/>
            <a:r>
              <a:rPr lang="en-IN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https://github.com/PavihaaChander/InnovAct2025_HEAL.git</a:t>
            </a:r>
          </a:p>
        </p:txBody>
      </p:sp>
    </p:spTree>
    <p:extLst>
      <p:ext uri="{BB962C8B-B14F-4D97-AF65-F5344CB8AC3E}">
        <p14:creationId xmlns:p14="http://schemas.microsoft.com/office/powerpoint/2010/main" val="3874264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9EB14-D6AE-93B6-D6F8-2C75AB9F4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6F41-5BDA-2C44-A325-C3BD5B23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331" y="169045"/>
            <a:ext cx="5915337" cy="674103"/>
          </a:xfrm>
        </p:spPr>
        <p:txBody>
          <a:bodyPr>
            <a:normAutofit fontScale="90000"/>
          </a:bodyPr>
          <a:lstStyle/>
          <a:p>
            <a:r>
              <a:rPr lang="en-IN" dirty="0"/>
              <a:t>Prototype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783F3-34A9-DD44-E2A3-95A812E1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8" y="1303255"/>
            <a:ext cx="5070846" cy="3803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25DE41-B73C-FEE9-6452-32EF7FC92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39" y="1118865"/>
            <a:ext cx="5915337" cy="39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4653A-3B72-B135-B282-03372EFB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0001-8BD2-59AE-891D-6B8B2765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331" y="169045"/>
            <a:ext cx="5915337" cy="674103"/>
          </a:xfrm>
        </p:spPr>
        <p:txBody>
          <a:bodyPr>
            <a:normAutofit fontScale="90000"/>
          </a:bodyPr>
          <a:lstStyle/>
          <a:p>
            <a:r>
              <a:rPr lang="en-IN" dirty="0"/>
              <a:t>Impact &amp;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9495-7849-775F-3B2E-2E566BB2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35" y="1387305"/>
            <a:ext cx="11936128" cy="5824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Who benefits?</a:t>
            </a:r>
          </a:p>
          <a:p>
            <a:r>
              <a:rPr lang="en-US" sz="2400" dirty="0"/>
              <a:t>The people who have been disabled by trauma, or people getting rehab after a stroke.</a:t>
            </a:r>
          </a:p>
          <a:p>
            <a:r>
              <a:rPr lang="en-US" sz="2400" dirty="0"/>
              <a:t>The physiotherapist and occupational therapist.</a:t>
            </a:r>
          </a:p>
          <a:p>
            <a:pPr marL="0" indent="0">
              <a:buNone/>
            </a:pPr>
            <a:r>
              <a:rPr lang="en-US" sz="2400" b="1" dirty="0"/>
              <a:t>How can it be applied in real-world scenarios?</a:t>
            </a:r>
          </a:p>
          <a:p>
            <a:r>
              <a:rPr lang="en-US" sz="2400" dirty="0"/>
              <a:t>These devices can be used in Occupational therapy clinics.</a:t>
            </a:r>
          </a:p>
          <a:p>
            <a:r>
              <a:rPr lang="en-US" sz="2400" dirty="0"/>
              <a:t>These can be used as home-based therapies and can also be accessed in remote areas.</a:t>
            </a:r>
          </a:p>
        </p:txBody>
      </p:sp>
    </p:spTree>
    <p:extLst>
      <p:ext uri="{BB962C8B-B14F-4D97-AF65-F5344CB8AC3E}">
        <p14:creationId xmlns:p14="http://schemas.microsoft.com/office/powerpoint/2010/main" val="141693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10E42-40DF-E3A3-61EB-6B7C698F2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BB5D-E375-0230-59B9-F2994ADD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331" y="169045"/>
            <a:ext cx="5915337" cy="674103"/>
          </a:xfrm>
        </p:spPr>
        <p:txBody>
          <a:bodyPr>
            <a:normAutofit fontScale="90000"/>
          </a:bodyPr>
          <a:lstStyle/>
          <a:p>
            <a:r>
              <a:rPr lang="en-IN" dirty="0"/>
              <a:t>Challenges faced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4639DA-2CA1-FA32-39CD-9A654C393F91}"/>
              </a:ext>
            </a:extLst>
          </p:cNvPr>
          <p:cNvSpPr txBox="1"/>
          <p:nvPr/>
        </p:nvSpPr>
        <p:spPr>
          <a:xfrm>
            <a:off x="807522" y="1068779"/>
            <a:ext cx="10842172" cy="3674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Signal Integrity and Calibration: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Real-Time Integration: Synchronizing </a:t>
            </a:r>
            <a:r>
              <a:rPr lang="en-IN" sz="2400" dirty="0" err="1"/>
              <a:t>biosignals</a:t>
            </a:r>
            <a:r>
              <a:rPr lang="en-IN" sz="2400" dirty="0"/>
              <a:t> with Unity3D gameplay demanded low-latency data handling and precise temporal alignment.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Personalized Therapy Adaptation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sz="2400" dirty="0"/>
              <a:t>Hardware Compatibility and Ergonomics</a:t>
            </a:r>
          </a:p>
        </p:txBody>
      </p:sp>
    </p:spTree>
    <p:extLst>
      <p:ext uri="{BB962C8B-B14F-4D97-AF65-F5344CB8AC3E}">
        <p14:creationId xmlns:p14="http://schemas.microsoft.com/office/powerpoint/2010/main" val="2604905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0855B-4980-E1A4-AF57-433E1B4FF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7C1E-00E0-FDBD-C34C-A3707BE9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637" y="546118"/>
            <a:ext cx="5915337" cy="674103"/>
          </a:xfrm>
        </p:spPr>
        <p:txBody>
          <a:bodyPr>
            <a:normAutofit fontScale="90000"/>
          </a:bodyPr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05D2-F726-56FA-05D1-E1E02D25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288" y="2121030"/>
            <a:ext cx="10699422" cy="59765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current prototype can be fully developed, and the sensors can be placed within a band wirelessly.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More games can be developed for each kind of daily living activity.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device can be distributed even in rural hospitals so that each person in need can access this therapy.</a:t>
            </a:r>
          </a:p>
        </p:txBody>
      </p:sp>
    </p:spTree>
    <p:extLst>
      <p:ext uri="{BB962C8B-B14F-4D97-AF65-F5344CB8AC3E}">
        <p14:creationId xmlns:p14="http://schemas.microsoft.com/office/powerpoint/2010/main" val="216407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70AFB-FE61-068F-69D9-40225865E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5671-89F2-7A97-EED8-4009CE6F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331" y="169045"/>
            <a:ext cx="5915337" cy="674103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7508-65B3-EB4C-08A5-286E412A3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35" y="1234911"/>
            <a:ext cx="11936128" cy="5976559"/>
          </a:xfrm>
        </p:spPr>
        <p:txBody>
          <a:bodyPr>
            <a:normAutofit/>
          </a:bodyPr>
          <a:lstStyle/>
          <a:p>
            <a:r>
              <a:rPr lang="en-US" sz="2400" dirty="0"/>
              <a:t>Our research performs the design and implementation of a wearable smart insole hardware system unified with VR to support real-time monitoring and rehabilitation of lower limb muscles, with the goal of preventing DVT. </a:t>
            </a:r>
          </a:p>
          <a:p>
            <a:r>
              <a:rPr lang="en-US" sz="2400" dirty="0"/>
              <a:t>The system targeted key muscle groups- involving the gastrocnemius, soleus, tibialis anterior, tibialis posterior, and peroneus longus-whose contractions play a vital role in venous blood return. </a:t>
            </a:r>
          </a:p>
          <a:p>
            <a:r>
              <a:rPr lang="en-US" sz="2400" dirty="0"/>
              <a:t>EMG and IMU (accelerometer and gyroscope) data were collected from healthy participants during both resting and active state involving plantarflexion, inversion, and eversion movements. </a:t>
            </a:r>
          </a:p>
          <a:p>
            <a:r>
              <a:rPr lang="en-US" sz="2400" dirty="0"/>
              <a:t>After signal preprocessing and feature extraction, a range of time- and frequency-domain features were used to train classification models.</a:t>
            </a:r>
          </a:p>
        </p:txBody>
      </p:sp>
    </p:spTree>
    <p:extLst>
      <p:ext uri="{BB962C8B-B14F-4D97-AF65-F5344CB8AC3E}">
        <p14:creationId xmlns:p14="http://schemas.microsoft.com/office/powerpoint/2010/main" val="614499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FC19-E109-0D2C-6642-D21A5FDC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>
            <a:normAutofit/>
          </a:bodyPr>
          <a:lstStyle/>
          <a:p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574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062D-152F-3A49-1459-94FFC115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08" y="145295"/>
            <a:ext cx="7729728" cy="118872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9B2A4461-9EEB-E3B8-BCD0-0F1C790AA4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12" y="2982673"/>
            <a:ext cx="3755612" cy="225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E5C2C-D215-68D2-69F7-22424B31395F}"/>
              </a:ext>
            </a:extLst>
          </p:cNvPr>
          <p:cNvSpPr txBox="1"/>
          <p:nvPr/>
        </p:nvSpPr>
        <p:spPr>
          <a:xfrm>
            <a:off x="4441371" y="1603169"/>
            <a:ext cx="7294417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early stage Deep Vein Thrombosis (DVT)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Nearly 9L people are affected and 1 to 2 per 1,000 could be affected each year. The National Centre on Birth Defects and Developmental Disabilities estimates that DVT kills 60,000 -100,000 every year.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over India 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after major lower limb surgery and post pregnancy period. </a:t>
            </a:r>
          </a:p>
        </p:txBody>
      </p:sp>
    </p:spTree>
    <p:extLst>
      <p:ext uri="{BB962C8B-B14F-4D97-AF65-F5344CB8AC3E}">
        <p14:creationId xmlns:p14="http://schemas.microsoft.com/office/powerpoint/2010/main" val="405321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3352-ECB3-FB2D-2401-06363CD5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808" y="419270"/>
            <a:ext cx="7847056" cy="698702"/>
          </a:xfrm>
        </p:spPr>
        <p:txBody>
          <a:bodyPr>
            <a:normAutofit fontScale="90000"/>
          </a:bodyPr>
          <a:lstStyle/>
          <a:p>
            <a:r>
              <a:rPr lang="en-IN" dirty="0"/>
              <a:t>Calf muscle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2FE3-EE1C-41F8-DB41-E697F24F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7E493-1FC0-2125-1A39-162AFB31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98495"/>
            <a:ext cx="8717044" cy="468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5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14DF-97DB-FC92-ED37-6B92E05E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331" y="169045"/>
            <a:ext cx="5915337" cy="674103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222BC-2D02-F26E-BA2C-49FEC8AC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35" y="1137922"/>
            <a:ext cx="11936128" cy="58241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Background: </a:t>
            </a:r>
            <a:r>
              <a:rPr lang="en-US" sz="2400" dirty="0"/>
              <a:t>Motor impairments caused by neurological disorders, trauma, or degenerative diseases severely affect individuals' ability to perform daily tasks, leading to reduced autonomy and quality of life.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Limitations of Traditional Therapy: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Conventional rehabilitation methods often face challenges such as:</a:t>
            </a:r>
          </a:p>
          <a:p>
            <a:pPr lvl="3">
              <a:lnSpc>
                <a:spcPct val="150000"/>
              </a:lnSpc>
            </a:pPr>
            <a:r>
              <a:rPr lang="en-US" sz="2200" dirty="0"/>
              <a:t>Low patient engagement and motivation</a:t>
            </a:r>
          </a:p>
          <a:p>
            <a:pPr lvl="3">
              <a:lnSpc>
                <a:spcPct val="150000"/>
              </a:lnSpc>
            </a:pPr>
            <a:r>
              <a:rPr lang="en-US" sz="2200" dirty="0"/>
              <a:t>Limited personalization of therapy</a:t>
            </a:r>
          </a:p>
          <a:p>
            <a:pPr lvl="3">
              <a:lnSpc>
                <a:spcPct val="150000"/>
              </a:lnSpc>
            </a:pPr>
            <a:r>
              <a:rPr lang="en-US" sz="2200" dirty="0"/>
              <a:t>Restricted access in remote or underserved regions</a:t>
            </a:r>
          </a:p>
        </p:txBody>
      </p:sp>
    </p:spTree>
    <p:extLst>
      <p:ext uri="{BB962C8B-B14F-4D97-AF65-F5344CB8AC3E}">
        <p14:creationId xmlns:p14="http://schemas.microsoft.com/office/powerpoint/2010/main" val="280239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4F29-F3B7-8AFA-3643-31935430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5049"/>
            <a:ext cx="7729728" cy="1188720"/>
          </a:xfrm>
        </p:spPr>
        <p:txBody>
          <a:bodyPr/>
          <a:lstStyle/>
          <a:p>
            <a:r>
              <a:rPr lang="en-IN" dirty="0"/>
              <a:t>Existing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533E-7407-A360-FF9C-B167AD44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993" y="2140943"/>
            <a:ext cx="7729728" cy="3101983"/>
          </a:xfrm>
        </p:spPr>
        <p:txBody>
          <a:bodyPr>
            <a:normAutofit/>
          </a:bodyPr>
          <a:lstStyle/>
          <a:p>
            <a:r>
              <a:rPr lang="en-US" sz="2400" dirty="0"/>
              <a:t>D-dimer blood test</a:t>
            </a:r>
          </a:p>
          <a:p>
            <a:r>
              <a:rPr lang="en-US" sz="2400" dirty="0"/>
              <a:t>Duplex ultrasound</a:t>
            </a:r>
          </a:p>
          <a:p>
            <a:r>
              <a:rPr lang="en-US" sz="2400" dirty="0"/>
              <a:t>Venography</a:t>
            </a:r>
          </a:p>
          <a:p>
            <a:r>
              <a:rPr lang="en-US" sz="2400" dirty="0"/>
              <a:t>MRI scan</a:t>
            </a:r>
          </a:p>
          <a:p>
            <a:r>
              <a:rPr lang="en-US" sz="2400" dirty="0"/>
              <a:t>Compression stockings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E6982-C450-47F8-18B6-66B1FE21AA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/>
          <a:stretch/>
        </p:blipFill>
        <p:spPr>
          <a:xfrm>
            <a:off x="6662056" y="1919640"/>
            <a:ext cx="4516225" cy="35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5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68273-B37E-3B48-739F-D5CAADB2D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79FF-5DD0-745C-970E-B7BB31A6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331" y="169045"/>
            <a:ext cx="5915337" cy="674103"/>
          </a:xfrm>
        </p:spPr>
        <p:txBody>
          <a:bodyPr>
            <a:normAutofit fontScale="90000"/>
          </a:bodyPr>
          <a:lstStyle/>
          <a:p>
            <a:r>
              <a:rPr lang="en-IN" dirty="0"/>
              <a:t>What does it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1778-5262-87C4-9008-B72547AB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35" y="1387305"/>
            <a:ext cx="11936128" cy="58241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VR-Based Game Therapy: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Virtual Reality (VR) offers immersive, interactive environments that simulate real-world motor tasks.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Game-based therapy within VR platforms can: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Enhance patient motivation and adherence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Stimulate neuroplasticity through repetitive, goal-oriented tasks</a:t>
            </a:r>
          </a:p>
          <a:p>
            <a:pPr lvl="2">
              <a:lnSpc>
                <a:spcPct val="150000"/>
              </a:lnSpc>
            </a:pPr>
            <a:r>
              <a:rPr lang="en-US" sz="2200" dirty="0"/>
              <a:t>Allow real-time feedback and adaptive difficulty levels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4666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F11E-84FB-AC59-9D94-7263A446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380" y="264048"/>
            <a:ext cx="7729728" cy="721604"/>
          </a:xfrm>
        </p:spPr>
        <p:txBody>
          <a:bodyPr>
            <a:normAutofit fontScale="90000"/>
          </a:bodyPr>
          <a:lstStyle/>
          <a:p>
            <a:r>
              <a:rPr lang="en-IN" dirty="0"/>
              <a:t>TECHNOLOGY/PROCESS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87B5-F3FD-656B-B00E-EA862932E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B08A0-A441-EE4A-14AF-22694DE76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83" y="1334014"/>
            <a:ext cx="913212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3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749E8-9273-9709-ADF7-548FA544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C039-5749-A687-3FD5-D7C6D3D0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331" y="169045"/>
            <a:ext cx="5915337" cy="674103"/>
          </a:xfrm>
        </p:spPr>
        <p:txBody>
          <a:bodyPr>
            <a:normAutofit fontScale="90000"/>
          </a:bodyPr>
          <a:lstStyle/>
          <a:p>
            <a:r>
              <a:rPr lang="en-IN" dirty="0"/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70CC7-EEE9-93FF-39E1-7D2CC6CA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457"/>
          <a:stretch>
            <a:fillRect/>
          </a:stretch>
        </p:blipFill>
        <p:spPr>
          <a:xfrm>
            <a:off x="1219095" y="1296579"/>
            <a:ext cx="10008278" cy="49251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121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60966-E162-F909-CF7A-5414AEBED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CEB1-DA9E-79D8-B039-E04A18A2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331" y="169045"/>
            <a:ext cx="5915337" cy="674103"/>
          </a:xfrm>
        </p:spPr>
        <p:txBody>
          <a:bodyPr>
            <a:normAutofit fontScale="90000"/>
          </a:bodyPr>
          <a:lstStyle/>
          <a:p>
            <a:r>
              <a:rPr lang="en-IN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1F4C-DF0C-0A41-76BE-23B411324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35" y="1387305"/>
            <a:ext cx="11936128" cy="5824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Tools: </a:t>
            </a:r>
          </a:p>
          <a:p>
            <a:r>
              <a:rPr lang="en-US" sz="2400" dirty="0"/>
              <a:t>Unity, Arduino IDE</a:t>
            </a:r>
          </a:p>
          <a:p>
            <a:pPr marL="0" indent="0">
              <a:buNone/>
            </a:pPr>
            <a:r>
              <a:rPr lang="en-US" sz="2400" b="1" dirty="0"/>
              <a:t>Components used:</a:t>
            </a:r>
          </a:p>
          <a:p>
            <a:pPr lvl="2"/>
            <a:r>
              <a:rPr lang="en-US" sz="2200" dirty="0"/>
              <a:t>ESP32</a:t>
            </a:r>
          </a:p>
          <a:p>
            <a:pPr lvl="2"/>
            <a:r>
              <a:rPr lang="en-US" sz="2200" dirty="0"/>
              <a:t>EXG PILL</a:t>
            </a:r>
          </a:p>
          <a:p>
            <a:pPr lvl="2"/>
            <a:r>
              <a:rPr lang="en-US" sz="2200" dirty="0"/>
              <a:t>MPU6050</a:t>
            </a:r>
          </a:p>
          <a:p>
            <a:pPr lvl="2"/>
            <a:r>
              <a:rPr lang="en-US" sz="2200" dirty="0"/>
              <a:t>Battery</a:t>
            </a:r>
          </a:p>
          <a:p>
            <a:pPr marL="34925" lvl="2" indent="0">
              <a:buNone/>
            </a:pPr>
            <a:r>
              <a:rPr lang="en-US" sz="2000" b="1" dirty="0"/>
              <a:t>Technologies:</a:t>
            </a:r>
          </a:p>
          <a:p>
            <a:pPr marL="34925" lvl="2" indent="0">
              <a:buNone/>
            </a:pPr>
            <a:r>
              <a:rPr lang="en-US" sz="2200" dirty="0"/>
              <a:t>Combining VR, Bio-signals, and motion sensing for rehabilitation in an interactive game-based therapy.</a:t>
            </a:r>
          </a:p>
        </p:txBody>
      </p:sp>
    </p:spTree>
    <p:extLst>
      <p:ext uri="{BB962C8B-B14F-4D97-AF65-F5344CB8AC3E}">
        <p14:creationId xmlns:p14="http://schemas.microsoft.com/office/powerpoint/2010/main" val="12317306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445</TotalTime>
  <Words>542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Gill Sans MT</vt:lpstr>
      <vt:lpstr>Times New Roman</vt:lpstr>
      <vt:lpstr>Wingdings</vt:lpstr>
      <vt:lpstr>Parcel</vt:lpstr>
      <vt:lpstr>LimbRevive: VR-Based Therapy for Motor Recovery</vt:lpstr>
      <vt:lpstr>INTRODUCTION</vt:lpstr>
      <vt:lpstr>Calf muscle</vt:lpstr>
      <vt:lpstr>Problem Statement</vt:lpstr>
      <vt:lpstr>Existing Techniques</vt:lpstr>
      <vt:lpstr>What does it solve?</vt:lpstr>
      <vt:lpstr>TECHNOLOGY/PROCESS SOLUTION</vt:lpstr>
      <vt:lpstr>METHODOLOGY</vt:lpstr>
      <vt:lpstr>Technical approach</vt:lpstr>
      <vt:lpstr>Prototype</vt:lpstr>
      <vt:lpstr>Impact &amp; use case</vt:lpstr>
      <vt:lpstr>Challenges faced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 LAKSHAN</dc:creator>
  <cp:lastModifiedBy>PAVI LAKSHAN</cp:lastModifiedBy>
  <cp:revision>12</cp:revision>
  <dcterms:created xsi:type="dcterms:W3CDTF">2025-08-24T03:15:20Z</dcterms:created>
  <dcterms:modified xsi:type="dcterms:W3CDTF">2025-08-25T10:31:04Z</dcterms:modified>
</cp:coreProperties>
</file>