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3" r:id="rId6"/>
    <p:sldId id="258" r:id="rId7"/>
    <p:sldId id="268" r:id="rId8"/>
    <p:sldId id="260" r:id="rId9"/>
    <p:sldId id="264" r:id="rId10"/>
    <p:sldId id="26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52" autoAdjust="0"/>
  </p:normalViewPr>
  <p:slideViewPr>
    <p:cSldViewPr snapToGrid="0" showGuides="1">
      <p:cViewPr varScale="1">
        <p:scale>
          <a:sx n="130" d="100"/>
          <a:sy n="130" d="100"/>
        </p:scale>
        <p:origin x="55" y="55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5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2805518" y="5240631"/>
            <a:ext cx="978971" cy="90735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Rectangle 54">
            <a:extLst>
              <a:ext uri="{FF2B5EF4-FFF2-40B4-BE49-F238E27FC236}">
                <a16:creationId xmlns:a16="http://schemas.microsoft.com/office/drawing/2014/main" id="{CD5D8527-C780-40A7-9AA3-DB691A75FF2F}"/>
              </a:ext>
            </a:extLst>
          </p:cNvPr>
          <p:cNvSpPr/>
          <p:nvPr/>
        </p:nvSpPr>
        <p:spPr>
          <a:xfrm>
            <a:off x="484741" y="5526153"/>
            <a:ext cx="382617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sz="2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Команда СПА</a:t>
            </a:r>
            <a:endParaRPr lang="en-US" sz="2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FC16C-BCFC-4B77-85AE-F3D66F26F03B}"/>
              </a:ext>
            </a:extLst>
          </p:cNvPr>
          <p:cNvSpPr txBox="1"/>
          <p:nvPr/>
        </p:nvSpPr>
        <p:spPr>
          <a:xfrm>
            <a:off x="452064" y="3429000"/>
            <a:ext cx="4176074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sz="3200" b="1" dirty="0">
                <a:latin typeface="Segoe UI" panose="020B0502040204020203" pitchFamily="34" charset="0"/>
              </a:rPr>
              <a:t>Классификация парнокопытных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This is an image of a desk with laptop computers and people working.">
            <a:extLst>
              <a:ext uri="{FF2B5EF4-FFF2-40B4-BE49-F238E27FC236}">
                <a16:creationId xmlns:a16="http://schemas.microsoft.com/office/drawing/2014/main" id="{53AEFB1F-87BB-40C6-9BC7-E1CE0AC0AC1B}"/>
              </a:ext>
            </a:extLst>
          </p:cNvPr>
          <p:cNvSpPr/>
          <p:nvPr/>
        </p:nvSpPr>
        <p:spPr>
          <a:xfrm>
            <a:off x="0" y="1723429"/>
            <a:ext cx="12192000" cy="2514601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4046415" y="609545"/>
            <a:ext cx="5156526" cy="715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Команда СПА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02FFA3-53E3-4FFD-922C-CCB9EFEA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78204" y="2160672"/>
            <a:ext cx="1444473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A6EBCD-B27A-4FC4-87A8-ED6638C5545A}"/>
              </a:ext>
            </a:extLst>
          </p:cNvPr>
          <p:cNvSpPr/>
          <p:nvPr/>
        </p:nvSpPr>
        <p:spPr>
          <a:xfrm>
            <a:off x="5042352" y="2160672"/>
            <a:ext cx="1431828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1866746" y="4879317"/>
            <a:ext cx="5402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Шеф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28152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809991" y="5435685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Фадеев Павел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8691181" y="4813655"/>
            <a:ext cx="1536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Программист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8216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4438645" y="5464247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Райлян Данил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5015447" y="4860826"/>
            <a:ext cx="14587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121361" y="5285788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8163212" y="5399057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Цадик Даниил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E22AD31-C221-48D5-A5DF-EA54996F7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3D23B43-F832-4AB1-B376-151691ED2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EC93142-4CFF-48B3-9342-0ADF9BF46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81B9BD1-F416-8062-DDA7-CAB96388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41" t="3004" r="25379" b="62402"/>
          <a:stretch>
            <a:fillRect/>
          </a:stretch>
        </p:blipFill>
        <p:spPr>
          <a:xfrm>
            <a:off x="1463772" y="2141101"/>
            <a:ext cx="1431828" cy="1431828"/>
          </a:xfrm>
          <a:custGeom>
            <a:avLst/>
            <a:gdLst>
              <a:gd name="connsiteX0" fmla="*/ 1186215 w 2372430"/>
              <a:gd name="connsiteY0" fmla="*/ 0 h 2372430"/>
              <a:gd name="connsiteX1" fmla="*/ 2372430 w 2372430"/>
              <a:gd name="connsiteY1" fmla="*/ 1186215 h 2372430"/>
              <a:gd name="connsiteX2" fmla="*/ 1186215 w 2372430"/>
              <a:gd name="connsiteY2" fmla="*/ 2372430 h 2372430"/>
              <a:gd name="connsiteX3" fmla="*/ 0 w 2372430"/>
              <a:gd name="connsiteY3" fmla="*/ 1186215 h 2372430"/>
              <a:gd name="connsiteX4" fmla="*/ 1186215 w 2372430"/>
              <a:gd name="connsiteY4" fmla="*/ 0 h 237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2430" h="2372430">
                <a:moveTo>
                  <a:pt x="1186215" y="0"/>
                </a:moveTo>
                <a:cubicBezTo>
                  <a:pt x="1841343" y="0"/>
                  <a:pt x="2372430" y="531087"/>
                  <a:pt x="2372430" y="1186215"/>
                </a:cubicBezTo>
                <a:cubicBezTo>
                  <a:pt x="2372430" y="1841343"/>
                  <a:pt x="1841343" y="2372430"/>
                  <a:pt x="1186215" y="2372430"/>
                </a:cubicBezTo>
                <a:cubicBezTo>
                  <a:pt x="531087" y="2372430"/>
                  <a:pt x="0" y="1841343"/>
                  <a:pt x="0" y="1186215"/>
                </a:cubicBezTo>
                <a:cubicBezTo>
                  <a:pt x="0" y="531087"/>
                  <a:pt x="531087" y="0"/>
                  <a:pt x="1186215" y="0"/>
                </a:cubicBezTo>
                <a:close/>
              </a:path>
            </a:pathLst>
          </a:cu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BF1A781-A1E0-3699-9B35-05ED6F116C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04" t="19292" r="44059" b="59829"/>
          <a:stretch>
            <a:fillRect/>
          </a:stretch>
        </p:blipFill>
        <p:spPr>
          <a:xfrm>
            <a:off x="5049591" y="2142004"/>
            <a:ext cx="1431828" cy="1431828"/>
          </a:xfrm>
          <a:custGeom>
            <a:avLst/>
            <a:gdLst>
              <a:gd name="connsiteX0" fmla="*/ 715914 w 1431828"/>
              <a:gd name="connsiteY0" fmla="*/ 0 h 1431828"/>
              <a:gd name="connsiteX1" fmla="*/ 1431828 w 1431828"/>
              <a:gd name="connsiteY1" fmla="*/ 715914 h 1431828"/>
              <a:gd name="connsiteX2" fmla="*/ 715914 w 1431828"/>
              <a:gd name="connsiteY2" fmla="*/ 1431828 h 1431828"/>
              <a:gd name="connsiteX3" fmla="*/ 0 w 1431828"/>
              <a:gd name="connsiteY3" fmla="*/ 715914 h 1431828"/>
              <a:gd name="connsiteX4" fmla="*/ 715914 w 1431828"/>
              <a:gd name="connsiteY4" fmla="*/ 0 h 143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828" h="1431828">
                <a:moveTo>
                  <a:pt x="715914" y="0"/>
                </a:moveTo>
                <a:cubicBezTo>
                  <a:pt x="1111302" y="0"/>
                  <a:pt x="1431828" y="320526"/>
                  <a:pt x="1431828" y="715914"/>
                </a:cubicBezTo>
                <a:cubicBezTo>
                  <a:pt x="1431828" y="1111302"/>
                  <a:pt x="1111302" y="1431828"/>
                  <a:pt x="715914" y="1431828"/>
                </a:cubicBezTo>
                <a:cubicBezTo>
                  <a:pt x="320526" y="1431828"/>
                  <a:pt x="0" y="1111302"/>
                  <a:pt x="0" y="715914"/>
                </a:cubicBezTo>
                <a:cubicBezTo>
                  <a:pt x="0" y="320526"/>
                  <a:pt x="320526" y="0"/>
                  <a:pt x="715914" y="0"/>
                </a:cubicBezTo>
                <a:close/>
              </a:path>
            </a:pathLst>
          </a:cu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CCD4AED3-D7AA-4363-BE62-5C8B7FEAE5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16D1E45-5CF0-4210-AD05-BFCC5F5BDC3A}"/>
              </a:ext>
            </a:extLst>
          </p:cNvPr>
          <p:cNvGrpSpPr/>
          <p:nvPr/>
        </p:nvGrpSpPr>
        <p:grpSpPr>
          <a:xfrm>
            <a:off x="8743586" y="2057824"/>
            <a:ext cx="1431828" cy="1431826"/>
            <a:chOff x="8743578" y="2007996"/>
            <a:chExt cx="1431828" cy="143182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EBF013-87F7-4305-9CC9-737BE16F0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43578" y="2007996"/>
              <a:ext cx="1431828" cy="143182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B8EF605-474F-43F8-B2F7-EE3345394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2215" y="2027097"/>
              <a:ext cx="1412725" cy="14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77490" y="-490071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5064A42-7EAB-4785-ADF9-F4C549E59751}"/>
              </a:ext>
            </a:extLst>
          </p:cNvPr>
          <p:cNvSpPr/>
          <p:nvPr/>
        </p:nvSpPr>
        <p:spPr>
          <a:xfrm>
            <a:off x="720551" y="1793618"/>
            <a:ext cx="47307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Предоставлены фото животных трех видов(олень, косуля, кабарга)</a:t>
            </a:r>
            <a:endParaRPr lang="en-US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345C36-3505-4304-AF7C-0F0C9500244B}"/>
              </a:ext>
            </a:extLst>
          </p:cNvPr>
          <p:cNvSpPr txBox="1"/>
          <p:nvPr/>
        </p:nvSpPr>
        <p:spPr>
          <a:xfrm>
            <a:off x="802097" y="823874"/>
            <a:ext cx="3917920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Проблематика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536" y="1810700"/>
            <a:ext cx="6436580" cy="5152137"/>
            <a:chOff x="518433" y="1692049"/>
            <a:chExt cx="6436580" cy="5152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2369"/>
              <a:chOff x="518433" y="1851126"/>
              <a:chExt cx="4201583" cy="36236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685748"/>
              <a:ext cx="5969756" cy="830997"/>
              <a:chOff x="518433" y="2627886"/>
              <a:chExt cx="5969756" cy="83099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71700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087512" y="2627886"/>
                <a:ext cx="5400677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ru-RU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Необходимо разработать модель для детектирование и классификации животных, вышеперечисленных видов на фото</a:t>
                </a:r>
                <a:endParaRPr lang="en-US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776162"/>
              <a:ext cx="6436580" cy="553998"/>
              <a:chOff x="518433" y="3515286"/>
              <a:chExt cx="6436580" cy="55399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583951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087512" y="3515286"/>
                <a:ext cx="5867501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ru-RU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Адаптировать прогнозы модели для детектирования и классификации других видов животных</a:t>
                </a:r>
                <a:endParaRPr lang="en-US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866089"/>
              <a:ext cx="4547758" cy="1978097"/>
              <a:chOff x="518433" y="4402200"/>
              <a:chExt cx="4547758" cy="197809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40220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962025" y="5118443"/>
                <a:ext cx="4104166" cy="126185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Rectangle 11">
            <a:extLst>
              <a:ext uri="{FF2B5EF4-FFF2-40B4-BE49-F238E27FC236}">
                <a16:creationId xmlns:a16="http://schemas.microsoft.com/office/drawing/2014/main" id="{8C8CF5EB-1B17-4670-BF1D-B3307F6B888A}"/>
              </a:ext>
            </a:extLst>
          </p:cNvPr>
          <p:cNvSpPr/>
          <p:nvPr/>
        </p:nvSpPr>
        <p:spPr>
          <a:xfrm>
            <a:off x="770017" y="4910837"/>
            <a:ext cx="448716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Создать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сервис для удобного использования модели</a:t>
            </a:r>
            <a:r>
              <a:rPr lang="en-GB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5B8AA71-36D5-E74F-2EF5-85FBA1D5C180}"/>
              </a:ext>
            </a:extLst>
          </p:cNvPr>
          <p:cNvGrpSpPr/>
          <p:nvPr/>
        </p:nvGrpSpPr>
        <p:grpSpPr>
          <a:xfrm>
            <a:off x="6535241" y="3999032"/>
            <a:ext cx="6194639" cy="2495515"/>
            <a:chOff x="325188" y="872164"/>
            <a:chExt cx="6096784" cy="2538750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6A9A26E7-669E-3819-4B27-D41EAE0A7CAE}"/>
                </a:ext>
              </a:extLst>
            </p:cNvPr>
            <p:cNvGrpSpPr/>
            <p:nvPr/>
          </p:nvGrpSpPr>
          <p:grpSpPr>
            <a:xfrm>
              <a:off x="388367" y="872164"/>
              <a:ext cx="4045561" cy="2538750"/>
              <a:chOff x="569302" y="734561"/>
              <a:chExt cx="4613743" cy="2335001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3AD3101C-9A0F-7552-38D6-F93332B4305D}"/>
                  </a:ext>
                </a:extLst>
              </p:cNvPr>
              <p:cNvSpPr/>
              <p:nvPr/>
            </p:nvSpPr>
            <p:spPr>
              <a:xfrm>
                <a:off x="569302" y="734561"/>
                <a:ext cx="4613742" cy="2335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Полилиния: фигура 53" descr="This is an image of a desk with laptop computers and people working.">
                <a:extLst>
                  <a:ext uri="{FF2B5EF4-FFF2-40B4-BE49-F238E27FC236}">
                    <a16:creationId xmlns:a16="http://schemas.microsoft.com/office/drawing/2014/main" id="{5F884CCF-5CDC-8AD4-9650-5BAAD64ADDFA}"/>
                  </a:ext>
                </a:extLst>
              </p:cNvPr>
              <p:cNvSpPr/>
              <p:nvPr/>
            </p:nvSpPr>
            <p:spPr>
              <a:xfrm>
                <a:off x="583627" y="751726"/>
                <a:ext cx="4599418" cy="383012"/>
              </a:xfrm>
              <a:custGeom>
                <a:avLst/>
                <a:gdLst>
                  <a:gd name="connsiteX0" fmla="*/ 446904 w 4708503"/>
                  <a:gd name="connsiteY0" fmla="*/ 0 h 383012"/>
                  <a:gd name="connsiteX1" fmla="*/ 4261599 w 4708503"/>
                  <a:gd name="connsiteY1" fmla="*/ 0 h 383012"/>
                  <a:gd name="connsiteX2" fmla="*/ 4706441 w 4708503"/>
                  <a:gd name="connsiteY2" fmla="*/ 362557 h 383012"/>
                  <a:gd name="connsiteX3" fmla="*/ 4708503 w 4708503"/>
                  <a:gd name="connsiteY3" fmla="*/ 383012 h 383012"/>
                  <a:gd name="connsiteX4" fmla="*/ 0 w 4708503"/>
                  <a:gd name="connsiteY4" fmla="*/ 383012 h 383012"/>
                  <a:gd name="connsiteX5" fmla="*/ 2062 w 4708503"/>
                  <a:gd name="connsiteY5" fmla="*/ 362557 h 383012"/>
                  <a:gd name="connsiteX6" fmla="*/ 446904 w 4708503"/>
                  <a:gd name="connsiteY6" fmla="*/ 0 h 3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8503" h="383012">
                    <a:moveTo>
                      <a:pt x="446904" y="0"/>
                    </a:moveTo>
                    <a:lnTo>
                      <a:pt x="4261599" y="0"/>
                    </a:lnTo>
                    <a:cubicBezTo>
                      <a:pt x="4481027" y="0"/>
                      <a:pt x="4664101" y="155646"/>
                      <a:pt x="4706441" y="362557"/>
                    </a:cubicBezTo>
                    <a:lnTo>
                      <a:pt x="4708503" y="383012"/>
                    </a:lnTo>
                    <a:lnTo>
                      <a:pt x="0" y="383012"/>
                    </a:lnTo>
                    <a:lnTo>
                      <a:pt x="2062" y="362557"/>
                    </a:lnTo>
                    <a:cubicBezTo>
                      <a:pt x="44402" y="155646"/>
                      <a:pt x="227477" y="0"/>
                      <a:pt x="446904" y="0"/>
                    </a:cubicBezTo>
                    <a:close/>
                  </a:path>
                </a:pathLst>
              </a:cu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5400000" scaled="1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C3BB31-482E-A1AD-2AD4-8C4B967E28FB}"/>
                </a:ext>
              </a:extLst>
            </p:cNvPr>
            <p:cNvSpPr txBox="1"/>
            <p:nvPr/>
          </p:nvSpPr>
          <p:spPr>
            <a:xfrm>
              <a:off x="325188" y="1243688"/>
              <a:ext cx="60967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b="1">
                  <a:latin typeface="Segoe UI" panose="020B0502040204020203" pitchFamily="34" charset="0"/>
                </a:rPr>
                <a:t>2</a:t>
              </a:r>
              <a:endParaRPr lang="ru-RU" sz="280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C6F3694-BCB8-AF82-0267-B21C26943426}"/>
              </a:ext>
            </a:extLst>
          </p:cNvPr>
          <p:cNvGrpSpPr/>
          <p:nvPr/>
        </p:nvGrpSpPr>
        <p:grpSpPr>
          <a:xfrm>
            <a:off x="325188" y="1048495"/>
            <a:ext cx="5053666" cy="2265481"/>
            <a:chOff x="325188" y="872164"/>
            <a:chExt cx="6096784" cy="2962070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6B47281F-CDFE-5C95-E8A5-6F1E599F8E47}"/>
                </a:ext>
              </a:extLst>
            </p:cNvPr>
            <p:cNvGrpSpPr/>
            <p:nvPr/>
          </p:nvGrpSpPr>
          <p:grpSpPr>
            <a:xfrm>
              <a:off x="388366" y="872164"/>
              <a:ext cx="4141213" cy="2962070"/>
              <a:chOff x="569301" y="734561"/>
              <a:chExt cx="4722829" cy="2724347"/>
            </a:xfrm>
          </p:grpSpPr>
          <p:sp>
            <p:nvSpPr>
              <p:cNvPr id="34" name="Прямоугольник: скругленные углы 33">
                <a:extLst>
                  <a:ext uri="{FF2B5EF4-FFF2-40B4-BE49-F238E27FC236}">
                    <a16:creationId xmlns:a16="http://schemas.microsoft.com/office/drawing/2014/main" id="{BA4044B4-2F25-085F-05EC-CBEC343886F6}"/>
                  </a:ext>
                </a:extLst>
              </p:cNvPr>
              <p:cNvSpPr/>
              <p:nvPr/>
            </p:nvSpPr>
            <p:spPr>
              <a:xfrm>
                <a:off x="569301" y="734561"/>
                <a:ext cx="4722829" cy="272434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олилиния: фигура 46" descr="This is an image of a desk with laptop computers and people working.">
                <a:extLst>
                  <a:ext uri="{FF2B5EF4-FFF2-40B4-BE49-F238E27FC236}">
                    <a16:creationId xmlns:a16="http://schemas.microsoft.com/office/drawing/2014/main" id="{3E3631D6-8AE6-F58E-DD7C-11D7BA88186E}"/>
                  </a:ext>
                </a:extLst>
              </p:cNvPr>
              <p:cNvSpPr/>
              <p:nvPr/>
            </p:nvSpPr>
            <p:spPr>
              <a:xfrm>
                <a:off x="583628" y="751726"/>
                <a:ext cx="4708502" cy="383012"/>
              </a:xfrm>
              <a:custGeom>
                <a:avLst/>
                <a:gdLst>
                  <a:gd name="connsiteX0" fmla="*/ 446904 w 4708503"/>
                  <a:gd name="connsiteY0" fmla="*/ 0 h 383012"/>
                  <a:gd name="connsiteX1" fmla="*/ 4261599 w 4708503"/>
                  <a:gd name="connsiteY1" fmla="*/ 0 h 383012"/>
                  <a:gd name="connsiteX2" fmla="*/ 4706441 w 4708503"/>
                  <a:gd name="connsiteY2" fmla="*/ 362557 h 383012"/>
                  <a:gd name="connsiteX3" fmla="*/ 4708503 w 4708503"/>
                  <a:gd name="connsiteY3" fmla="*/ 383012 h 383012"/>
                  <a:gd name="connsiteX4" fmla="*/ 0 w 4708503"/>
                  <a:gd name="connsiteY4" fmla="*/ 383012 h 383012"/>
                  <a:gd name="connsiteX5" fmla="*/ 2062 w 4708503"/>
                  <a:gd name="connsiteY5" fmla="*/ 362557 h 383012"/>
                  <a:gd name="connsiteX6" fmla="*/ 446904 w 4708503"/>
                  <a:gd name="connsiteY6" fmla="*/ 0 h 38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08503" h="383012">
                    <a:moveTo>
                      <a:pt x="446904" y="0"/>
                    </a:moveTo>
                    <a:lnTo>
                      <a:pt x="4261599" y="0"/>
                    </a:lnTo>
                    <a:cubicBezTo>
                      <a:pt x="4481027" y="0"/>
                      <a:pt x="4664101" y="155646"/>
                      <a:pt x="4706441" y="362557"/>
                    </a:cubicBezTo>
                    <a:lnTo>
                      <a:pt x="4708503" y="383012"/>
                    </a:lnTo>
                    <a:lnTo>
                      <a:pt x="0" y="383012"/>
                    </a:lnTo>
                    <a:lnTo>
                      <a:pt x="2062" y="362557"/>
                    </a:lnTo>
                    <a:cubicBezTo>
                      <a:pt x="44402" y="155646"/>
                      <a:pt x="227477" y="0"/>
                      <a:pt x="446904" y="0"/>
                    </a:cubicBezTo>
                    <a:close/>
                  </a:path>
                </a:pathLst>
              </a:cu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5400000" scaled="1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3D6123-FA1A-4A7C-024C-F4206D956058}"/>
                </a:ext>
              </a:extLst>
            </p:cNvPr>
            <p:cNvSpPr txBox="1"/>
            <p:nvPr/>
          </p:nvSpPr>
          <p:spPr>
            <a:xfrm>
              <a:off x="325188" y="1243688"/>
              <a:ext cx="60967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b="1">
                  <a:effectLst/>
                  <a:latin typeface="Segoe UI" panose="020B0502040204020203" pitchFamily="34" charset="0"/>
                  <a:ea typeface="Times New Roman" panose="02020603050405020304" pitchFamily="18" charset="0"/>
                </a:rPr>
                <a:t>1</a:t>
              </a:r>
              <a:endParaRPr lang="ru-RU" sz="280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2778650" y="363453"/>
            <a:ext cx="6710113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4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Предобработка данных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10339-A872-B0AF-A7C2-018BA9337EA9}"/>
              </a:ext>
            </a:extLst>
          </p:cNvPr>
          <p:cNvSpPr txBox="1"/>
          <p:nvPr/>
        </p:nvSpPr>
        <p:spPr>
          <a:xfrm>
            <a:off x="489347" y="1857158"/>
            <a:ext cx="3707824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sz="1800" b="1" i="0" dirty="0">
                <a:latin typeface="Segoe UI" panose="020B0502040204020203" pitchFamily="34" charset="0"/>
              </a:rPr>
              <a:t>Чистка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</a:rPr>
              <a:t>Удаление дубликатов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</a:rPr>
              <a:t>Удаление </a:t>
            </a:r>
            <a:r>
              <a:rPr lang="ru-RU">
                <a:latin typeface="Segoe UI" panose="020B0502040204020203" pitchFamily="34" charset="0"/>
              </a:rPr>
              <a:t>нерелевантных фото</a:t>
            </a:r>
          </a:p>
          <a:p>
            <a:endParaRPr lang="ru-RU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475FC-1647-47DB-ECCB-9F87D2629985}"/>
              </a:ext>
            </a:extLst>
          </p:cNvPr>
          <p:cNvSpPr txBox="1"/>
          <p:nvPr/>
        </p:nvSpPr>
        <p:spPr>
          <a:xfrm>
            <a:off x="6994737" y="4486396"/>
            <a:ext cx="357865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latin typeface="Segoe UI" panose="020B0502040204020203" pitchFamily="34" charset="0"/>
              </a:rPr>
              <a:t>Предобработка</a:t>
            </a:r>
            <a:endParaRPr lang="en-US" b="1">
              <a:latin typeface="Segoe UI" panose="020B0502040204020203" pitchFamily="34" charset="0"/>
            </a:endParaRPr>
          </a:p>
          <a:p>
            <a:endParaRPr lang="ru-RU" b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>
                <a:latin typeface="Segoe UI" panose="020B0502040204020203" pitchFamily="34" charset="0"/>
              </a:rPr>
              <a:t>Разметка изображение предобученной моделью</a:t>
            </a:r>
            <a:endParaRPr lang="en-US" sz="1600" i="1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>
                <a:latin typeface="Segoe UI" panose="020B0502040204020203" pitchFamily="34" charset="0"/>
              </a:rPr>
              <a:t>Приведение </a:t>
            </a:r>
            <a:r>
              <a:rPr lang="ru-RU" sz="1600" i="1" dirty="0">
                <a:latin typeface="Segoe UI" panose="020B0502040204020203" pitchFamily="34" charset="0"/>
              </a:rPr>
              <a:t>изображений в формат </a:t>
            </a:r>
            <a:r>
              <a:rPr lang="ru-RU" sz="1600" i="1" dirty="0" err="1">
                <a:latin typeface="Segoe UI" panose="020B0502040204020203" pitchFamily="34" charset="0"/>
              </a:rPr>
              <a:t>датасета</a:t>
            </a:r>
            <a:endParaRPr lang="ru-RU" sz="1600" i="1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>
                <a:latin typeface="Segoe UI" panose="020B0502040204020203" pitchFamily="34" charset="0"/>
              </a:rPr>
              <a:t>Аугментации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03B365-E105-FA80-EF83-AB77634C5CE3}"/>
              </a:ext>
            </a:extLst>
          </p:cNvPr>
          <p:cNvCxnSpPr>
            <a:cxnSpLocks/>
          </p:cNvCxnSpPr>
          <p:nvPr/>
        </p:nvCxnSpPr>
        <p:spPr>
          <a:xfrm>
            <a:off x="4197171" y="2143431"/>
            <a:ext cx="1936535" cy="2078616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90277" y="2205891"/>
            <a:ext cx="2691884" cy="946682"/>
            <a:chOff x="831447" y="2333517"/>
            <a:chExt cx="2192411" cy="946682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831447" y="2333517"/>
              <a:ext cx="219241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2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YOLO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3" name="Freeform 25">
            <a:extLst>
              <a:ext uri="{FF2B5EF4-FFF2-40B4-BE49-F238E27FC236}">
                <a16:creationId xmlns:a16="http://schemas.microsoft.com/office/drawing/2014/main" id="{82A9CD09-E5BD-4051-A55B-752BE1EA490F}"/>
              </a:ext>
            </a:extLst>
          </p:cNvPr>
          <p:cNvSpPr>
            <a:spLocks/>
          </p:cNvSpPr>
          <p:nvPr/>
        </p:nvSpPr>
        <p:spPr bwMode="auto">
          <a:xfrm>
            <a:off x="2942318" y="2505550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853667" y="3304973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980479" y="132538"/>
            <a:ext cx="373658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Выбор модели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D55EE7B-7086-49B6-B666-7C5ACD4ABA48}"/>
              </a:ext>
            </a:extLst>
          </p:cNvPr>
          <p:cNvSpPr txBox="1"/>
          <p:nvPr/>
        </p:nvSpPr>
        <p:spPr>
          <a:xfrm>
            <a:off x="4544005" y="1015704"/>
            <a:ext cx="28099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Faster R-CNN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Freeform 25">
            <a:extLst>
              <a:ext uri="{FF2B5EF4-FFF2-40B4-BE49-F238E27FC236}">
                <a16:creationId xmlns:a16="http://schemas.microsoft.com/office/drawing/2014/main" id="{0426A0FD-B74C-48CA-87A8-B39B5116A5E6}"/>
              </a:ext>
            </a:extLst>
          </p:cNvPr>
          <p:cNvSpPr>
            <a:spLocks/>
          </p:cNvSpPr>
          <p:nvPr/>
        </p:nvSpPr>
        <p:spPr bwMode="auto">
          <a:xfrm>
            <a:off x="5591777" y="1468982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" name="Freeform 25">
            <a:extLst>
              <a:ext uri="{FF2B5EF4-FFF2-40B4-BE49-F238E27FC236}">
                <a16:creationId xmlns:a16="http://schemas.microsoft.com/office/drawing/2014/main" id="{662F0396-8B52-4BB7-BC5A-240F6CD33A96}"/>
              </a:ext>
            </a:extLst>
          </p:cNvPr>
          <p:cNvSpPr>
            <a:spLocks/>
          </p:cNvSpPr>
          <p:nvPr/>
        </p:nvSpPr>
        <p:spPr bwMode="auto">
          <a:xfrm>
            <a:off x="7933417" y="2585618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6" name="Picture 8" descr="ultralytics · PyPI">
            <a:extLst>
              <a:ext uri="{FF2B5EF4-FFF2-40B4-BE49-F238E27FC236}">
                <a16:creationId xmlns:a16="http://schemas.microsoft.com/office/drawing/2014/main" id="{DB4FD2EB-E0B5-4033-BD05-B5574451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695" y="2634847"/>
            <a:ext cx="1240987" cy="1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entre for the Governance of AI (GovAI) (@GovAI_) / X">
            <a:extLst>
              <a:ext uri="{FF2B5EF4-FFF2-40B4-BE49-F238E27FC236}">
                <a16:creationId xmlns:a16="http://schemas.microsoft.com/office/drawing/2014/main" id="{F94A5945-F2F1-4CAC-B7FE-A31B6D1B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000" y1="32444" x2="52444" y2="63556"/>
                        <a14:foregroundMark x1="19556" y1="65778" x2="2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84" y="1613860"/>
            <a:ext cx="1118721" cy="111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Symbol Logo Black Design Vector Illustration 21515161 ...">
            <a:extLst>
              <a:ext uri="{FF2B5EF4-FFF2-40B4-BE49-F238E27FC236}">
                <a16:creationId xmlns:a16="http://schemas.microsoft.com/office/drawing/2014/main" id="{E9500CAB-72AB-414A-9FC0-BA52A6D7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68" y="2585618"/>
            <a:ext cx="1436699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79FC92D-7859-47C4-B3F5-8A2AC8976CD9}"/>
              </a:ext>
            </a:extLst>
          </p:cNvPr>
          <p:cNvSpPr txBox="1"/>
          <p:nvPr/>
        </p:nvSpPr>
        <p:spPr>
          <a:xfrm>
            <a:off x="2274569" y="2096184"/>
            <a:ext cx="22598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EfficientDet</a:t>
            </a:r>
            <a:r>
              <a:rPr lang="en-GB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814138" y="478896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Почему </a:t>
            </a:r>
            <a:r>
              <a:rPr lang="en-GB" dirty="0" err="1"/>
              <a:t>Yolo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814138" y="1276570"/>
            <a:ext cx="28837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1800" b="1" dirty="0">
                <a:latin typeface="Segoe UI" panose="020B0502040204020203" pitchFamily="34" charset="0"/>
              </a:rPr>
              <a:t>YoloV8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564046" y="1724365"/>
            <a:ext cx="3545425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/>
              <a:t>Высокая точность обнаружения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/>
              <a:t>Повышенная производительность на маленьких объектах: YOLOv8 включает улучшения, которые повышают качество обнаружения мелких объектов, что исторически было сложной задачей.</a:t>
            </a:r>
          </a:p>
          <a:p>
            <a:endParaRPr lang="ru-RU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/>
              <a:t>Лучшая скорость среди похожих моделей.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/>
              <a:t>Эффективное использование ресурсов: Модель достигает высокой производительности при сохранении эффективного использования вычислительных ресурсов. Так </a:t>
            </a:r>
            <a:r>
              <a:rPr lang="en-GB" i="0" dirty="0"/>
              <a:t>Yolov8n </a:t>
            </a:r>
            <a:r>
              <a:rPr lang="ru-RU" i="0" dirty="0"/>
              <a:t>весит всего 6мб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/>
              <a:t>Уникальная архитектура</a:t>
            </a:r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22EBBD-6A02-450C-9894-93F65DBD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02" y="483535"/>
            <a:ext cx="3076617" cy="1761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F48D33-1B74-41B0-827B-7DC90C16D01E}"/>
              </a:ext>
            </a:extLst>
          </p:cNvPr>
          <p:cNvSpPr txBox="1"/>
          <p:nvPr/>
        </p:nvSpPr>
        <p:spPr>
          <a:xfrm>
            <a:off x="7878572" y="171119"/>
            <a:ext cx="5573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On </a:t>
            </a:r>
            <a:r>
              <a:rPr lang="en-US" sz="1400" dirty="0"/>
              <a:t>7k image </a:t>
            </a:r>
            <a:r>
              <a:rPr lang="pt-BR" sz="1400" b="0" i="0" dirty="0">
                <a:solidFill>
                  <a:srgbClr val="242424"/>
                </a:solidFill>
                <a:effectLst/>
                <a:latin typeface="source-serif-pro"/>
              </a:rPr>
              <a:t>Synthetic Aperture Radar (SAR) dataset</a:t>
            </a:r>
            <a:endParaRPr lang="ru-RU" sz="1400" dirty="0"/>
          </a:p>
        </p:txBody>
      </p:sp>
      <p:pic>
        <p:nvPicPr>
          <p:cNvPr id="4098" name="Picture 2" descr="YOLOv8 performance plots">
            <a:extLst>
              <a:ext uri="{FF2B5EF4-FFF2-40B4-BE49-F238E27FC236}">
                <a16:creationId xmlns:a16="http://schemas.microsoft.com/office/drawing/2014/main" id="{EA933057-4C9A-4B25-91AE-0F79D1D8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20" y="2996317"/>
            <a:ext cx="5806595" cy="21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3786633" y="244262"/>
            <a:ext cx="5204966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Стек технологий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AutoShape 2" descr="mljar-supervised">
            <a:extLst>
              <a:ext uri="{FF2B5EF4-FFF2-40B4-BE49-F238E27FC236}">
                <a16:creationId xmlns:a16="http://schemas.microsoft.com/office/drawing/2014/main" id="{BC95DBB8-4B85-4750-B8A9-708A803BA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14CE1C-A2DD-4F47-AF34-B4DEAF09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420"/>
            <a:ext cx="2842921" cy="1149384"/>
          </a:xfrm>
          <a:prstGeom prst="rect">
            <a:avLst/>
          </a:prstGeom>
        </p:spPr>
      </p:pic>
      <p:pic>
        <p:nvPicPr>
          <p:cNvPr id="1038" name="Picture 14" descr="streamlit_app · Streamlit">
            <a:extLst>
              <a:ext uri="{FF2B5EF4-FFF2-40B4-BE49-F238E27FC236}">
                <a16:creationId xmlns:a16="http://schemas.microsoft.com/office/drawing/2014/main" id="{E7E8070D-EDFA-45FF-97BD-9EF27AB4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68" y="1525709"/>
            <a:ext cx="4623707" cy="12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722FEB5-F707-4F6A-B70B-D65E0E0E017F}"/>
              </a:ext>
            </a:extLst>
          </p:cNvPr>
          <p:cNvCxnSpPr>
            <a:cxnSpLocks/>
          </p:cNvCxnSpPr>
          <p:nvPr/>
        </p:nvCxnSpPr>
        <p:spPr>
          <a:xfrm>
            <a:off x="1846729" y="2805953"/>
            <a:ext cx="1578361" cy="1156447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E9DA2CF-E971-45DE-8947-33E2700C36B9}"/>
              </a:ext>
            </a:extLst>
          </p:cNvPr>
          <p:cNvCxnSpPr>
            <a:cxnSpLocks/>
          </p:cNvCxnSpPr>
          <p:nvPr/>
        </p:nvCxnSpPr>
        <p:spPr>
          <a:xfrm flipV="1">
            <a:off x="7039239" y="2675093"/>
            <a:ext cx="1100714" cy="167729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YOLO Логотип VISION&#10;">
            <a:extLst>
              <a:ext uri="{FF2B5EF4-FFF2-40B4-BE49-F238E27FC236}">
                <a16:creationId xmlns:a16="http://schemas.microsoft.com/office/drawing/2014/main" id="{D58866D7-763E-4544-A59D-E2117AC9B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2439" y="3428999"/>
            <a:ext cx="1578361" cy="157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Picture 12" descr="Build Object Detection GUI With YOLOv8 And PySimpleGUI By, 56% OFF">
            <a:extLst>
              <a:ext uri="{FF2B5EF4-FFF2-40B4-BE49-F238E27FC236}">
                <a16:creationId xmlns:a16="http://schemas.microsoft.com/office/drawing/2014/main" id="{BEF44917-94DD-46EF-BD28-BE0CDEAC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76" y="3065460"/>
            <a:ext cx="3452783" cy="31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Pillow (PIL Fork) 10.3.0 documentation">
            <a:extLst>
              <a:ext uri="{FF2B5EF4-FFF2-40B4-BE49-F238E27FC236}">
                <a16:creationId xmlns:a16="http://schemas.microsoft.com/office/drawing/2014/main" id="{9A4C02F3-5D40-4F3F-A534-E1A15FAC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91" y="1361763"/>
            <a:ext cx="2626659" cy="13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0590" y="2340377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814138" y="478896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/>
              <a:t>Киллерфичи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6940297" y="1477969"/>
            <a:ext cx="39310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Обучение модели на других видах животных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2B72D6-6D24-4B9B-90E1-C847310E8660}"/>
              </a:ext>
            </a:extLst>
          </p:cNvPr>
          <p:cNvSpPr txBox="1"/>
          <p:nvPr/>
        </p:nvSpPr>
        <p:spPr>
          <a:xfrm>
            <a:off x="7194860" y="318726"/>
            <a:ext cx="43690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/>
              <a:t>Масштабирование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53649-5EBD-3505-CE93-066EE6FA5A38}"/>
              </a:ext>
            </a:extLst>
          </p:cNvPr>
          <p:cNvSpPr txBox="1"/>
          <p:nvPr/>
        </p:nvSpPr>
        <p:spPr>
          <a:xfrm>
            <a:off x="6940297" y="2210303"/>
            <a:ext cx="417607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Добавление в </a:t>
            </a:r>
            <a:r>
              <a:rPr lang="ru-RU" b="1" dirty="0" err="1">
                <a:latin typeface="Segoe UI" panose="020B0502040204020203" pitchFamily="34" charset="0"/>
              </a:rPr>
              <a:t>датасет</a:t>
            </a:r>
            <a:r>
              <a:rPr lang="ru-RU" b="1" dirty="0">
                <a:latin typeface="Segoe UI" panose="020B0502040204020203" pitchFamily="34" charset="0"/>
              </a:rPr>
              <a:t> большего количества данных</a:t>
            </a:r>
          </a:p>
        </p:txBody>
      </p:sp>
      <p:sp>
        <p:nvSpPr>
          <p:cNvPr id="11" name="Rectangle: Rounded Corners 86">
            <a:extLst>
              <a:ext uri="{FF2B5EF4-FFF2-40B4-BE49-F238E27FC236}">
                <a16:creationId xmlns:a16="http://schemas.microsoft.com/office/drawing/2014/main" id="{3D6AC475-C712-34BA-596F-3625036C8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0590" y="160804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86">
            <a:extLst>
              <a:ext uri="{FF2B5EF4-FFF2-40B4-BE49-F238E27FC236}">
                <a16:creationId xmlns:a16="http://schemas.microsoft.com/office/drawing/2014/main" id="{3BFE06D7-FDC0-D895-3A84-EB4F48778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0590" y="29175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86">
            <a:extLst>
              <a:ext uri="{FF2B5EF4-FFF2-40B4-BE49-F238E27FC236}">
                <a16:creationId xmlns:a16="http://schemas.microsoft.com/office/drawing/2014/main" id="{D72EF99D-2C5C-3F01-2578-8C80285C4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546" y="160804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15164-BFAB-9EE6-6CE8-A7A74C6D0829}"/>
              </a:ext>
            </a:extLst>
          </p:cNvPr>
          <p:cNvSpPr txBox="1"/>
          <p:nvPr/>
        </p:nvSpPr>
        <p:spPr>
          <a:xfrm>
            <a:off x="1001745" y="1536800"/>
            <a:ext cx="39310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Дружелюбный интерфейс для обычных пользователей</a:t>
            </a:r>
          </a:p>
        </p:txBody>
      </p:sp>
      <p:sp>
        <p:nvSpPr>
          <p:cNvPr id="16" name="Rectangle: Rounded Corners 86">
            <a:extLst>
              <a:ext uri="{FF2B5EF4-FFF2-40B4-BE49-F238E27FC236}">
                <a16:creationId xmlns:a16="http://schemas.microsoft.com/office/drawing/2014/main" id="{215620FB-4D0F-EB9C-A5BD-4EA963D0C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546" y="2340377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86">
            <a:extLst>
              <a:ext uri="{FF2B5EF4-FFF2-40B4-BE49-F238E27FC236}">
                <a16:creationId xmlns:a16="http://schemas.microsoft.com/office/drawing/2014/main" id="{83BA4EC8-DA42-0B18-C498-CC9F94F99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546" y="292280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DAAC1-9199-B85C-2A69-E7DAE3BAFF55}"/>
              </a:ext>
            </a:extLst>
          </p:cNvPr>
          <p:cNvSpPr txBox="1"/>
          <p:nvPr/>
        </p:nvSpPr>
        <p:spPr>
          <a:xfrm>
            <a:off x="1001745" y="2271902"/>
            <a:ext cx="393102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Высокая скорость работы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0D12CF-593F-5A26-53C5-5DEA76652B62}"/>
              </a:ext>
            </a:extLst>
          </p:cNvPr>
          <p:cNvSpPr txBox="1"/>
          <p:nvPr/>
        </p:nvSpPr>
        <p:spPr>
          <a:xfrm>
            <a:off x="1001745" y="2850433"/>
            <a:ext cx="39310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Малое потребление вычислительных ресурсов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E5276-6030-4EF7-911E-819BFD888186}"/>
              </a:ext>
            </a:extLst>
          </p:cNvPr>
          <p:cNvSpPr txBox="1"/>
          <p:nvPr/>
        </p:nvSpPr>
        <p:spPr>
          <a:xfrm>
            <a:off x="6940297" y="2919013"/>
            <a:ext cx="48781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 dirty="0">
                <a:latin typeface="Segoe UI" panose="020B0502040204020203" pitchFamily="34" charset="0"/>
              </a:rPr>
              <a:t>Большее время для обучения и валидации </a:t>
            </a:r>
          </a:p>
        </p:txBody>
      </p:sp>
      <p:sp>
        <p:nvSpPr>
          <p:cNvPr id="2" name="Rectangle: Rounded Corners 86">
            <a:extLst>
              <a:ext uri="{FF2B5EF4-FFF2-40B4-BE49-F238E27FC236}">
                <a16:creationId xmlns:a16="http://schemas.microsoft.com/office/drawing/2014/main" id="{4DA2638E-6F78-A517-B653-A6B283B9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546" y="355907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15918-D377-7453-9766-E38E7F9A22EF}"/>
              </a:ext>
            </a:extLst>
          </p:cNvPr>
          <p:cNvSpPr txBox="1"/>
          <p:nvPr/>
        </p:nvSpPr>
        <p:spPr>
          <a:xfrm>
            <a:off x="1001745" y="3475139"/>
            <a:ext cx="393102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>
                <a:latin typeface="Segoe UI" panose="020B0502040204020203" pitchFamily="34" charset="0"/>
              </a:rPr>
              <a:t>Возможность дообучения модели в пользовательском интерфейсе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4" name="Rectangle: Rounded Corners 86">
            <a:extLst>
              <a:ext uri="{FF2B5EF4-FFF2-40B4-BE49-F238E27FC236}">
                <a16:creationId xmlns:a16="http://schemas.microsoft.com/office/drawing/2014/main" id="{5BC8AD80-D800-E809-701F-81FE9499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0590" y="358388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AD03F-9144-9451-BF71-85D7246A288B}"/>
              </a:ext>
            </a:extLst>
          </p:cNvPr>
          <p:cNvSpPr txBox="1"/>
          <p:nvPr/>
        </p:nvSpPr>
        <p:spPr>
          <a:xfrm>
            <a:off x="6873185" y="3475139"/>
            <a:ext cx="487815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b="1">
                <a:latin typeface="Segoe UI" panose="020B0502040204020203" pitchFamily="34" charset="0"/>
              </a:rPr>
              <a:t>Возможность выбора неправильного классифицированных данных для сообщения модели</a:t>
            </a:r>
            <a:endParaRPr lang="ru-RU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364A-7B61-474E-8D83-C49C5C9CBA5F}"/>
              </a:ext>
            </a:extLst>
          </p:cNvPr>
          <p:cNvSpPr txBox="1"/>
          <p:nvPr/>
        </p:nvSpPr>
        <p:spPr>
          <a:xfrm>
            <a:off x="2939425" y="2751892"/>
            <a:ext cx="675555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ru-RU" sz="4400" b="1" dirty="0">
                <a:latin typeface="Segoe UI" panose="020B0502040204020203" pitchFamily="34" charset="0"/>
              </a:rPr>
              <a:t>Спасибо </a:t>
            </a:r>
            <a:r>
              <a:rPr lang="ru-RU" sz="4400" b="1">
                <a:latin typeface="Segoe UI" panose="020B0502040204020203" pitchFamily="34" charset="0"/>
              </a:rPr>
              <a:t>за внимание</a:t>
            </a:r>
            <a:r>
              <a:rPr lang="en-US" sz="4400" b="1">
                <a:latin typeface="Segoe UI" panose="020B0502040204020203" pitchFamily="34" charset="0"/>
              </a:rPr>
              <a:t>!</a:t>
            </a:r>
            <a:endParaRPr lang="ru-RU" sz="44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7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Широкоэкранный</PresentationFormat>
  <Paragraphs>70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source-serif-pro</vt:lpstr>
      <vt:lpstr>Office Theme</vt:lpstr>
      <vt:lpstr>Human resources slide 1</vt:lpstr>
      <vt:lpstr>Human resources slide 7</vt:lpstr>
      <vt:lpstr>Human resources slide 2</vt:lpstr>
      <vt:lpstr>Human resources slide 5</vt:lpstr>
      <vt:lpstr>Human resources slide 4</vt:lpstr>
      <vt:lpstr>Human resources slide 9</vt:lpstr>
      <vt:lpstr>Human resources slide 5</vt:lpstr>
      <vt:lpstr>Human resources slide 9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2024-05-19T04:29:53Z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