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59" r:id="rId2"/>
    <p:sldId id="269" r:id="rId3"/>
    <p:sldId id="290" r:id="rId4"/>
    <p:sldId id="271" r:id="rId5"/>
    <p:sldId id="257" r:id="rId6"/>
    <p:sldId id="258" r:id="rId7"/>
    <p:sldId id="295" r:id="rId8"/>
    <p:sldId id="296" r:id="rId9"/>
    <p:sldId id="291" r:id="rId10"/>
    <p:sldId id="292" r:id="rId11"/>
    <p:sldId id="300" r:id="rId12"/>
    <p:sldId id="301" r:id="rId13"/>
    <p:sldId id="302" r:id="rId14"/>
    <p:sldId id="303" r:id="rId15"/>
    <p:sldId id="304" r:id="rId16"/>
    <p:sldId id="273" r:id="rId17"/>
    <p:sldId id="298" r:id="rId18"/>
    <p:sldId id="293" r:id="rId19"/>
    <p:sldId id="294" r:id="rId20"/>
    <p:sldId id="279" r:id="rId21"/>
    <p:sldId id="281" r:id="rId22"/>
    <p:sldId id="280" r:id="rId23"/>
    <p:sldId id="299" r:id="rId24"/>
    <p:sldId id="272" r:id="rId25"/>
    <p:sldId id="265" r:id="rId26"/>
    <p:sldId id="283" r:id="rId27"/>
    <p:sldId id="266"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Default Section" id="{40A72113-6197-4726-BFB9-24C0AE2C612F}">
          <p14:sldIdLst>
            <p14:sldId id="256"/>
            <p14:sldId id="259"/>
            <p14:sldId id="269"/>
            <p14:sldId id="290"/>
            <p14:sldId id="271"/>
            <p14:sldId id="257"/>
            <p14:sldId id="258"/>
            <p14:sldId id="295"/>
            <p14:sldId id="296"/>
            <p14:sldId id="291"/>
            <p14:sldId id="292"/>
            <p14:sldId id="300"/>
            <p14:sldId id="301"/>
            <p14:sldId id="302"/>
            <p14:sldId id="303"/>
            <p14:sldId id="304"/>
          </p14:sldIdLst>
        </p14:section>
        <p14:section name="Untitled Section" id="{18173041-DFBA-4D2C-9C1A-3118C4610FBF}">
          <p14:sldIdLst>
            <p14:sldId id="273"/>
            <p14:sldId id="298"/>
            <p14:sldId id="293"/>
            <p14:sldId id="294"/>
            <p14:sldId id="279"/>
            <p14:sldId id="281"/>
            <p14:sldId id="280"/>
            <p14:sldId id="299"/>
            <p14:sldId id="272"/>
            <p14:sldId id="265"/>
            <p14:sldId id="283"/>
            <p14:sldId id="266"/>
          </p14:sldIdLst>
        </p14:section>
      </p14:sectionLst>
    </p:ex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8521" autoAdjust="0"/>
    <p:restoredTop sz="87971" autoAdjust="0"/>
  </p:normalViewPr>
  <p:slideViewPr>
    <p:cSldViewPr>
      <p:cViewPr varScale="1">
        <p:scale>
          <a:sx n="59" d="100"/>
          <a:sy n="59" d="100"/>
        </p:scale>
        <p:origin x="-1748" y="-68"/>
      </p:cViewPr>
      <p:guideLst>
        <p:guide orient="horz" pos="2160"/>
        <p:guide pos="288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6ACD071-9E11-402B-BF5E-135B91511F07}" type="datetimeFigureOut">
              <a:rPr lang="en-IN" smtClean="0"/>
              <a:pPr/>
              <a:t>27-10-2025</a:t>
            </a:fld>
            <a:endParaRPr lang="en-IN"/>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0139CD8-B1FB-471B-8F1B-DA819A07F4D1}" type="slidenum">
              <a:rPr lang="en-IN" smtClean="0"/>
              <a:pPr/>
              <a:t>‹#›</a:t>
            </a:fld>
            <a:endParaRPr lang="en-IN"/>
          </a:p>
        </p:txBody>
      </p:sp>
    </p:spTree>
    <p:extLst>
      <p:ext uri="{BB962C8B-B14F-4D97-AF65-F5344CB8AC3E}">
        <p14:creationId xmlns:p14="http://schemas.microsoft.com/office/powerpoint/2010/main" xmlns="" val="40484643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139CD8-B1FB-471B-8F1B-DA819A07F4D1}" type="slidenum">
              <a:rPr lang="en-IN" smtClean="0"/>
              <a:pPr/>
              <a:t>25</a:t>
            </a:fld>
            <a:endParaRPr lang="en-IN"/>
          </a:p>
        </p:txBody>
      </p:sp>
    </p:spTree>
    <p:extLst>
      <p:ext uri="{BB962C8B-B14F-4D97-AF65-F5344CB8AC3E}">
        <p14:creationId xmlns:p14="http://schemas.microsoft.com/office/powerpoint/2010/main" xmlns="" val="7924882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60139CD8-B1FB-471B-8F1B-DA819A07F4D1}" type="slidenum">
              <a:rPr lang="en-IN" smtClean="0"/>
              <a:pPr/>
              <a:t>26</a:t>
            </a:fld>
            <a:endParaRPr lang="en-IN"/>
          </a:p>
        </p:txBody>
      </p:sp>
    </p:spTree>
    <p:extLst>
      <p:ext uri="{BB962C8B-B14F-4D97-AF65-F5344CB8AC3E}">
        <p14:creationId xmlns:p14="http://schemas.microsoft.com/office/powerpoint/2010/main" xmlns="" val="22151107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pPr/>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4725910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pPr/>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2297355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pPr/>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33818157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9E882AD-034D-4C75-91A6-209E453912EE}" type="datetimeFigureOut">
              <a:rPr lang="en-IN" smtClean="0"/>
              <a:pPr/>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1498199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9E882AD-034D-4C75-91A6-209E453912EE}" type="datetimeFigureOut">
              <a:rPr lang="en-IN" smtClean="0"/>
              <a:pPr/>
              <a:t>27-10-2025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809416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9E882AD-034D-4C75-91A6-209E453912EE}" type="datetimeFigureOut">
              <a:rPr lang="en-IN" smtClean="0"/>
              <a:pPr/>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36476984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9E882AD-034D-4C75-91A6-209E453912EE}" type="datetimeFigureOut">
              <a:rPr lang="en-IN" smtClean="0"/>
              <a:pPr/>
              <a:t>27-10-2025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17411624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9E882AD-034D-4C75-91A6-209E453912EE}" type="datetimeFigureOut">
              <a:rPr lang="en-IN" smtClean="0"/>
              <a:pPr/>
              <a:t>27-10-2025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23312957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E882AD-034D-4C75-91A6-209E453912EE}" type="datetimeFigureOut">
              <a:rPr lang="en-IN" smtClean="0"/>
              <a:pPr/>
              <a:t>27-10-2025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150360632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E882AD-034D-4C75-91A6-209E453912EE}" type="datetimeFigureOut">
              <a:rPr lang="en-IN" smtClean="0"/>
              <a:pPr/>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7636786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9E882AD-034D-4C75-91A6-209E453912EE}" type="datetimeFigureOut">
              <a:rPr lang="en-IN" smtClean="0"/>
              <a:pPr/>
              <a:t>27-10-2025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844903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9E882AD-034D-4C75-91A6-209E453912EE}" type="datetimeFigureOut">
              <a:rPr lang="en-IN" smtClean="0"/>
              <a:pPr/>
              <a:t>27-10-2025</a:t>
            </a:fld>
            <a:endParaRPr lang="en-IN"/>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308956A-942A-40AF-8AD5-ABFE1D9861EC}" type="slidenum">
              <a:rPr lang="en-IN" smtClean="0"/>
              <a:pPr/>
              <a:t>‹#›</a:t>
            </a:fld>
            <a:endParaRPr lang="en-IN"/>
          </a:p>
        </p:txBody>
      </p:sp>
    </p:spTree>
    <p:extLst>
      <p:ext uri="{BB962C8B-B14F-4D97-AF65-F5344CB8AC3E}">
        <p14:creationId xmlns:p14="http://schemas.microsoft.com/office/powerpoint/2010/main" xmlns="" val="32501930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solidFill>
                  <a:schemeClr val="accent6">
                    <a:lumMod val="75000"/>
                  </a:schemeClr>
                </a:solidFill>
                <a:latin typeface="Times New Roman" pitchFamily="18" charset="0"/>
                <a:cs typeface="Times New Roman" pitchFamily="18" charset="0"/>
              </a:rPr>
              <a:t/>
            </a:r>
            <a:br>
              <a:rPr lang="en-US" dirty="0" smtClean="0">
                <a:solidFill>
                  <a:schemeClr val="accent6">
                    <a:lumMod val="75000"/>
                  </a:schemeClr>
                </a:solidFill>
                <a:latin typeface="Times New Roman" pitchFamily="18" charset="0"/>
                <a:cs typeface="Times New Roman" pitchFamily="18" charset="0"/>
              </a:rPr>
            </a:br>
            <a:r>
              <a:rPr lang="en-US" dirty="0" smtClean="0">
                <a:solidFill>
                  <a:schemeClr val="accent6">
                    <a:lumMod val="75000"/>
                  </a:schemeClr>
                </a:solidFill>
                <a:latin typeface="Times New Roman" pitchFamily="18" charset="0"/>
                <a:cs typeface="Times New Roman" pitchFamily="18" charset="0"/>
              </a:rPr>
              <a:t/>
            </a:r>
            <a:br>
              <a:rPr lang="en-US" dirty="0" smtClean="0">
                <a:solidFill>
                  <a:schemeClr val="accent6">
                    <a:lumMod val="75000"/>
                  </a:schemeClr>
                </a:solidFill>
                <a:latin typeface="Times New Roman" pitchFamily="18" charset="0"/>
                <a:cs typeface="Times New Roman" pitchFamily="18" charset="0"/>
              </a:rPr>
            </a:br>
            <a:r>
              <a:rPr lang="en-US" b="1" dirty="0" smtClean="0">
                <a:latin typeface="Times New Roman" pitchFamily="18" charset="0"/>
                <a:cs typeface="Times New Roman" pitchFamily="18" charset="0"/>
              </a:rPr>
              <a:t>PROJECT TITLE</a:t>
            </a:r>
            <a:r>
              <a:rPr lang="en-US" dirty="0" smtClean="0">
                <a:solidFill>
                  <a:schemeClr val="accent6">
                    <a:lumMod val="75000"/>
                  </a:schemeClr>
                </a:solidFill>
                <a:latin typeface="Times New Roman" pitchFamily="18" charset="0"/>
                <a:cs typeface="Times New Roman" pitchFamily="18" charset="0"/>
              </a:rPr>
              <a:t/>
            </a:r>
            <a:br>
              <a:rPr lang="en-US" dirty="0" smtClean="0">
                <a:solidFill>
                  <a:schemeClr val="accent6">
                    <a:lumMod val="75000"/>
                  </a:schemeClr>
                </a:solidFill>
                <a:latin typeface="Times New Roman" pitchFamily="18" charset="0"/>
                <a:cs typeface="Times New Roman" pitchFamily="18" charset="0"/>
              </a:rPr>
            </a:br>
            <a:r>
              <a:rPr lang="en-US" dirty="0" err="1" smtClean="0">
                <a:solidFill>
                  <a:schemeClr val="accent6">
                    <a:lumMod val="75000"/>
                  </a:schemeClr>
                </a:solidFill>
                <a:latin typeface="Times New Roman" pitchFamily="18" charset="0"/>
                <a:cs typeface="Times New Roman" pitchFamily="18" charset="0"/>
              </a:rPr>
              <a:t>Civigo</a:t>
            </a:r>
            <a:r>
              <a:rPr lang="en-US" dirty="0" smtClean="0">
                <a:solidFill>
                  <a:schemeClr val="accent6">
                    <a:lumMod val="75000"/>
                  </a:schemeClr>
                </a:solidFill>
                <a:latin typeface="Times New Roman" pitchFamily="18" charset="0"/>
                <a:cs typeface="Times New Roman" pitchFamily="18" charset="0"/>
              </a:rPr>
              <a:t>: A Civic Education Game App</a:t>
            </a:r>
            <a:endParaRPr lang="en-IN" dirty="0">
              <a:solidFill>
                <a:schemeClr val="accent6">
                  <a:lumMod val="75000"/>
                </a:schemeClr>
              </a:solidFill>
              <a:latin typeface="Times New Roman" pitchFamily="18" charset="0"/>
              <a:cs typeface="Times New Roman" pitchFamily="18" charset="0"/>
            </a:endParaRPr>
          </a:p>
        </p:txBody>
      </p:sp>
      <p:sp>
        <p:nvSpPr>
          <p:cNvPr id="3" name="Content Placeholder 2"/>
          <p:cNvSpPr>
            <a:spLocks noGrp="1"/>
          </p:cNvSpPr>
          <p:nvPr>
            <p:ph idx="1"/>
          </p:nvPr>
        </p:nvSpPr>
        <p:spPr>
          <a:xfrm>
            <a:off x="0" y="1628800"/>
            <a:ext cx="8841160" cy="4680520"/>
          </a:xfrm>
        </p:spPr>
        <p:txBody>
          <a:bodyPr>
            <a:normAutofit fontScale="92500" lnSpcReduction="10000"/>
          </a:bodyPr>
          <a:lstStyle/>
          <a:p>
            <a:pPr marL="0" indent="0" algn="ctr">
              <a:buNone/>
            </a:pPr>
            <a:endParaRPr lang="en-IN" dirty="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Team Members: </a:t>
            </a:r>
            <a:r>
              <a:rPr lang="en-IN" dirty="0" err="1" smtClean="0">
                <a:latin typeface="Times New Roman" pitchFamily="18" charset="0"/>
                <a:cs typeface="Times New Roman" pitchFamily="18" charset="0"/>
              </a:rPr>
              <a:t>Pavitha</a:t>
            </a:r>
            <a:r>
              <a:rPr lang="en-IN" smtClean="0">
                <a:latin typeface="Times New Roman" pitchFamily="18" charset="0"/>
                <a:cs typeface="Times New Roman" pitchFamily="18" charset="0"/>
              </a:rPr>
              <a:t> </a:t>
            </a:r>
            <a:r>
              <a:rPr lang="en-IN" smtClean="0">
                <a:latin typeface="Times New Roman" pitchFamily="18" charset="0"/>
                <a:cs typeface="Times New Roman" pitchFamily="18" charset="0"/>
              </a:rPr>
              <a:t>A(211423104439)</a:t>
            </a:r>
            <a:endParaRPr lang="en-IN" dirty="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Pondavakam</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Keerthika</a:t>
            </a:r>
            <a:endParaRPr lang="en-IN" dirty="0" smtClean="0">
              <a:latin typeface="Times New Roman" pitchFamily="18" charset="0"/>
              <a:cs typeface="Times New Roman" pitchFamily="18" charset="0"/>
            </a:endParaRPr>
          </a:p>
          <a:p>
            <a:pPr marL="0" indent="0">
              <a:buNone/>
            </a:pPr>
            <a:r>
              <a:rPr lang="en-US" dirty="0">
                <a:latin typeface="Times New Roman" pitchFamily="18" charset="0"/>
                <a:cs typeface="Times New Roman" pitchFamily="18" charset="0"/>
              </a:rPr>
              <a:t> </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211423104449)</a:t>
            </a:r>
            <a:endParaRPr lang="en-US" dirty="0" smtClean="0">
              <a:latin typeface="Times New Roman" pitchFamily="18" charset="0"/>
              <a:cs typeface="Times New Roman" pitchFamily="18" charset="0"/>
            </a:endParaRPr>
          </a:p>
          <a:p>
            <a:pPr marL="0" indent="0">
              <a:buNone/>
            </a:pPr>
            <a:r>
              <a:rPr lang="en-US" dirty="0" smtClean="0">
                <a:latin typeface="Times New Roman" pitchFamily="18" charset="0"/>
                <a:cs typeface="Times New Roman" pitchFamily="18" charset="0"/>
              </a:rPr>
              <a:t>            Guide Name: </a:t>
            </a:r>
            <a:r>
              <a:rPr lang="en-US" dirty="0" err="1" smtClean="0">
                <a:latin typeface="Times New Roman" pitchFamily="18" charset="0"/>
                <a:cs typeface="Times New Roman" pitchFamily="18" charset="0"/>
              </a:rPr>
              <a:t>mrs.vinmathi</a:t>
            </a:r>
            <a:endParaRPr lang="en-IN" dirty="0" smtClean="0">
              <a:latin typeface="Times New Roman" pitchFamily="18" charset="0"/>
              <a:cs typeface="Times New Roman" pitchFamily="18" charset="0"/>
            </a:endParaRPr>
          </a:p>
          <a:p>
            <a:pPr marL="0" indent="0">
              <a:buNone/>
            </a:pPr>
            <a:r>
              <a:rPr lang="en-IN" dirty="0" smtClean="0">
                <a:latin typeface="Times New Roman" pitchFamily="18" charset="0"/>
                <a:cs typeface="Times New Roman" pitchFamily="18" charset="0"/>
              </a:rPr>
              <a:t> Co-ordinator Name: </a:t>
            </a:r>
            <a:r>
              <a:rPr lang="en-IN" dirty="0" err="1" smtClean="0">
                <a:latin typeface="Times New Roman" pitchFamily="18" charset="0"/>
                <a:cs typeface="Times New Roman" pitchFamily="18" charset="0"/>
              </a:rPr>
              <a:t>Mr.C.Elangovan</a:t>
            </a:r>
            <a:r>
              <a:rPr lang="en-IN" dirty="0" smtClean="0">
                <a:latin typeface="Times New Roman" pitchFamily="18" charset="0"/>
                <a:cs typeface="Times New Roman" pitchFamily="18" charset="0"/>
              </a:rPr>
              <a:t>,</a:t>
            </a:r>
            <a:endParaRPr lang="en-IN" dirty="0" smtClean="0">
              <a:latin typeface="Times New Roman" pitchFamily="18" charset="0"/>
              <a:cs typeface="Times New Roman" pitchFamily="18" charset="0"/>
            </a:endParaRPr>
          </a:p>
          <a:p>
            <a:pPr marL="0" indent="0">
              <a:buNone/>
            </a:pPr>
            <a:r>
              <a:rPr lang="en-IN" dirty="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Mrs.Jaichitra</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Vasudevan</a:t>
            </a:r>
            <a:r>
              <a:rPr lang="en-IN" dirty="0" smtClean="0">
                <a:latin typeface="Times New Roman" pitchFamily="18" charset="0"/>
                <a:cs typeface="Times New Roman" pitchFamily="18" charset="0"/>
              </a:rPr>
              <a:t> I,</a:t>
            </a:r>
          </a:p>
          <a:p>
            <a:pPr marL="0" indent="0">
              <a:buNone/>
            </a:pPr>
            <a:r>
              <a:rPr lang="en-IN" dirty="0" smtClean="0">
                <a:latin typeface="Times New Roman" pitchFamily="18" charset="0"/>
                <a:cs typeface="Times New Roman" pitchFamily="18" charset="0"/>
              </a:rPr>
              <a:t> </a:t>
            </a:r>
            <a:r>
              <a:rPr lang="en-IN" dirty="0" smtClean="0">
                <a:latin typeface="Times New Roman" pitchFamily="18" charset="0"/>
                <a:cs typeface="Times New Roman" pitchFamily="18" charset="0"/>
              </a:rPr>
              <a:t>                                  </a:t>
            </a:r>
            <a:r>
              <a:rPr lang="en-IN" dirty="0" err="1" smtClean="0">
                <a:latin typeface="Times New Roman" pitchFamily="18" charset="0"/>
                <a:cs typeface="Times New Roman" pitchFamily="18" charset="0"/>
              </a:rPr>
              <a:t>Mr.Ravindran</a:t>
            </a:r>
            <a:r>
              <a:rPr lang="en-IN" dirty="0" smtClean="0">
                <a:latin typeface="Times New Roman" pitchFamily="18" charset="0"/>
                <a:cs typeface="Times New Roman" pitchFamily="18" charset="0"/>
              </a:rPr>
              <a:t> U.</a:t>
            </a:r>
            <a:endParaRPr lang="en-IN" dirty="0" smtClean="0">
              <a:latin typeface="Times New Roman" pitchFamily="18" charset="0"/>
              <a:cs typeface="Times New Roman" pitchFamily="18" charset="0"/>
            </a:endParaRPr>
          </a:p>
          <a:p>
            <a:pPr>
              <a:buNone/>
            </a:pPr>
            <a:r>
              <a:rPr lang="en-US" dirty="0" smtClean="0">
                <a:latin typeface="Times New Roman" pitchFamily="18" charset="0"/>
                <a:cs typeface="Times New Roman" pitchFamily="18" charset="0"/>
              </a:rPr>
              <a:t>                  Batch no: 11</a:t>
            </a:r>
            <a:endParaRPr lang="en-IN" dirty="0">
              <a:latin typeface="Times New Roman" pitchFamily="18" charset="0"/>
              <a:cs typeface="Times New Roman" pitchFamily="18" charset="0"/>
            </a:endParaRPr>
          </a:p>
        </p:txBody>
      </p:sp>
    </p:spTree>
    <p:extLst>
      <p:ext uri="{BB962C8B-B14F-4D97-AF65-F5344CB8AC3E}">
        <p14:creationId xmlns:p14="http://schemas.microsoft.com/office/powerpoint/2010/main" xmlns="" val="288082775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INTRODUCTION</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57200" y="1178974"/>
            <a:ext cx="8229600" cy="4525963"/>
          </a:xfrm>
        </p:spPr>
        <p:txBody>
          <a:bodyPr>
            <a:noAutofit/>
          </a:bodyPr>
          <a:lstStyle/>
          <a:p>
            <a:r>
              <a:rPr lang="en-US" sz="2200" dirty="0" smtClean="0"/>
              <a:t>Civic education is vital for building responsible and informed societies. However, traditional teaching methods often lack interactivity, leading to disengagement and superficial understanding. Game-based learning, particularly scenario-driven </a:t>
            </a:r>
            <a:r>
              <a:rPr lang="en-US" sz="2200" dirty="0" err="1" smtClean="0"/>
              <a:t>gameplay</a:t>
            </a:r>
            <a:r>
              <a:rPr lang="en-US" sz="2200" dirty="0" smtClean="0"/>
              <a:t>, offers a powerful alternative by combining entertainment with educational depth. With the widespread use of </a:t>
            </a:r>
            <a:r>
              <a:rPr lang="en-US" sz="2200" dirty="0" err="1" smtClean="0"/>
              <a:t>smartphones</a:t>
            </a:r>
            <a:r>
              <a:rPr lang="en-US" sz="2200" dirty="0" smtClean="0"/>
              <a:t>, interactive civic simulations can now reach broad audiences, making learning engaging, accessible, and context-rich. </a:t>
            </a:r>
          </a:p>
          <a:p>
            <a:r>
              <a:rPr lang="en-US" sz="2200" dirty="0" smtClean="0">
                <a:solidFill>
                  <a:schemeClr val="accent6">
                    <a:lumMod val="75000"/>
                  </a:schemeClr>
                </a:solidFill>
              </a:rPr>
              <a:t>Motivation for the Project: </a:t>
            </a:r>
            <a:r>
              <a:rPr lang="en-US" sz="2200" dirty="0" smtClean="0"/>
              <a:t>The idea for </a:t>
            </a:r>
            <a:r>
              <a:rPr lang="en-US" sz="2200" dirty="0" err="1" smtClean="0"/>
              <a:t>Civigo</a:t>
            </a:r>
            <a:r>
              <a:rPr lang="en-US" sz="2200" dirty="0" smtClean="0"/>
              <a:t> came from recognizing the need to make civics education more relatable and enjoyable, especially for younger audiences. Scenario-based runner </a:t>
            </a:r>
            <a:r>
              <a:rPr lang="en-US" sz="2200" dirty="0" err="1" smtClean="0"/>
              <a:t>gameplay</a:t>
            </a:r>
            <a:r>
              <a:rPr lang="en-US" sz="2200" dirty="0" smtClean="0"/>
              <a:t> ensures players are actively engaged while learning, as they make choices in simulated civic dilemmas. </a:t>
            </a:r>
            <a:r>
              <a:rPr lang="en-US" sz="2200" dirty="0" err="1" smtClean="0"/>
              <a:t>Civigo</a:t>
            </a:r>
            <a:r>
              <a:rPr lang="en-US" sz="2200" dirty="0" smtClean="0"/>
              <a:t> aims to create a space where people can explore civic concepts safely, understand consequences, and internalize democratic values in an entertaining way.</a:t>
            </a:r>
            <a:endParaRPr lang="en-US" sz="22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143000"/>
          </a:xfrm>
        </p:spPr>
        <p:txBody>
          <a:bodyPr>
            <a:normAutofit/>
          </a:bodyPr>
          <a:lstStyle/>
          <a:p>
            <a:r>
              <a:rPr lang="en-US" sz="4000" dirty="0" smtClean="0">
                <a:solidFill>
                  <a:schemeClr val="accent6">
                    <a:lumMod val="75000"/>
                  </a:schemeClr>
                </a:solidFill>
                <a:latin typeface="Times New Roman" panose="02020603050405020304" pitchFamily="18" charset="0"/>
                <a:cs typeface="Times New Roman" panose="02020603050405020304" pitchFamily="18" charset="0"/>
              </a:rPr>
              <a:t>LITERATURE SURVEY</a:t>
            </a:r>
            <a:endParaRPr lang="en-IN" sz="40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417638"/>
            <a:ext cx="9144000" cy="5440362"/>
          </a:xfrm>
        </p:spPr>
        <p:txBody>
          <a:bodyPr>
            <a:normAutofit/>
          </a:bodyPr>
          <a:lstStyle/>
          <a:p>
            <a:pPr>
              <a:buFont typeface="Wingdings" panose="05000000000000000000" pitchFamily="2" charset="2"/>
              <a:buChar char="§"/>
            </a:pPr>
            <a:r>
              <a:rPr lang="en-US" sz="2200" b="1" dirty="0" smtClean="0">
                <a:solidFill>
                  <a:schemeClr val="accent6">
                    <a:lumMod val="75000"/>
                  </a:schemeClr>
                </a:solidFill>
                <a:latin typeface="Times New Roman" panose="02020603050405020304" pitchFamily="18" charset="0"/>
                <a:cs typeface="Times New Roman" panose="02020603050405020304" pitchFamily="18" charset="0"/>
              </a:rPr>
              <a:t>R</a:t>
            </a:r>
            <a:r>
              <a:rPr lang="en-US" sz="2200" b="1" dirty="0">
                <a:solidFill>
                  <a:schemeClr val="accent6">
                    <a:lumMod val="75000"/>
                  </a:schemeClr>
                </a:solidFill>
                <a:latin typeface="Times New Roman" panose="02020603050405020304" pitchFamily="18" charset="0"/>
                <a:cs typeface="Times New Roman" panose="02020603050405020304" pitchFamily="18" charset="0"/>
              </a:rPr>
              <a:t>. Kumar &amp; A. Singh (2024)</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Developed a </a:t>
            </a:r>
            <a:r>
              <a:rPr lang="en-US" sz="2200" dirty="0" err="1">
                <a:latin typeface="Times New Roman" panose="02020603050405020304" pitchFamily="18" charset="0"/>
                <a:cs typeface="Times New Roman" panose="02020603050405020304" pitchFamily="18" charset="0"/>
              </a:rPr>
              <a:t>gamified</a:t>
            </a:r>
            <a:r>
              <a:rPr lang="en-US" sz="2200" dirty="0">
                <a:latin typeface="Times New Roman" panose="02020603050405020304" pitchFamily="18" charset="0"/>
                <a:cs typeface="Times New Roman" panose="02020603050405020304" pitchFamily="18" charset="0"/>
              </a:rPr>
              <a:t> learning framework to enhance critical thinking in students by integrating adaptive difficulty, interactive challenges, and feedback systems. The framework promotes analytical thinking and problem-solving through scenario-based tasks. Their experiments showed measurable improvement in higher-order cognitive skills. This approach is directly applicable to </a:t>
            </a:r>
            <a:r>
              <a:rPr lang="en-US" sz="2200" dirty="0" err="1">
                <a:latin typeface="Times New Roman" panose="02020603050405020304" pitchFamily="18" charset="0"/>
                <a:cs typeface="Times New Roman" panose="02020603050405020304" pitchFamily="18" charset="0"/>
              </a:rPr>
              <a:t>Civigo’s</a:t>
            </a:r>
            <a:r>
              <a:rPr lang="en-US" sz="2200" dirty="0">
                <a:latin typeface="Times New Roman" panose="02020603050405020304" pitchFamily="18" charset="0"/>
                <a:cs typeface="Times New Roman" panose="02020603050405020304" pitchFamily="18" charset="0"/>
              </a:rPr>
              <a:t> aim of fostering civic decision-making skills in an engaging way</a:t>
            </a:r>
            <a:r>
              <a:rPr lang="en-US" sz="2200" dirty="0" smtClean="0">
                <a:latin typeface="Times New Roman" panose="02020603050405020304" pitchFamily="18" charset="0"/>
                <a:cs typeface="Times New Roman" panose="02020603050405020304" pitchFamily="18" charset="0"/>
              </a:rPr>
              <a:t>.</a:t>
            </a:r>
          </a:p>
          <a:p>
            <a:pPr marL="457200" indent="-457200">
              <a:buFont typeface="+mj-lt"/>
              <a:buAutoNum type="arabicPeriod"/>
            </a:pPr>
            <a:endParaRPr lang="en-US" sz="2200" dirty="0">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sz="2200" b="1" dirty="0">
                <a:solidFill>
                  <a:schemeClr val="accent6">
                    <a:lumMod val="75000"/>
                  </a:schemeClr>
                </a:solidFill>
                <a:latin typeface="Times New Roman" panose="02020603050405020304" pitchFamily="18" charset="0"/>
                <a:cs typeface="Times New Roman" panose="02020603050405020304" pitchFamily="18" charset="0"/>
              </a:rPr>
              <a:t>L. Trinidad, A. </a:t>
            </a:r>
            <a:r>
              <a:rPr lang="en-IN" sz="2200" b="1" dirty="0" err="1">
                <a:solidFill>
                  <a:schemeClr val="accent6">
                    <a:lumMod val="75000"/>
                  </a:schemeClr>
                </a:solidFill>
                <a:latin typeface="Times New Roman" panose="02020603050405020304" pitchFamily="18" charset="0"/>
                <a:cs typeface="Times New Roman" panose="02020603050405020304" pitchFamily="18" charset="0"/>
              </a:rPr>
              <a:t>Calderón</a:t>
            </a:r>
            <a:r>
              <a:rPr lang="en-IN" sz="2200" b="1" dirty="0">
                <a:solidFill>
                  <a:schemeClr val="accent6">
                    <a:lumMod val="75000"/>
                  </a:schemeClr>
                </a:solidFill>
                <a:latin typeface="Times New Roman" panose="02020603050405020304" pitchFamily="18" charset="0"/>
                <a:cs typeface="Times New Roman" panose="02020603050405020304" pitchFamily="18" charset="0"/>
              </a:rPr>
              <a:t> &amp; M. Ruiz (2021)</a:t>
            </a:r>
            <a:r>
              <a:rPr lang="en-IN" sz="2200" dirty="0">
                <a:solidFill>
                  <a:schemeClr val="accent6">
                    <a:lumMod val="75000"/>
                  </a:schemeClr>
                </a:solidFill>
                <a:latin typeface="Times New Roman" panose="02020603050405020304" pitchFamily="18" charset="0"/>
                <a:cs typeface="Times New Roman" panose="02020603050405020304" pitchFamily="18" charset="0"/>
              </a:rPr>
              <a:t> </a:t>
            </a:r>
            <a:r>
              <a:rPr lang="en-IN" sz="2200" dirty="0"/>
              <a:t>– Introduced </a:t>
            </a:r>
            <a:r>
              <a:rPr lang="en-IN" sz="2200" i="1" dirty="0" err="1"/>
              <a:t>GoRace</a:t>
            </a:r>
            <a:r>
              <a:rPr lang="en-IN" sz="2200" dirty="0"/>
              <a:t>, a narrative-driven and multi-context </a:t>
            </a:r>
            <a:r>
              <a:rPr lang="en-IN" sz="2200" dirty="0" err="1"/>
              <a:t>gamification</a:t>
            </a:r>
            <a:r>
              <a:rPr lang="en-IN" sz="2200" dirty="0"/>
              <a:t> suite designed to maintain learner motivation. It integrates storytelling, dynamic tasks, and multi-platform adaptability to address technological challenges in </a:t>
            </a:r>
            <a:r>
              <a:rPr lang="en-IN" sz="2200" dirty="0" err="1"/>
              <a:t>gamification</a:t>
            </a:r>
            <a:r>
              <a:rPr lang="en-IN" sz="2200" dirty="0"/>
              <a:t>. Case studies demonstrated increased learner participation and retention. </a:t>
            </a:r>
            <a:r>
              <a:rPr lang="en-IN" sz="2200" dirty="0" err="1"/>
              <a:t>Civigo</a:t>
            </a:r>
            <a:r>
              <a:rPr lang="en-IN" sz="2200" dirty="0"/>
              <a:t> can adopt similar story-based structures to make civic scenarios immersive and relatable</a:t>
            </a:r>
            <a:r>
              <a:rPr lang="en-IN" sz="2400" dirty="0"/>
              <a:t>.</a:t>
            </a:r>
            <a:endParaRPr lang="en-US" sz="2200" dirty="0" smtClean="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778801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6524863"/>
          </a:xfrm>
          <a:prstGeom prst="rect">
            <a:avLst/>
          </a:prstGeom>
        </p:spPr>
        <p:txBody>
          <a:bodyPr wrap="square">
            <a:spAutoFit/>
          </a:bodyPr>
          <a:lstStyle/>
          <a:p>
            <a:pPr marL="342900" indent="-34290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V. Z.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Vanduhe</a:t>
            </a:r>
            <a:r>
              <a:rPr lang="en-US" sz="2200" b="1" dirty="0">
                <a:solidFill>
                  <a:schemeClr val="accent6">
                    <a:lumMod val="75000"/>
                  </a:schemeClr>
                </a:solidFill>
                <a:latin typeface="Times New Roman" panose="02020603050405020304" pitchFamily="18" charset="0"/>
                <a:cs typeface="Times New Roman" panose="02020603050405020304" pitchFamily="18" charset="0"/>
              </a:rPr>
              <a:t>, M. Nat &amp; H. F.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Hasan</a:t>
            </a:r>
            <a:r>
              <a:rPr lang="en-US" sz="2200" b="1" dirty="0">
                <a:solidFill>
                  <a:schemeClr val="accent6">
                    <a:lumMod val="75000"/>
                  </a:schemeClr>
                </a:solidFill>
                <a:latin typeface="Times New Roman" panose="02020603050405020304" pitchFamily="18" charset="0"/>
                <a:cs typeface="Times New Roman" panose="02020603050405020304" pitchFamily="18" charset="0"/>
              </a:rPr>
              <a:t> (2020)</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Combined the Technology Acceptance Model (TAM), Social Motivation theory, and Task-Technology Fit (TTF) to examine sustained </a:t>
            </a:r>
            <a:r>
              <a:rPr lang="en-US" sz="2200" dirty="0" err="1">
                <a:latin typeface="Times New Roman" panose="02020603050405020304" pitchFamily="18" charset="0"/>
                <a:cs typeface="Times New Roman" panose="02020603050405020304" pitchFamily="18" charset="0"/>
              </a:rPr>
              <a:t>gamification</a:t>
            </a:r>
            <a:r>
              <a:rPr lang="en-US" sz="2200" dirty="0">
                <a:latin typeface="Times New Roman" panose="02020603050405020304" pitchFamily="18" charset="0"/>
                <a:cs typeface="Times New Roman" panose="02020603050405020304" pitchFamily="18" charset="0"/>
              </a:rPr>
              <a:t> adoption in higher education. Results show that enjoyment, perceived usefulness, and social interaction drive continued engagement. The research emphasizes the need for interactive and </a:t>
            </a:r>
            <a:r>
              <a:rPr lang="en-US" sz="2200" dirty="0" smtClean="0">
                <a:latin typeface="Times New Roman" panose="02020603050405020304" pitchFamily="18" charset="0"/>
                <a:cs typeface="Times New Roman" panose="02020603050405020304" pitchFamily="18" charset="0"/>
              </a:rPr>
              <a:t>community-driven</a:t>
            </a: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H. S.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Setyaedhi</a:t>
            </a:r>
            <a:r>
              <a:rPr lang="en-US" sz="2200" b="1" dirty="0">
                <a:solidFill>
                  <a:schemeClr val="accent6">
                    <a:lumMod val="75000"/>
                  </a:schemeClr>
                </a:solidFill>
                <a:latin typeface="Times New Roman" panose="02020603050405020304" pitchFamily="18" charset="0"/>
                <a:cs typeface="Times New Roman" panose="02020603050405020304" pitchFamily="18" charset="0"/>
              </a:rPr>
              <a:t> (2023)</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Applied </a:t>
            </a:r>
            <a:r>
              <a:rPr lang="en-US" sz="2200" dirty="0" err="1">
                <a:latin typeface="Times New Roman" panose="02020603050405020304" pitchFamily="18" charset="0"/>
                <a:cs typeface="Times New Roman" panose="02020603050405020304" pitchFamily="18" charset="0"/>
              </a:rPr>
              <a:t>gamification</a:t>
            </a:r>
            <a:r>
              <a:rPr lang="en-US" sz="2200" dirty="0">
                <a:latin typeface="Times New Roman" panose="02020603050405020304" pitchFamily="18" charset="0"/>
                <a:cs typeface="Times New Roman" panose="02020603050405020304" pitchFamily="18" charset="0"/>
              </a:rPr>
              <a:t> to animation courses by integrating points, badges, leaderboards, and achievement tracking. This approach increased student motivation, participation, and mastery of both 2D and 3D animation skills. Learners reported a more enjoyable and engaging classroom experience. </a:t>
            </a:r>
            <a:r>
              <a:rPr lang="en-US" sz="2200" dirty="0" err="1">
                <a:latin typeface="Times New Roman" panose="02020603050405020304" pitchFamily="18" charset="0"/>
                <a:cs typeface="Times New Roman" panose="02020603050405020304" pitchFamily="18" charset="0"/>
              </a:rPr>
              <a:t>Civigo</a:t>
            </a:r>
            <a:r>
              <a:rPr lang="en-US" sz="2200" dirty="0">
                <a:latin typeface="Times New Roman" panose="02020603050405020304" pitchFamily="18" charset="0"/>
                <a:cs typeface="Times New Roman" panose="02020603050405020304" pitchFamily="18" charset="0"/>
              </a:rPr>
              <a:t> can use these elements to make civic learning equally interactive and rewarding</a:t>
            </a:r>
            <a:r>
              <a:rPr lang="en-US" sz="22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H.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Vanduhe</a:t>
            </a:r>
            <a:r>
              <a:rPr lang="en-US" sz="2200" b="1" dirty="0">
                <a:solidFill>
                  <a:schemeClr val="accent6">
                    <a:lumMod val="75000"/>
                  </a:schemeClr>
                </a:solidFill>
                <a:latin typeface="Times New Roman" panose="02020603050405020304" pitchFamily="18" charset="0"/>
                <a:cs typeface="Times New Roman" panose="02020603050405020304" pitchFamily="18" charset="0"/>
              </a:rPr>
              <a:t>, V. Nat &amp; H. F.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Hasan</a:t>
            </a:r>
            <a:r>
              <a:rPr lang="en-US" sz="2200" b="1" dirty="0">
                <a:solidFill>
                  <a:schemeClr val="accent6">
                    <a:lumMod val="75000"/>
                  </a:schemeClr>
                </a:solidFill>
                <a:latin typeface="Times New Roman" panose="02020603050405020304" pitchFamily="18" charset="0"/>
                <a:cs typeface="Times New Roman" panose="02020603050405020304" pitchFamily="18" charset="0"/>
              </a:rPr>
              <a:t> (2020)</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Reinforced earlier findings by confirming that ease of use, content relevance, and ongoing motivation are key factors in continued </a:t>
            </a:r>
            <a:r>
              <a:rPr lang="en-US" sz="2200" dirty="0" err="1">
                <a:latin typeface="Times New Roman" panose="02020603050405020304" pitchFamily="18" charset="0"/>
                <a:cs typeface="Times New Roman" panose="02020603050405020304" pitchFamily="18" charset="0"/>
              </a:rPr>
              <a:t>gamification</a:t>
            </a:r>
            <a:r>
              <a:rPr lang="en-US" sz="2200" dirty="0">
                <a:latin typeface="Times New Roman" panose="02020603050405020304" pitchFamily="18" charset="0"/>
                <a:cs typeface="Times New Roman" panose="02020603050405020304" pitchFamily="18" charset="0"/>
              </a:rPr>
              <a:t> use. The study advocates for regular updates and dynamic content to keep learners engaged. These insights are valuable for </a:t>
            </a:r>
            <a:r>
              <a:rPr lang="en-US" sz="2200" dirty="0" err="1">
                <a:latin typeface="Times New Roman" panose="02020603050405020304" pitchFamily="18" charset="0"/>
                <a:cs typeface="Times New Roman" panose="02020603050405020304" pitchFamily="18" charset="0"/>
              </a:rPr>
              <a:t>Civigo’s</a:t>
            </a:r>
            <a:r>
              <a:rPr lang="en-US" sz="2200" dirty="0">
                <a:latin typeface="Times New Roman" panose="02020603050405020304" pitchFamily="18" charset="0"/>
                <a:cs typeface="Times New Roman" panose="02020603050405020304" pitchFamily="18" charset="0"/>
              </a:rPr>
              <a:t> long-term sustainability.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3460491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663636"/>
          </a:xfrm>
          <a:prstGeom prst="rect">
            <a:avLst/>
          </a:prstGeom>
        </p:spPr>
        <p:txBody>
          <a:bodyPr wrap="square">
            <a:spAutoFit/>
          </a:bodyPr>
          <a:lstStyle/>
          <a:p>
            <a:pPr marL="342900" indent="-34290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S.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Pappano</a:t>
            </a:r>
            <a:r>
              <a:rPr lang="en-US" sz="2200" b="1" dirty="0">
                <a:solidFill>
                  <a:schemeClr val="accent6">
                    <a:lumMod val="75000"/>
                  </a:schemeClr>
                </a:solidFill>
                <a:latin typeface="Times New Roman" panose="02020603050405020304" pitchFamily="18" charset="0"/>
                <a:cs typeface="Times New Roman" panose="02020603050405020304" pitchFamily="18" charset="0"/>
              </a:rPr>
              <a:t> (2019)</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Studied the use of mobile educational apps to teach programming to high school students, highlighting benefits such as accessibility, interactive exercises, and instant feedback. Students showed improved comprehension and consistent engagement with learning content. The study confirms that mobile-first platforms are effective for modern education. </a:t>
            </a:r>
            <a:r>
              <a:rPr lang="en-US" sz="2200" dirty="0" err="1">
                <a:latin typeface="Times New Roman" panose="02020603050405020304" pitchFamily="18" charset="0"/>
                <a:cs typeface="Times New Roman" panose="02020603050405020304" pitchFamily="18" charset="0"/>
              </a:rPr>
              <a:t>Civigo’s</a:t>
            </a:r>
            <a:r>
              <a:rPr lang="en-US" sz="2200" dirty="0">
                <a:latin typeface="Times New Roman" panose="02020603050405020304" pitchFamily="18" charset="0"/>
                <a:cs typeface="Times New Roman" panose="02020603050405020304" pitchFamily="18" charset="0"/>
              </a:rPr>
              <a:t> design aligns with this approach, offering interactive learning via smartphones</a:t>
            </a:r>
            <a:r>
              <a:rPr lang="en-US" dirty="0" smtClean="0"/>
              <a:t>.</a:t>
            </a:r>
          </a:p>
          <a:p>
            <a:pPr marL="342900" indent="-342900">
              <a:buFont typeface="Wingdings" panose="05000000000000000000" pitchFamily="2" charset="2"/>
              <a:buChar char="§"/>
            </a:pPr>
            <a:endParaRPr lang="en-US" dirty="0"/>
          </a:p>
          <a:p>
            <a:pPr marL="342900" indent="-34290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L.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Sookhanaphibarn</a:t>
            </a:r>
            <a:r>
              <a:rPr lang="en-US" sz="2200" b="1" dirty="0">
                <a:solidFill>
                  <a:schemeClr val="accent6">
                    <a:lumMod val="75000"/>
                  </a:schemeClr>
                </a:solidFill>
                <a:latin typeface="Times New Roman" panose="02020603050405020304" pitchFamily="18" charset="0"/>
                <a:cs typeface="Times New Roman" panose="02020603050405020304" pitchFamily="18" charset="0"/>
              </a:rPr>
              <a:t> &amp; W.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Choensawat</a:t>
            </a:r>
            <a:r>
              <a:rPr lang="en-US" sz="2200" b="1" dirty="0">
                <a:solidFill>
                  <a:schemeClr val="accent6">
                    <a:lumMod val="75000"/>
                  </a:schemeClr>
                </a:solidFill>
                <a:latin typeface="Times New Roman" panose="02020603050405020304" pitchFamily="18" charset="0"/>
                <a:cs typeface="Times New Roman" panose="02020603050405020304" pitchFamily="18" charset="0"/>
              </a:rPr>
              <a:t> (2020)</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Designed educational games aimed at improving </a:t>
            </a:r>
            <a:r>
              <a:rPr lang="en-US" sz="2200" dirty="0" err="1">
                <a:latin typeface="Times New Roman" panose="02020603050405020304" pitchFamily="18" charset="0"/>
                <a:cs typeface="Times New Roman" panose="02020603050405020304" pitchFamily="18" charset="0"/>
              </a:rPr>
              <a:t>cybersecurity</a:t>
            </a:r>
            <a:r>
              <a:rPr lang="en-US" sz="2200" dirty="0">
                <a:latin typeface="Times New Roman" panose="02020603050405020304" pitchFamily="18" charset="0"/>
                <a:cs typeface="Times New Roman" panose="02020603050405020304" pitchFamily="18" charset="0"/>
              </a:rPr>
              <a:t> awareness through realistic, scenario-based challenges. The games simulate real-world threats, allowing players to practice decision-making in a safe environment. Findings revealed higher knowledge retention and user engagement. </a:t>
            </a:r>
            <a:r>
              <a:rPr lang="en-US" sz="2200" dirty="0" err="1">
                <a:latin typeface="Times New Roman" panose="02020603050405020304" pitchFamily="18" charset="0"/>
                <a:cs typeface="Times New Roman" panose="02020603050405020304" pitchFamily="18" charset="0"/>
              </a:rPr>
              <a:t>Civigo’s</a:t>
            </a:r>
            <a:r>
              <a:rPr lang="en-US" sz="2200" dirty="0">
                <a:latin typeface="Times New Roman" panose="02020603050405020304" pitchFamily="18" charset="0"/>
                <a:cs typeface="Times New Roman" panose="02020603050405020304" pitchFamily="18" charset="0"/>
              </a:rPr>
              <a:t> civic cases can apply this model to teach laws and responsibilities in a similar experiential way</a:t>
            </a:r>
            <a:r>
              <a:rPr lang="en-US" sz="2200" dirty="0" smtClean="0">
                <a:latin typeface="Times New Roman" panose="02020603050405020304" pitchFamily="18" charset="0"/>
                <a:cs typeface="Times New Roman" panose="02020603050405020304" pitchFamily="18" charset="0"/>
              </a:rPr>
              <a:t>.</a:t>
            </a:r>
          </a:p>
          <a:p>
            <a:pPr marL="342900" indent="-34290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342900" indent="-34290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T. Tang, V.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Vezzani</a:t>
            </a:r>
            <a:r>
              <a:rPr lang="en-US" sz="2200" b="1" dirty="0">
                <a:solidFill>
                  <a:schemeClr val="accent6">
                    <a:lumMod val="75000"/>
                  </a:schemeClr>
                </a:solidFill>
                <a:latin typeface="Times New Roman" panose="02020603050405020304" pitchFamily="18" charset="0"/>
                <a:cs typeface="Times New Roman" panose="02020603050405020304" pitchFamily="18" charset="0"/>
              </a:rPr>
              <a:t> &amp; V. Eriksson (2020</a:t>
            </a:r>
            <a:r>
              <a:rPr lang="en-US" sz="2200" b="1" dirty="0">
                <a:latin typeface="Times New Roman" panose="02020603050405020304" pitchFamily="18" charset="0"/>
                <a:cs typeface="Times New Roman" panose="02020603050405020304" pitchFamily="18" charset="0"/>
              </a:rPr>
              <a:t>)</a:t>
            </a:r>
            <a:r>
              <a:rPr lang="en-US" sz="2200" dirty="0">
                <a:latin typeface="Times New Roman" panose="02020603050405020304" pitchFamily="18" charset="0"/>
                <a:cs typeface="Times New Roman" panose="02020603050405020304" pitchFamily="18" charset="0"/>
              </a:rPr>
              <a:t> – Investigated the use of playful design jams to build creativity, problem-solving, and critical thinking skills. Participants worked collaboratively under time constraints to produce innovative solutions. This approach boosted teamwork and adaptability. </a:t>
            </a:r>
            <a:r>
              <a:rPr lang="en-US" sz="2200" dirty="0" err="1">
                <a:latin typeface="Times New Roman" panose="02020603050405020304" pitchFamily="18" charset="0"/>
                <a:cs typeface="Times New Roman" panose="02020603050405020304" pitchFamily="18" charset="0"/>
              </a:rPr>
              <a:t>Civigo</a:t>
            </a:r>
            <a:r>
              <a:rPr lang="en-US" sz="2200" dirty="0">
                <a:latin typeface="Times New Roman" panose="02020603050405020304" pitchFamily="18" charset="0"/>
                <a:cs typeface="Times New Roman" panose="02020603050405020304" pitchFamily="18" charset="0"/>
              </a:rPr>
              <a:t> could incorporate team-based civic challenges inspired by this methodology.</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3501404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6186309"/>
          </a:xfrm>
          <a:prstGeom prst="rect">
            <a:avLst/>
          </a:prstGeom>
        </p:spPr>
        <p:txBody>
          <a:bodyPr wrap="square">
            <a:spAutoFit/>
          </a:bodyPr>
          <a:lstStyle/>
          <a:p>
            <a:pPr marL="285750" indent="-28575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L. M.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Tabuti</a:t>
            </a:r>
            <a:r>
              <a:rPr lang="en-US" sz="2200" b="1" dirty="0">
                <a:solidFill>
                  <a:schemeClr val="accent6">
                    <a:lumMod val="75000"/>
                  </a:schemeClr>
                </a:solidFill>
                <a:latin typeface="Times New Roman" panose="02020603050405020304" pitchFamily="18" charset="0"/>
                <a:cs typeface="Times New Roman" panose="02020603050405020304" pitchFamily="18" charset="0"/>
              </a:rPr>
              <a:t>, R. L. Rocha &amp; R. Nakamura (2020)</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Proposed a methodology to convert physical educational card games into digital versions to enhance logical reasoning skills. The process preserves original gameplay mechanics while adding interactivity and scalability. Experiments confirmed improvements in reasoning and engagement levels. </a:t>
            </a:r>
            <a:r>
              <a:rPr lang="en-US" sz="2200" dirty="0" err="1">
                <a:latin typeface="Times New Roman" panose="02020603050405020304" pitchFamily="18" charset="0"/>
                <a:cs typeface="Times New Roman" panose="02020603050405020304" pitchFamily="18" charset="0"/>
              </a:rPr>
              <a:t>Civigo</a:t>
            </a:r>
            <a:r>
              <a:rPr lang="en-US" sz="2200" dirty="0">
                <a:latin typeface="Times New Roman" panose="02020603050405020304" pitchFamily="18" charset="0"/>
                <a:cs typeface="Times New Roman" panose="02020603050405020304" pitchFamily="18" charset="0"/>
              </a:rPr>
              <a:t> can adapt this concept by digitizing civic decision-making activities</a:t>
            </a:r>
            <a:r>
              <a:rPr lang="en-US" sz="22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L.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Pitychoutis</a:t>
            </a:r>
            <a:r>
              <a:rPr lang="en-US" sz="2200" b="1" dirty="0">
                <a:solidFill>
                  <a:schemeClr val="accent6">
                    <a:lumMod val="75000"/>
                  </a:schemeClr>
                </a:solidFill>
                <a:latin typeface="Times New Roman" panose="02020603050405020304" pitchFamily="18" charset="0"/>
                <a:cs typeface="Times New Roman" panose="02020603050405020304" pitchFamily="18" charset="0"/>
              </a:rPr>
              <a:t> &amp; F.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Spathopoulou</a:t>
            </a:r>
            <a:r>
              <a:rPr lang="en-US" sz="2200" b="1" dirty="0">
                <a:solidFill>
                  <a:schemeClr val="accent6">
                    <a:lumMod val="75000"/>
                  </a:schemeClr>
                </a:solidFill>
                <a:latin typeface="Times New Roman" panose="02020603050405020304" pitchFamily="18" charset="0"/>
                <a:cs typeface="Times New Roman" panose="02020603050405020304" pitchFamily="18" charset="0"/>
              </a:rPr>
              <a:t> (2023)</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Focused specifically on </a:t>
            </a:r>
            <a:r>
              <a:rPr lang="en-US" sz="2200" dirty="0" err="1">
                <a:latin typeface="Times New Roman" panose="02020603050405020304" pitchFamily="18" charset="0"/>
                <a:cs typeface="Times New Roman" panose="02020603050405020304" pitchFamily="18" charset="0"/>
              </a:rPr>
              <a:t>gamification</a:t>
            </a:r>
            <a:r>
              <a:rPr lang="en-US" sz="2200" dirty="0">
                <a:latin typeface="Times New Roman" panose="02020603050405020304" pitchFamily="18" charset="0"/>
                <a:cs typeface="Times New Roman" panose="02020603050405020304" pitchFamily="18" charset="0"/>
              </a:rPr>
              <a:t> in civic education, using badges, points, and scenario-based evaluations to increase engagement and civic competence. The study found higher participation and improved civic understanding among students. The findings strongly align with </a:t>
            </a:r>
            <a:r>
              <a:rPr lang="en-US" sz="2200" dirty="0" err="1">
                <a:latin typeface="Times New Roman" panose="02020603050405020304" pitchFamily="18" charset="0"/>
                <a:cs typeface="Times New Roman" panose="02020603050405020304" pitchFamily="18" charset="0"/>
              </a:rPr>
              <a:t>Civigo’s</a:t>
            </a:r>
            <a:r>
              <a:rPr lang="en-US" sz="2200" dirty="0">
                <a:latin typeface="Times New Roman" panose="02020603050405020304" pitchFamily="18" charset="0"/>
                <a:cs typeface="Times New Roman" panose="02020603050405020304" pitchFamily="18" charset="0"/>
              </a:rPr>
              <a:t> educational goals and </a:t>
            </a:r>
            <a:r>
              <a:rPr lang="en-US" sz="2200" dirty="0" smtClean="0">
                <a:latin typeface="Times New Roman" panose="02020603050405020304" pitchFamily="18" charset="0"/>
                <a:cs typeface="Times New Roman" panose="02020603050405020304" pitchFamily="18" charset="0"/>
              </a:rPr>
              <a:t>mechanics.</a:t>
            </a:r>
          </a:p>
          <a:p>
            <a:pPr marL="285750" indent="-285750">
              <a:buFont typeface="Wingdings" panose="05000000000000000000" pitchFamily="2" charset="2"/>
              <a:buChar char="§"/>
            </a:pP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Y. Sung &amp; G. Hwang (2013)</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Presented a collaborative game-based learning approach for science courses where students work together to solve challenges. The model led to better performance, improved peer learning, and increased student satisfaction. </a:t>
            </a:r>
            <a:r>
              <a:rPr lang="en-US" sz="2200" dirty="0" err="1">
                <a:latin typeface="Times New Roman" panose="02020603050405020304" pitchFamily="18" charset="0"/>
                <a:cs typeface="Times New Roman" panose="02020603050405020304" pitchFamily="18" charset="0"/>
              </a:rPr>
              <a:t>Civigo</a:t>
            </a:r>
            <a:r>
              <a:rPr lang="en-US" sz="2200" dirty="0">
                <a:latin typeface="Times New Roman" panose="02020603050405020304" pitchFamily="18" charset="0"/>
                <a:cs typeface="Times New Roman" panose="02020603050405020304" pitchFamily="18" charset="0"/>
              </a:rPr>
              <a:t> could adapt this collaborative format to encourage group discussions on civic scenarios.</a:t>
            </a: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28956989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60522" cy="7663636"/>
          </a:xfrm>
          <a:prstGeom prst="rect">
            <a:avLst/>
          </a:prstGeom>
        </p:spPr>
        <p:txBody>
          <a:bodyPr wrap="square">
            <a:spAutoFit/>
          </a:bodyPr>
          <a:lstStyle/>
          <a:p>
            <a:pPr marL="285750" indent="-28575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S. Taylor, M. Lin &amp; J.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Petrosino</a:t>
            </a:r>
            <a:r>
              <a:rPr lang="en-US" sz="2200" b="1" dirty="0">
                <a:solidFill>
                  <a:schemeClr val="accent6">
                    <a:lumMod val="75000"/>
                  </a:schemeClr>
                </a:solidFill>
                <a:latin typeface="Times New Roman" panose="02020603050405020304" pitchFamily="18" charset="0"/>
                <a:cs typeface="Times New Roman" panose="02020603050405020304" pitchFamily="18" charset="0"/>
              </a:rPr>
              <a:t> (2019)</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Developed </a:t>
            </a:r>
            <a:r>
              <a:rPr lang="en-US" sz="2200" i="1" dirty="0" err="1">
                <a:latin typeface="Times New Roman" panose="02020603050405020304" pitchFamily="18" charset="0"/>
                <a:cs typeface="Times New Roman" panose="02020603050405020304" pitchFamily="18" charset="0"/>
              </a:rPr>
              <a:t>IntelliBlox</a:t>
            </a:r>
            <a:r>
              <a:rPr lang="en-US" sz="2200" dirty="0">
                <a:latin typeface="Times New Roman" panose="02020603050405020304" pitchFamily="18" charset="0"/>
                <a:cs typeface="Times New Roman" panose="02020603050405020304" pitchFamily="18" charset="0"/>
              </a:rPr>
              <a:t>, a toolkit for integrating block-based coding into game-based learning. The system supports modular content and interactive gameplay. This modular design approach can be applied in </a:t>
            </a:r>
            <a:r>
              <a:rPr lang="en-US" sz="2200" dirty="0" err="1">
                <a:latin typeface="Times New Roman" panose="02020603050405020304" pitchFamily="18" charset="0"/>
                <a:cs typeface="Times New Roman" panose="02020603050405020304" pitchFamily="18" charset="0"/>
              </a:rPr>
              <a:t>Civigo</a:t>
            </a:r>
            <a:r>
              <a:rPr lang="en-US" sz="2200" dirty="0">
                <a:latin typeface="Times New Roman" panose="02020603050405020304" pitchFamily="18" charset="0"/>
                <a:cs typeface="Times New Roman" panose="02020603050405020304" pitchFamily="18" charset="0"/>
              </a:rPr>
              <a:t> to allow flexible creation of civic scenarios and quizzes</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H.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Tacouri</a:t>
            </a:r>
            <a:r>
              <a:rPr lang="en-US" sz="2200" b="1" dirty="0">
                <a:solidFill>
                  <a:schemeClr val="accent6">
                    <a:lumMod val="75000"/>
                  </a:schemeClr>
                </a:solidFill>
                <a:latin typeface="Times New Roman" panose="02020603050405020304" pitchFamily="18" charset="0"/>
                <a:cs typeface="Times New Roman" panose="02020603050405020304" pitchFamily="18" charset="0"/>
              </a:rPr>
              <a:t> &amp; L.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Nagowah</a:t>
            </a:r>
            <a:r>
              <a:rPr lang="en-US" sz="2200" b="1" dirty="0">
                <a:solidFill>
                  <a:schemeClr val="accent6">
                    <a:lumMod val="75000"/>
                  </a:schemeClr>
                </a:solidFill>
                <a:latin typeface="Times New Roman" panose="02020603050405020304" pitchFamily="18" charset="0"/>
                <a:cs typeface="Times New Roman" panose="02020603050405020304" pitchFamily="18" charset="0"/>
              </a:rPr>
              <a:t> (2021)</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Created </a:t>
            </a:r>
            <a:r>
              <a:rPr lang="en-US" sz="2200" i="1" dirty="0">
                <a:latin typeface="Times New Roman" panose="02020603050405020304" pitchFamily="18" charset="0"/>
                <a:cs typeface="Times New Roman" panose="02020603050405020304" pitchFamily="18" charset="0"/>
              </a:rPr>
              <a:t>Code Saga</a:t>
            </a:r>
            <a:r>
              <a:rPr lang="en-US" sz="2200" dirty="0">
                <a:latin typeface="Times New Roman" panose="02020603050405020304" pitchFamily="18" charset="0"/>
                <a:cs typeface="Times New Roman" panose="02020603050405020304" pitchFamily="18" charset="0"/>
              </a:rPr>
              <a:t>, a mobile serious game for learning programming using a story-driven approach. Players progress through a narrative while completing coding challenges, leading to better engagement and retention. </a:t>
            </a:r>
            <a:r>
              <a:rPr lang="en-US" sz="2200" dirty="0" err="1">
                <a:latin typeface="Times New Roman" panose="02020603050405020304" pitchFamily="18" charset="0"/>
                <a:cs typeface="Times New Roman" panose="02020603050405020304" pitchFamily="18" charset="0"/>
              </a:rPr>
              <a:t>Civigo’s</a:t>
            </a:r>
            <a:r>
              <a:rPr lang="en-US" sz="2200" dirty="0">
                <a:latin typeface="Times New Roman" panose="02020603050405020304" pitchFamily="18" charset="0"/>
                <a:cs typeface="Times New Roman" panose="02020603050405020304" pitchFamily="18" charset="0"/>
              </a:rPr>
              <a:t> storytelling elements can adopt this narrative integration to make civic learning more immersive</a:t>
            </a:r>
            <a:r>
              <a:rPr lang="en-US" sz="2200" dirty="0" smtClean="0">
                <a:latin typeface="Times New Roman" panose="02020603050405020304" pitchFamily="18" charset="0"/>
                <a:cs typeface="Times New Roman" panose="02020603050405020304" pitchFamily="18" charset="0"/>
              </a:rPr>
              <a:t>.</a:t>
            </a:r>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J. </a:t>
            </a:r>
            <a:r>
              <a:rPr lang="en-US" sz="2200" b="1" dirty="0" err="1">
                <a:solidFill>
                  <a:schemeClr val="accent6">
                    <a:lumMod val="75000"/>
                  </a:schemeClr>
                </a:solidFill>
                <a:latin typeface="Times New Roman" panose="02020603050405020304" pitchFamily="18" charset="0"/>
                <a:cs typeface="Times New Roman" panose="02020603050405020304" pitchFamily="18" charset="0"/>
              </a:rPr>
              <a:t>Stigall</a:t>
            </a:r>
            <a:r>
              <a:rPr lang="en-US" sz="2200" b="1" dirty="0">
                <a:solidFill>
                  <a:schemeClr val="accent6">
                    <a:lumMod val="75000"/>
                  </a:schemeClr>
                </a:solidFill>
                <a:latin typeface="Times New Roman" panose="02020603050405020304" pitchFamily="18" charset="0"/>
                <a:cs typeface="Times New Roman" panose="02020603050405020304" pitchFamily="18" charset="0"/>
              </a:rPr>
              <a:t> &amp; S. Sharma (2017)</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Developed VR-based instructional modules for introductory programming courses, offering immersive experiences that improved conceptual understanding. Students reported higher motivation when engaging with VR tools. While </a:t>
            </a:r>
            <a:r>
              <a:rPr lang="en-US" sz="2200" dirty="0" err="1">
                <a:latin typeface="Times New Roman" panose="02020603050405020304" pitchFamily="18" charset="0"/>
                <a:cs typeface="Times New Roman" panose="02020603050405020304" pitchFamily="18" charset="0"/>
              </a:rPr>
              <a:t>Civigo</a:t>
            </a:r>
            <a:r>
              <a:rPr lang="en-US" sz="2200" dirty="0">
                <a:latin typeface="Times New Roman" panose="02020603050405020304" pitchFamily="18" charset="0"/>
                <a:cs typeface="Times New Roman" panose="02020603050405020304" pitchFamily="18" charset="0"/>
              </a:rPr>
              <a:t> is mobile-focused, similar immersive storytelling could be applied through 2D and 3D graphics</a:t>
            </a:r>
            <a:r>
              <a:rPr lang="en-US" sz="2200" dirty="0" smtClean="0">
                <a:latin typeface="Times New Roman" panose="02020603050405020304" pitchFamily="18" charset="0"/>
                <a:cs typeface="Times New Roman" panose="02020603050405020304" pitchFamily="18" charset="0"/>
              </a:rPr>
              <a:t>.</a:t>
            </a:r>
          </a:p>
          <a:p>
            <a:pPr marL="285750" indent="-285750">
              <a:buFont typeface="Wingdings" panose="05000000000000000000" pitchFamily="2" charset="2"/>
              <a:buChar char="§"/>
            </a:pPr>
            <a:r>
              <a:rPr lang="en-US" sz="2200" b="1" dirty="0">
                <a:solidFill>
                  <a:schemeClr val="accent6">
                    <a:lumMod val="75000"/>
                  </a:schemeClr>
                </a:solidFill>
                <a:latin typeface="Times New Roman" panose="02020603050405020304" pitchFamily="18" charset="0"/>
                <a:cs typeface="Times New Roman" panose="02020603050405020304" pitchFamily="18" charset="0"/>
              </a:rPr>
              <a:t>J. Play (2017)</a:t>
            </a:r>
            <a:r>
              <a:rPr lang="en-US" sz="2200" dirty="0">
                <a:solidFill>
                  <a:schemeClr val="accent6">
                    <a:lumMod val="75000"/>
                  </a:schemeClr>
                </a:solidFill>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 Conducted a survey of serious games in </a:t>
            </a:r>
            <a:r>
              <a:rPr lang="en-US" sz="2200" dirty="0" err="1">
                <a:latin typeface="Times New Roman" panose="02020603050405020304" pitchFamily="18" charset="0"/>
                <a:cs typeface="Times New Roman" panose="02020603050405020304" pitchFamily="18" charset="0"/>
              </a:rPr>
              <a:t>cybersecurity</a:t>
            </a:r>
            <a:r>
              <a:rPr lang="en-US" sz="2200" dirty="0">
                <a:latin typeface="Times New Roman" panose="02020603050405020304" pitchFamily="18" charset="0"/>
                <a:cs typeface="Times New Roman" panose="02020603050405020304" pitchFamily="18" charset="0"/>
              </a:rPr>
              <a:t> training, categorizing effective game mechanics, engagement strategies, and learning models. The study emphasizes the role of interactivity and feedback in achieving educational outcomes.</a:t>
            </a:r>
            <a:endParaRPr lang="en-US" sz="2200" dirty="0" smtClean="0">
              <a:latin typeface="Times New Roman" panose="02020603050405020304" pitchFamily="18" charset="0"/>
              <a:cs typeface="Times New Roman" panose="02020603050405020304" pitchFamily="18" charset="0"/>
            </a:endParaRPr>
          </a:p>
          <a:p>
            <a:endParaRPr lang="en-US" sz="2200" dirty="0" smtClean="0">
              <a:latin typeface="Times New Roman" panose="02020603050405020304" pitchFamily="18" charset="0"/>
              <a:cs typeface="Times New Roman" panose="02020603050405020304" pitchFamily="18" charset="0"/>
            </a:endParaRPr>
          </a:p>
          <a:p>
            <a:endParaRPr lang="en-US" sz="2200" dirty="0">
              <a:latin typeface="Times New Roman" panose="02020603050405020304" pitchFamily="18" charset="0"/>
              <a:cs typeface="Times New Roman" panose="02020603050405020304" pitchFamily="18" charset="0"/>
            </a:endParaRPr>
          </a:p>
          <a:p>
            <a:pPr marL="285750" indent="-285750">
              <a:buFont typeface="Wingdings" panose="05000000000000000000" pitchFamily="2" charset="2"/>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319512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32357"/>
            <a:ext cx="8229600" cy="1143000"/>
          </a:xfrm>
        </p:spPr>
        <p:txBody>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Proposed System</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cstate="print"/>
          <a:stretch>
            <a:fillRect/>
          </a:stretch>
        </p:blipFill>
        <p:spPr>
          <a:xfrm>
            <a:off x="251520" y="764704"/>
            <a:ext cx="8621216" cy="5927178"/>
          </a:xfrm>
          <a:prstGeom prst="rect">
            <a:avLst/>
          </a:prstGeom>
        </p:spPr>
      </p:pic>
      <p:sp>
        <p:nvSpPr>
          <p:cNvPr id="4" name="Rectangle 3"/>
          <p:cNvSpPr/>
          <p:nvPr/>
        </p:nvSpPr>
        <p:spPr>
          <a:xfrm>
            <a:off x="467544" y="980728"/>
            <a:ext cx="4353723" cy="461665"/>
          </a:xfrm>
          <a:prstGeom prst="rect">
            <a:avLst/>
          </a:prstGeom>
        </p:spPr>
        <p:txBody>
          <a:bodyPr wrap="square">
            <a:spAutoFit/>
          </a:bodyPr>
          <a:lstStyle/>
          <a:p>
            <a:r>
              <a:rPr lang="en-US" sz="2400" dirty="0" smtClean="0">
                <a:solidFill>
                  <a:schemeClr val="accent6">
                    <a:lumMod val="75000"/>
                  </a:schemeClr>
                </a:solidFill>
              </a:rPr>
              <a:t>Architecture :</a:t>
            </a:r>
            <a:endParaRPr lang="en-US" sz="2400" dirty="0"/>
          </a:p>
        </p:txBody>
      </p:sp>
    </p:spTree>
    <p:extLst>
      <p:ext uri="{BB962C8B-B14F-4D97-AF65-F5344CB8AC3E}">
        <p14:creationId xmlns:p14="http://schemas.microsoft.com/office/powerpoint/2010/main" xmlns="" val="21968745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39552" y="1"/>
            <a:ext cx="7772400" cy="980728"/>
          </a:xfrm>
        </p:spPr>
        <p:txBody>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Software Specifications</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0" y="1196752"/>
            <a:ext cx="9144000" cy="5661248"/>
          </a:xfrm>
        </p:spPr>
        <p:txBody>
          <a:bodyPr>
            <a:normAutofit fontScale="70000" lnSpcReduction="20000"/>
          </a:bodyPr>
          <a:lstStyle/>
          <a:p>
            <a:pPr algn="l"/>
            <a:r>
              <a:rPr lang="en-US" sz="3400" dirty="0" smtClean="0">
                <a:solidFill>
                  <a:schemeClr val="accent6">
                    <a:lumMod val="75000"/>
                  </a:schemeClr>
                </a:solidFill>
              </a:rPr>
              <a:t>Game Engine: </a:t>
            </a:r>
            <a:r>
              <a:rPr lang="en-US" sz="3400" dirty="0" smtClean="0">
                <a:solidFill>
                  <a:schemeClr val="tx1"/>
                </a:solidFill>
              </a:rPr>
              <a:t>Unity (Latest LTS version) – for game design, runner mechanics, and cross-platform builds.</a:t>
            </a:r>
          </a:p>
          <a:p>
            <a:pPr algn="l"/>
            <a:r>
              <a:rPr lang="en-US" sz="3400" dirty="0" smtClean="0">
                <a:solidFill>
                  <a:schemeClr val="accent6">
                    <a:lumMod val="75000"/>
                  </a:schemeClr>
                </a:solidFill>
              </a:rPr>
              <a:t> Programming Language: </a:t>
            </a:r>
            <a:r>
              <a:rPr lang="en-US" sz="3400" dirty="0" smtClean="0">
                <a:solidFill>
                  <a:schemeClr val="tx1"/>
                </a:solidFill>
              </a:rPr>
              <a:t>C# – for scripting </a:t>
            </a:r>
            <a:r>
              <a:rPr lang="en-US" sz="3400" dirty="0" err="1" smtClean="0">
                <a:solidFill>
                  <a:schemeClr val="tx1"/>
                </a:solidFill>
              </a:rPr>
              <a:t>gameplay</a:t>
            </a:r>
            <a:r>
              <a:rPr lang="en-US" sz="3400" dirty="0" smtClean="0">
                <a:solidFill>
                  <a:schemeClr val="tx1"/>
                </a:solidFill>
              </a:rPr>
              <a:t> logic and scenario interactions.</a:t>
            </a:r>
          </a:p>
          <a:p>
            <a:pPr algn="l"/>
            <a:r>
              <a:rPr lang="en-US" sz="3400" dirty="0" smtClean="0">
                <a:solidFill>
                  <a:schemeClr val="accent6">
                    <a:lumMod val="75000"/>
                  </a:schemeClr>
                </a:solidFill>
              </a:rPr>
              <a:t> IDE: </a:t>
            </a:r>
            <a:r>
              <a:rPr lang="en-US" sz="3400" dirty="0" smtClean="0">
                <a:solidFill>
                  <a:schemeClr val="tx1"/>
                </a:solidFill>
              </a:rPr>
              <a:t>Visual Studio – integrated environment for coding and debugging.</a:t>
            </a:r>
          </a:p>
          <a:p>
            <a:pPr algn="l"/>
            <a:r>
              <a:rPr lang="en-US" sz="3400" dirty="0" smtClean="0">
                <a:solidFill>
                  <a:schemeClr val="tx1"/>
                </a:solidFill>
              </a:rPr>
              <a:t> </a:t>
            </a:r>
            <a:r>
              <a:rPr lang="en-US" sz="3400" dirty="0" smtClean="0">
                <a:solidFill>
                  <a:schemeClr val="accent6">
                    <a:lumMod val="75000"/>
                  </a:schemeClr>
                </a:solidFill>
              </a:rPr>
              <a:t>Backend Services: </a:t>
            </a:r>
            <a:r>
              <a:rPr lang="en-US" sz="3400" dirty="0" smtClean="0">
                <a:solidFill>
                  <a:schemeClr val="tx1"/>
                </a:solidFill>
              </a:rPr>
              <a:t>Firebase (Authentication, </a:t>
            </a:r>
            <a:r>
              <a:rPr lang="en-US" sz="3400" dirty="0" err="1" smtClean="0">
                <a:solidFill>
                  <a:schemeClr val="tx1"/>
                </a:solidFill>
              </a:rPr>
              <a:t>Realtime</a:t>
            </a:r>
            <a:r>
              <a:rPr lang="en-US" sz="3400" dirty="0" smtClean="0">
                <a:solidFill>
                  <a:schemeClr val="tx1"/>
                </a:solidFill>
              </a:rPr>
              <a:t> Database, Cloud Storage, Analytics) – for player data, </a:t>
            </a:r>
            <a:r>
              <a:rPr lang="en-US" sz="3400" dirty="0" err="1" smtClean="0">
                <a:solidFill>
                  <a:schemeClr val="tx1"/>
                </a:solidFill>
              </a:rPr>
              <a:t>leaderboard</a:t>
            </a:r>
            <a:r>
              <a:rPr lang="en-US" sz="3400" dirty="0" smtClean="0">
                <a:solidFill>
                  <a:schemeClr val="tx1"/>
                </a:solidFill>
              </a:rPr>
              <a:t>, and cloud saves.</a:t>
            </a:r>
          </a:p>
          <a:p>
            <a:pPr algn="l"/>
            <a:r>
              <a:rPr lang="en-US" sz="3400" dirty="0" smtClean="0">
                <a:solidFill>
                  <a:schemeClr val="tx1"/>
                </a:solidFill>
              </a:rPr>
              <a:t> </a:t>
            </a:r>
            <a:r>
              <a:rPr lang="en-US" sz="3400" dirty="0" smtClean="0">
                <a:solidFill>
                  <a:schemeClr val="accent6">
                    <a:lumMod val="75000"/>
                  </a:schemeClr>
                </a:solidFill>
              </a:rPr>
              <a:t>APIs &amp; SDKs: </a:t>
            </a:r>
            <a:r>
              <a:rPr lang="en-US" sz="3400" dirty="0" smtClean="0">
                <a:solidFill>
                  <a:schemeClr val="tx1"/>
                </a:solidFill>
              </a:rPr>
              <a:t>Google Play Services API (achievements, </a:t>
            </a:r>
            <a:r>
              <a:rPr lang="en-US" sz="3400" dirty="0" err="1" smtClean="0">
                <a:solidFill>
                  <a:schemeClr val="tx1"/>
                </a:solidFill>
              </a:rPr>
              <a:t>leaderboard</a:t>
            </a:r>
            <a:r>
              <a:rPr lang="en-US" sz="3400" dirty="0" smtClean="0">
                <a:solidFill>
                  <a:schemeClr val="tx1"/>
                </a:solidFill>
              </a:rPr>
              <a:t>), Unity Ads SDK (monetization), Google Maps API (location-based features if needed). </a:t>
            </a:r>
          </a:p>
          <a:p>
            <a:pPr algn="l"/>
            <a:r>
              <a:rPr lang="en-US" sz="3400" dirty="0" smtClean="0">
                <a:solidFill>
                  <a:schemeClr val="accent6">
                    <a:lumMod val="75000"/>
                  </a:schemeClr>
                </a:solidFill>
              </a:rPr>
              <a:t>Design &amp; Asset Tools: </a:t>
            </a:r>
            <a:r>
              <a:rPr lang="en-US" sz="3400" dirty="0" smtClean="0">
                <a:solidFill>
                  <a:schemeClr val="tx1"/>
                </a:solidFill>
              </a:rPr>
              <a:t>Adobe Photoshop / Illustrator (UI and 2D assets), Blender (3D models), Audacity (sound editing), </a:t>
            </a:r>
            <a:r>
              <a:rPr lang="en-US" sz="3400" dirty="0" err="1" smtClean="0">
                <a:solidFill>
                  <a:schemeClr val="tx1"/>
                </a:solidFill>
              </a:rPr>
              <a:t>Canva</a:t>
            </a:r>
            <a:r>
              <a:rPr lang="en-US" sz="3400" dirty="0" smtClean="0">
                <a:solidFill>
                  <a:schemeClr val="tx1"/>
                </a:solidFill>
              </a:rPr>
              <a:t> (basic graphic templates). </a:t>
            </a:r>
          </a:p>
          <a:p>
            <a:pPr algn="l"/>
            <a:r>
              <a:rPr lang="en-US" sz="3400" dirty="0" smtClean="0">
                <a:solidFill>
                  <a:schemeClr val="accent6">
                    <a:lumMod val="75000"/>
                  </a:schemeClr>
                </a:solidFill>
              </a:rPr>
              <a:t>Testing &amp; Deployment: </a:t>
            </a:r>
            <a:r>
              <a:rPr lang="en-US" sz="3400" dirty="0" smtClean="0">
                <a:solidFill>
                  <a:schemeClr val="tx1"/>
                </a:solidFill>
              </a:rPr>
              <a:t>Android Studio (APK build &amp; testing), </a:t>
            </a:r>
            <a:r>
              <a:rPr lang="en-US" sz="3400" dirty="0" err="1" smtClean="0">
                <a:solidFill>
                  <a:schemeClr val="tx1"/>
                </a:solidFill>
              </a:rPr>
              <a:t>Xcode</a:t>
            </a:r>
            <a:r>
              <a:rPr lang="en-US" sz="3400" dirty="0" smtClean="0">
                <a:solidFill>
                  <a:schemeClr val="tx1"/>
                </a:solidFill>
              </a:rPr>
              <a:t> (</a:t>
            </a:r>
            <a:r>
              <a:rPr lang="en-US" sz="3400" dirty="0" err="1" smtClean="0">
                <a:solidFill>
                  <a:schemeClr val="tx1"/>
                </a:solidFill>
              </a:rPr>
              <a:t>iOS</a:t>
            </a:r>
            <a:r>
              <a:rPr lang="en-US" sz="3400" dirty="0" smtClean="0">
                <a:solidFill>
                  <a:schemeClr val="tx1"/>
                </a:solidFill>
              </a:rPr>
              <a:t> testing), </a:t>
            </a:r>
            <a:r>
              <a:rPr lang="en-US" sz="3400" dirty="0" err="1" smtClean="0">
                <a:solidFill>
                  <a:schemeClr val="tx1"/>
                </a:solidFill>
              </a:rPr>
              <a:t>Git</a:t>
            </a:r>
            <a:r>
              <a:rPr lang="en-US" sz="3400" dirty="0" smtClean="0">
                <a:solidFill>
                  <a:schemeClr val="tx1"/>
                </a:solidFill>
              </a:rPr>
              <a:t>/</a:t>
            </a:r>
            <a:r>
              <a:rPr lang="en-US" sz="3400" dirty="0" err="1" smtClean="0">
                <a:solidFill>
                  <a:schemeClr val="tx1"/>
                </a:solidFill>
              </a:rPr>
              <a:t>GitHub</a:t>
            </a:r>
            <a:r>
              <a:rPr lang="en-US" sz="3400" dirty="0" smtClean="0">
                <a:solidFill>
                  <a:schemeClr val="tx1"/>
                </a:solidFill>
              </a:rPr>
              <a:t> (version control), Unity Cloud Build (automated builds</a:t>
            </a:r>
            <a:r>
              <a:rPr lang="en-US" dirty="0" smtClean="0">
                <a:solidFill>
                  <a:schemeClr val="tx1"/>
                </a:solidFill>
              </a:rPr>
              <a:t>).</a:t>
            </a:r>
            <a:endParaRPr lang="en-US" dirty="0">
              <a:solidFill>
                <a:schemeClr val="tx1"/>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88640"/>
            <a:ext cx="7772400" cy="1470025"/>
          </a:xfrm>
        </p:spPr>
        <p:txBody>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Data Flow Diagram (DFD) / System Architecture</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3728" y="5373216"/>
            <a:ext cx="576064" cy="216024"/>
          </a:xfrm>
        </p:spPr>
        <p:txBody>
          <a:bodyPr>
            <a:normAutofit fontScale="32500" lnSpcReduction="20000"/>
          </a:bodyPr>
          <a:lstStyle/>
          <a:p>
            <a:endParaRPr lang="en-US" dirty="0"/>
          </a:p>
        </p:txBody>
      </p:sp>
      <p:pic>
        <p:nvPicPr>
          <p:cNvPr id="1026" name="Picture 2"/>
          <p:cNvPicPr>
            <a:picLocks noChangeAspect="1" noChangeArrowheads="1"/>
          </p:cNvPicPr>
          <p:nvPr/>
        </p:nvPicPr>
        <p:blipFill>
          <a:blip r:embed="rId2" cstate="print"/>
          <a:srcRect/>
          <a:stretch>
            <a:fillRect/>
          </a:stretch>
        </p:blipFill>
        <p:spPr bwMode="auto">
          <a:xfrm>
            <a:off x="1691680" y="1806600"/>
            <a:ext cx="5051400" cy="5051400"/>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67944" y="2996952"/>
            <a:ext cx="1800200" cy="638944"/>
          </a:xfrm>
        </p:spPr>
        <p:txBody>
          <a:bodyPr>
            <a:normAutofit fontScale="90000"/>
          </a:bodyPr>
          <a:lstStyle/>
          <a:p>
            <a:endParaRPr lang="en-US" dirty="0"/>
          </a:p>
        </p:txBody>
      </p:sp>
      <p:pic>
        <p:nvPicPr>
          <p:cNvPr id="2050" name="Picture 2"/>
          <p:cNvPicPr>
            <a:picLocks noChangeAspect="1" noChangeArrowheads="1"/>
          </p:cNvPicPr>
          <p:nvPr/>
        </p:nvPicPr>
        <p:blipFill>
          <a:blip r:embed="rId2" cstate="print"/>
          <a:srcRect/>
          <a:stretch>
            <a:fillRect/>
          </a:stretch>
        </p:blipFill>
        <p:spPr bwMode="auto">
          <a:xfrm>
            <a:off x="1320800" y="177800"/>
            <a:ext cx="6502400" cy="6502400"/>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7504" y="116632"/>
            <a:ext cx="9036496" cy="5324535"/>
          </a:xfrm>
          <a:prstGeom prst="rect">
            <a:avLst/>
          </a:prstGeom>
        </p:spPr>
        <p:txBody>
          <a:bodyPr wrap="square">
            <a:spAutoFit/>
          </a:bodyPr>
          <a:lstStyle/>
          <a:p>
            <a:r>
              <a:rPr lang="en-IN" sz="4400" dirty="0">
                <a:solidFill>
                  <a:schemeClr val="accent6">
                    <a:lumMod val="75000"/>
                  </a:schemeClr>
                </a:solidFill>
              </a:rPr>
              <a:t>DOMAIN </a:t>
            </a:r>
            <a:r>
              <a:rPr lang="en-IN" sz="4400" dirty="0" smtClean="0">
                <a:solidFill>
                  <a:schemeClr val="accent6">
                    <a:lumMod val="75000"/>
                  </a:schemeClr>
                </a:solidFill>
              </a:rPr>
              <a:t>:</a:t>
            </a:r>
            <a:r>
              <a:rPr lang="en-IN" sz="4400" dirty="0" smtClean="0"/>
              <a:t>Civic Education , Game  </a:t>
            </a:r>
          </a:p>
          <a:p>
            <a:r>
              <a:rPr lang="en-US" sz="4400" dirty="0"/>
              <a:t> </a:t>
            </a:r>
            <a:r>
              <a:rPr lang="en-US" sz="4400" dirty="0" smtClean="0"/>
              <a:t>                      based learning</a:t>
            </a:r>
            <a:endParaRPr lang="en-IN" sz="4400" dirty="0"/>
          </a:p>
          <a:p>
            <a:endParaRPr lang="en-IN" sz="2800" dirty="0" smtClean="0">
              <a:solidFill>
                <a:schemeClr val="accent6">
                  <a:lumMod val="75000"/>
                </a:schemeClr>
              </a:solidFill>
            </a:endParaRPr>
          </a:p>
          <a:p>
            <a:endParaRPr lang="en-IN" sz="2800" dirty="0"/>
          </a:p>
          <a:p>
            <a:r>
              <a:rPr lang="en-IN" sz="2800" dirty="0">
                <a:solidFill>
                  <a:schemeClr val="accent6">
                    <a:lumMod val="75000"/>
                  </a:schemeClr>
                </a:solidFill>
              </a:rPr>
              <a:t>SDG </a:t>
            </a:r>
            <a:r>
              <a:rPr lang="en-IN" sz="2800" dirty="0" smtClean="0">
                <a:solidFill>
                  <a:schemeClr val="accent6">
                    <a:lumMod val="75000"/>
                  </a:schemeClr>
                </a:solidFill>
              </a:rPr>
              <a:t>Goal</a:t>
            </a:r>
            <a:r>
              <a:rPr lang="en-IN" sz="2800" dirty="0" smtClean="0"/>
              <a:t>:</a:t>
            </a:r>
          </a:p>
          <a:p>
            <a:r>
              <a:rPr lang="en-IN" sz="2800" dirty="0"/>
              <a:t> </a:t>
            </a:r>
            <a:r>
              <a:rPr lang="en-IN" sz="2800" dirty="0" smtClean="0"/>
              <a:t>       </a:t>
            </a:r>
            <a:r>
              <a:rPr lang="en-US" sz="2800" dirty="0" smtClean="0"/>
              <a:t>SDG </a:t>
            </a:r>
            <a:r>
              <a:rPr lang="en-US" sz="2800" dirty="0"/>
              <a:t>16: Peace, Justice and Strong Institutions</a:t>
            </a:r>
            <a:endParaRPr lang="en-IN" sz="2800" dirty="0"/>
          </a:p>
          <a:p>
            <a:endParaRPr lang="en-IN" sz="2800" dirty="0"/>
          </a:p>
          <a:p>
            <a:r>
              <a:rPr lang="en-IN" sz="2800" dirty="0">
                <a:solidFill>
                  <a:schemeClr val="accent6">
                    <a:lumMod val="75000"/>
                  </a:schemeClr>
                </a:solidFill>
              </a:rPr>
              <a:t>Relevant Target </a:t>
            </a:r>
            <a:r>
              <a:rPr lang="en-IN" sz="2800" dirty="0"/>
              <a:t>:</a:t>
            </a:r>
          </a:p>
          <a:p>
            <a:r>
              <a:rPr lang="en-IN" sz="2800" dirty="0" smtClean="0"/>
              <a:t>          </a:t>
            </a:r>
          </a:p>
          <a:p>
            <a:r>
              <a:rPr lang="en-IN" sz="2800" dirty="0"/>
              <a:t> </a:t>
            </a:r>
            <a:r>
              <a:rPr lang="en-IN" sz="2800" dirty="0" smtClean="0"/>
              <a:t>            Target16.7</a:t>
            </a:r>
            <a:r>
              <a:rPr lang="en-IN" sz="2800" dirty="0"/>
              <a:t>: Ensure responsive, inclusive, participatory </a:t>
            </a:r>
            <a:r>
              <a:rPr lang="en-IN" sz="2800" dirty="0" smtClean="0"/>
              <a:t>and representative </a:t>
            </a:r>
            <a:r>
              <a:rPr lang="en-IN" sz="2800" dirty="0"/>
              <a:t>decision-making at all levels.</a:t>
            </a:r>
          </a:p>
        </p:txBody>
      </p:sp>
    </p:spTree>
    <p:extLst>
      <p:ext uri="{BB962C8B-B14F-4D97-AF65-F5344CB8AC3E}">
        <p14:creationId xmlns:p14="http://schemas.microsoft.com/office/powerpoint/2010/main" xmlns="" val="340098865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4674"/>
            <a:ext cx="9144000" cy="1100070"/>
          </a:xfrm>
        </p:spPr>
        <p:txBody>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Modules</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0" y="1124744"/>
            <a:ext cx="9144000" cy="5733256"/>
          </a:xfrm>
        </p:spPr>
        <p:txBody>
          <a:bodyPr>
            <a:normAutofit lnSpcReduction="10000"/>
          </a:bodyPr>
          <a:lstStyle/>
          <a:p>
            <a:pPr marL="0" indent="0">
              <a:buNone/>
            </a:pPr>
            <a:r>
              <a:rPr lang="en-IN" sz="3000" b="1" dirty="0">
                <a:solidFill>
                  <a:schemeClr val="accent6">
                    <a:lumMod val="75000"/>
                  </a:schemeClr>
                </a:solidFill>
                <a:latin typeface="Times New Roman" panose="02020603050405020304" pitchFamily="18" charset="0"/>
                <a:cs typeface="Times New Roman" panose="02020603050405020304" pitchFamily="18" charset="0"/>
              </a:rPr>
              <a:t>User Management </a:t>
            </a:r>
            <a:r>
              <a:rPr lang="en-IN" sz="3000" b="1" dirty="0" smtClean="0">
                <a:solidFill>
                  <a:schemeClr val="accent6">
                    <a:lumMod val="75000"/>
                  </a:schemeClr>
                </a:solidFill>
                <a:latin typeface="Times New Roman" panose="02020603050405020304" pitchFamily="18" charset="0"/>
                <a:cs typeface="Times New Roman" panose="02020603050405020304" pitchFamily="18" charset="0"/>
              </a:rPr>
              <a:t>Module</a:t>
            </a:r>
          </a:p>
          <a:p>
            <a:pPr marL="0" indent="0">
              <a:buNone/>
            </a:pPr>
            <a:endParaRPr lang="en-IN" sz="2600" dirty="0" smtClean="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IN" sz="2600" dirty="0" smtClean="0">
                <a:solidFill>
                  <a:schemeClr val="accent6">
                    <a:lumMod val="75000"/>
                  </a:schemeClr>
                </a:solidFill>
                <a:latin typeface="Times New Roman" panose="02020603050405020304" pitchFamily="18" charset="0"/>
                <a:cs typeface="Times New Roman" panose="02020603050405020304" pitchFamily="18" charset="0"/>
              </a:rPr>
              <a:t>Features</a:t>
            </a:r>
            <a:r>
              <a:rPr lang="en-IN" sz="2600" dirty="0">
                <a:solidFill>
                  <a:schemeClr val="accent6">
                    <a:lumMod val="75000"/>
                  </a:schemeClr>
                </a:solidFill>
                <a:latin typeface="Times New Roman" panose="02020603050405020304" pitchFamily="18" charset="0"/>
                <a:cs typeface="Times New Roman" panose="02020603050405020304" pitchFamily="18" charset="0"/>
              </a:rPr>
              <a:t>:</a:t>
            </a:r>
            <a:r>
              <a:rPr lang="en-IN" sz="2600" dirty="0">
                <a:latin typeface="Times New Roman" panose="02020603050405020304" pitchFamily="18" charset="0"/>
                <a:cs typeface="Times New Roman" panose="02020603050405020304" pitchFamily="18" charset="0"/>
              </a:rPr>
              <a:t> User registration, login, role-based access (Student, Teacher, Admin), profile setup, avatar selection.</a:t>
            </a:r>
          </a:p>
          <a:p>
            <a:pPr marL="0" indent="0">
              <a:buNone/>
            </a:pPr>
            <a:r>
              <a:rPr lang="en-IN" sz="2600" dirty="0">
                <a:solidFill>
                  <a:schemeClr val="accent6">
                    <a:lumMod val="75000"/>
                  </a:schemeClr>
                </a:solidFill>
                <a:latin typeface="Times New Roman" panose="02020603050405020304" pitchFamily="18" charset="0"/>
                <a:cs typeface="Times New Roman" panose="02020603050405020304" pitchFamily="18" charset="0"/>
              </a:rPr>
              <a:t>Purpose:</a:t>
            </a:r>
            <a:r>
              <a:rPr lang="en-IN" sz="2600" dirty="0">
                <a:latin typeface="Times New Roman" panose="02020603050405020304" pitchFamily="18" charset="0"/>
                <a:cs typeface="Times New Roman" panose="02020603050405020304" pitchFamily="18" charset="0"/>
              </a:rPr>
              <a:t> Personalize experience, save progress, and support different user types.</a:t>
            </a:r>
          </a:p>
          <a:p>
            <a:pPr marL="0" indent="0">
              <a:buNone/>
            </a:pPr>
            <a:r>
              <a:rPr lang="en-IN" sz="2800" dirty="0">
                <a:latin typeface="Times New Roman" panose="02020603050405020304" pitchFamily="18" charset="0"/>
                <a:cs typeface="Times New Roman" panose="02020603050405020304" pitchFamily="18" charset="0"/>
              </a:rPr>
              <a:t/>
            </a:r>
            <a:br>
              <a:rPr lang="en-IN" sz="2800" dirty="0">
                <a:latin typeface="Times New Roman" panose="02020603050405020304" pitchFamily="18" charset="0"/>
                <a:cs typeface="Times New Roman" panose="02020603050405020304" pitchFamily="18" charset="0"/>
              </a:rPr>
            </a:br>
            <a:r>
              <a:rPr lang="en-US" sz="3000" b="1" dirty="0">
                <a:solidFill>
                  <a:schemeClr val="accent6">
                    <a:lumMod val="75000"/>
                  </a:schemeClr>
                </a:solidFill>
                <a:latin typeface="Times New Roman" panose="02020603050405020304" pitchFamily="18" charset="0"/>
                <a:cs typeface="Times New Roman" panose="02020603050405020304" pitchFamily="18" charset="0"/>
              </a:rPr>
              <a:t>Game Engine &amp; Runner Mechanics Module</a:t>
            </a:r>
          </a:p>
          <a:p>
            <a:pPr marL="0" indent="0">
              <a:buNone/>
            </a:pPr>
            <a:endParaRPr lang="en-US" sz="2400" dirty="0" smtClean="0">
              <a:solidFill>
                <a:schemeClr val="accent6">
                  <a:lumMod val="75000"/>
                </a:schemeClr>
              </a:solidFill>
              <a:latin typeface="Times New Roman" panose="02020603050405020304" pitchFamily="18" charset="0"/>
              <a:cs typeface="Times New Roman" panose="02020603050405020304" pitchFamily="18" charset="0"/>
            </a:endParaRPr>
          </a:p>
          <a:p>
            <a:pPr marL="0" indent="0">
              <a:buNone/>
            </a:pPr>
            <a:r>
              <a:rPr lang="en-US" sz="2400" dirty="0" smtClean="0">
                <a:solidFill>
                  <a:schemeClr val="accent6">
                    <a:lumMod val="75000"/>
                  </a:schemeClr>
                </a:solidFill>
                <a:latin typeface="Times New Roman" panose="02020603050405020304" pitchFamily="18" charset="0"/>
                <a:cs typeface="Times New Roman" panose="02020603050405020304" pitchFamily="18" charset="0"/>
              </a:rPr>
              <a:t>Features</a:t>
            </a:r>
            <a:r>
              <a:rPr lang="en-US" sz="2400" dirty="0">
                <a:solidFill>
                  <a:schemeClr val="accent6">
                    <a:lumMod val="75000"/>
                  </a:schemeClr>
                </a:solidFill>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Character movement, obstacle generation, speed control, and level design.</a:t>
            </a:r>
          </a:p>
          <a:p>
            <a:pPr marL="0" indent="0">
              <a:buNone/>
            </a:pPr>
            <a:r>
              <a:rPr lang="en-US" sz="2400" dirty="0">
                <a:solidFill>
                  <a:schemeClr val="accent6">
                    <a:lumMod val="75000"/>
                  </a:schemeClr>
                </a:solidFill>
                <a:latin typeface="Times New Roman" panose="02020603050405020304" pitchFamily="18" charset="0"/>
                <a:cs typeface="Times New Roman" panose="02020603050405020304" pitchFamily="18" charset="0"/>
              </a:rPr>
              <a:t>Purpose:</a:t>
            </a:r>
            <a:r>
              <a:rPr lang="en-US" sz="2400" dirty="0">
                <a:latin typeface="Times New Roman" panose="02020603050405020304" pitchFamily="18" charset="0"/>
                <a:cs typeface="Times New Roman" panose="02020603050405020304" pitchFamily="18" charset="0"/>
              </a:rPr>
              <a:t> Core gameplay logic to simulate a running environment with civic-themed obstacles and rewards.</a:t>
            </a:r>
          </a:p>
          <a:p>
            <a:pPr marL="0" indent="0">
              <a:buNone/>
            </a:pPr>
            <a:endParaRPr lang="en-IN" dirty="0"/>
          </a:p>
        </p:txBody>
      </p:sp>
    </p:spTree>
    <p:extLst>
      <p:ext uri="{BB962C8B-B14F-4D97-AF65-F5344CB8AC3E}">
        <p14:creationId xmlns:p14="http://schemas.microsoft.com/office/powerpoint/2010/main" xmlns="" val="289865980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909858"/>
          </a:xfrm>
          <a:prstGeom prst="rect">
            <a:avLst/>
          </a:prstGeom>
        </p:spPr>
        <p:txBody>
          <a:bodyPr wrap="square">
            <a:spAutoFit/>
          </a:bodyPr>
          <a:lstStyle/>
          <a:p>
            <a:r>
              <a:rPr lang="en-US" sz="3000" b="1" dirty="0">
                <a:solidFill>
                  <a:schemeClr val="accent6">
                    <a:lumMod val="75000"/>
                  </a:schemeClr>
                </a:solidFill>
                <a:latin typeface="Times New Roman" panose="02020603050405020304" pitchFamily="18" charset="0"/>
                <a:cs typeface="Times New Roman" panose="02020603050405020304" pitchFamily="18" charset="0"/>
              </a:rPr>
              <a:t>Progress Tracking &amp; Analytics Module</a:t>
            </a:r>
          </a:p>
          <a:p>
            <a:r>
              <a:rPr lang="en-US" sz="2600" dirty="0" smtClean="0">
                <a:solidFill>
                  <a:schemeClr val="accent6">
                    <a:lumMod val="75000"/>
                  </a:schemeClr>
                </a:solidFill>
                <a:latin typeface="Times New Roman" panose="02020603050405020304" pitchFamily="18" charset="0"/>
                <a:cs typeface="Times New Roman" panose="02020603050405020304" pitchFamily="18" charset="0"/>
              </a:rPr>
              <a:t>Features</a:t>
            </a:r>
            <a:r>
              <a:rPr lang="en-US" sz="2600" dirty="0">
                <a:solidFill>
                  <a:schemeClr val="accent6">
                    <a:lumMod val="75000"/>
                  </a:schemeClr>
                </a:solidFill>
                <a:latin typeface="Times New Roman" panose="02020603050405020304" pitchFamily="18" charset="0"/>
                <a:cs typeface="Times New Roman" panose="02020603050405020304" pitchFamily="18" charset="0"/>
              </a:rPr>
              <a:t>:</a:t>
            </a:r>
            <a:r>
              <a:rPr lang="en-US" sz="2600" dirty="0">
                <a:latin typeface="Times New Roman" panose="02020603050405020304" pitchFamily="18" charset="0"/>
                <a:cs typeface="Times New Roman" panose="02020603050405020304" pitchFamily="18" charset="0"/>
              </a:rPr>
              <a:t> Track user score, quiz accuracy, level reached, and time played.</a:t>
            </a:r>
          </a:p>
          <a:p>
            <a:r>
              <a:rPr lang="en-US" sz="2600" dirty="0">
                <a:solidFill>
                  <a:schemeClr val="accent6">
                    <a:lumMod val="75000"/>
                  </a:schemeClr>
                </a:solidFill>
                <a:latin typeface="Times New Roman" panose="02020603050405020304" pitchFamily="18" charset="0"/>
                <a:cs typeface="Times New Roman" panose="02020603050405020304" pitchFamily="18" charset="0"/>
              </a:rPr>
              <a:t>Purpose:</a:t>
            </a:r>
            <a:r>
              <a:rPr lang="en-US" sz="2600" dirty="0">
                <a:latin typeface="Times New Roman" panose="02020603050405020304" pitchFamily="18" charset="0"/>
                <a:cs typeface="Times New Roman" panose="02020603050405020304" pitchFamily="18" charset="0"/>
              </a:rPr>
              <a:t> Provide feedback to users and educators on learning outcomes.</a:t>
            </a:r>
          </a:p>
          <a:p>
            <a:r>
              <a:rPr lang="en-US" sz="2800" dirty="0">
                <a:latin typeface="Times New Roman" panose="02020603050405020304" pitchFamily="18" charset="0"/>
                <a:cs typeface="Times New Roman" panose="02020603050405020304" pitchFamily="18" charset="0"/>
              </a:rPr>
              <a:t/>
            </a:r>
            <a:br>
              <a:rPr lang="en-US" sz="2800" dirty="0">
                <a:latin typeface="Times New Roman" panose="02020603050405020304" pitchFamily="18" charset="0"/>
                <a:cs typeface="Times New Roman" panose="02020603050405020304" pitchFamily="18" charset="0"/>
              </a:rPr>
            </a:br>
            <a:r>
              <a:rPr lang="en-IN" sz="3000" b="1" dirty="0">
                <a:solidFill>
                  <a:schemeClr val="accent6">
                    <a:lumMod val="75000"/>
                  </a:schemeClr>
                </a:solidFill>
                <a:latin typeface="Times New Roman" panose="02020603050405020304" pitchFamily="18" charset="0"/>
                <a:cs typeface="Times New Roman" panose="02020603050405020304" pitchFamily="18" charset="0"/>
              </a:rPr>
              <a:t>Content Management Module (Admin Panel)</a:t>
            </a:r>
          </a:p>
          <a:p>
            <a:r>
              <a:rPr lang="en-IN" sz="2600" dirty="0">
                <a:solidFill>
                  <a:schemeClr val="accent6">
                    <a:lumMod val="75000"/>
                  </a:schemeClr>
                </a:solidFill>
                <a:latin typeface="Times New Roman" panose="02020603050405020304" pitchFamily="18" charset="0"/>
                <a:cs typeface="Times New Roman" panose="02020603050405020304" pitchFamily="18" charset="0"/>
              </a:rPr>
              <a:t>Features:</a:t>
            </a:r>
            <a:r>
              <a:rPr lang="en-IN" sz="2600" dirty="0">
                <a:latin typeface="Times New Roman" panose="02020603050405020304" pitchFamily="18" charset="0"/>
                <a:cs typeface="Times New Roman" panose="02020603050405020304" pitchFamily="18" charset="0"/>
              </a:rPr>
              <a:t> Add/update quiz content, civic topics, and game parameters.</a:t>
            </a:r>
          </a:p>
          <a:p>
            <a:r>
              <a:rPr lang="en-IN" sz="2600" dirty="0">
                <a:solidFill>
                  <a:schemeClr val="accent6">
                    <a:lumMod val="75000"/>
                  </a:schemeClr>
                </a:solidFill>
                <a:latin typeface="Times New Roman" panose="02020603050405020304" pitchFamily="18" charset="0"/>
                <a:cs typeface="Times New Roman" panose="02020603050405020304" pitchFamily="18" charset="0"/>
              </a:rPr>
              <a:t>Purpose:</a:t>
            </a:r>
            <a:r>
              <a:rPr lang="en-IN" sz="2600" dirty="0">
                <a:latin typeface="Times New Roman" panose="02020603050405020304" pitchFamily="18" charset="0"/>
                <a:cs typeface="Times New Roman" panose="02020603050405020304" pitchFamily="18" charset="0"/>
              </a:rPr>
              <a:t> Ensure flexibility, easy updates, and curriculum alignment.</a:t>
            </a:r>
          </a:p>
          <a:p>
            <a:endParaRPr lang="en-IN" sz="2600" dirty="0" smtClean="0">
              <a:latin typeface="Times New Roman" panose="02020603050405020304" pitchFamily="18" charset="0"/>
              <a:cs typeface="Times New Roman" panose="02020603050405020304" pitchFamily="18" charset="0"/>
            </a:endParaRPr>
          </a:p>
          <a:p>
            <a:r>
              <a:rPr lang="en-IN" sz="3000" b="1" dirty="0">
                <a:solidFill>
                  <a:schemeClr val="accent6">
                    <a:lumMod val="75000"/>
                  </a:schemeClr>
                </a:solidFill>
                <a:latin typeface="Times New Roman" panose="02020603050405020304" pitchFamily="18" charset="0"/>
                <a:cs typeface="Times New Roman" panose="02020603050405020304" pitchFamily="18" charset="0"/>
              </a:rPr>
              <a:t>Security &amp; Compliance Module</a:t>
            </a:r>
          </a:p>
          <a:p>
            <a:r>
              <a:rPr lang="en-IN" sz="2600" dirty="0">
                <a:solidFill>
                  <a:schemeClr val="accent6">
                    <a:lumMod val="75000"/>
                  </a:schemeClr>
                </a:solidFill>
                <a:latin typeface="Times New Roman" panose="02020603050405020304" pitchFamily="18" charset="0"/>
                <a:cs typeface="Times New Roman" panose="02020603050405020304" pitchFamily="18" charset="0"/>
              </a:rPr>
              <a:t>Features:</a:t>
            </a:r>
            <a:r>
              <a:rPr lang="en-IN" sz="2600" dirty="0">
                <a:latin typeface="Times New Roman" panose="02020603050405020304" pitchFamily="18" charset="0"/>
                <a:cs typeface="Times New Roman" panose="02020603050405020304" pitchFamily="18" charset="0"/>
              </a:rPr>
              <a:t> Secure login, data encryption, privacy settings (COPPA, GDPR compliance).</a:t>
            </a:r>
          </a:p>
          <a:p>
            <a:r>
              <a:rPr lang="en-IN" sz="2600" dirty="0">
                <a:solidFill>
                  <a:schemeClr val="accent6">
                    <a:lumMod val="75000"/>
                  </a:schemeClr>
                </a:solidFill>
                <a:latin typeface="Times New Roman" panose="02020603050405020304" pitchFamily="18" charset="0"/>
                <a:cs typeface="Times New Roman" panose="02020603050405020304" pitchFamily="18" charset="0"/>
              </a:rPr>
              <a:t>Purpose:</a:t>
            </a:r>
            <a:r>
              <a:rPr lang="en-IN" sz="2600" dirty="0">
                <a:latin typeface="Times New Roman" panose="02020603050405020304" pitchFamily="18" charset="0"/>
                <a:cs typeface="Times New Roman" panose="02020603050405020304" pitchFamily="18" charset="0"/>
              </a:rPr>
              <a:t> Protect user data, especially for minors.</a:t>
            </a:r>
          </a:p>
          <a:p>
            <a:r>
              <a:rPr lang="en-IN" sz="2600" dirty="0"/>
              <a:t/>
            </a:r>
            <a:br>
              <a:rPr lang="en-IN" sz="2600" dirty="0"/>
            </a:br>
            <a:r>
              <a:rPr lang="en-IN" sz="2600" dirty="0"/>
              <a:t/>
            </a:r>
            <a:br>
              <a:rPr lang="en-IN" sz="2600" dirty="0"/>
            </a:br>
            <a:endParaRPr lang="en-US" sz="2600" dirty="0" smtClean="0"/>
          </a:p>
        </p:txBody>
      </p:sp>
    </p:spTree>
    <p:extLst>
      <p:ext uri="{BB962C8B-B14F-4D97-AF65-F5344CB8AC3E}">
        <p14:creationId xmlns:p14="http://schemas.microsoft.com/office/powerpoint/2010/main" xmlns="" val="276018026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65" y="476672"/>
            <a:ext cx="9144000" cy="6247864"/>
          </a:xfrm>
          <a:prstGeom prst="rect">
            <a:avLst/>
          </a:prstGeom>
        </p:spPr>
        <p:txBody>
          <a:bodyPr wrap="square">
            <a:spAutoFit/>
          </a:bodyPr>
          <a:lstStyle/>
          <a:p>
            <a:r>
              <a:rPr lang="en-US" sz="3000" b="1" dirty="0">
                <a:solidFill>
                  <a:schemeClr val="accent6">
                    <a:lumMod val="75000"/>
                  </a:schemeClr>
                </a:solidFill>
                <a:latin typeface="Times New Roman" panose="02020603050405020304" pitchFamily="18" charset="0"/>
                <a:cs typeface="Times New Roman" panose="02020603050405020304" pitchFamily="18" charset="0"/>
              </a:rPr>
              <a:t>Quiz Trigger &amp; Learning </a:t>
            </a:r>
            <a:r>
              <a:rPr lang="en-US" sz="3000" b="1" dirty="0" smtClean="0">
                <a:solidFill>
                  <a:schemeClr val="accent6">
                    <a:lumMod val="75000"/>
                  </a:schemeClr>
                </a:solidFill>
                <a:latin typeface="Times New Roman" panose="02020603050405020304" pitchFamily="18" charset="0"/>
                <a:cs typeface="Times New Roman" panose="02020603050405020304" pitchFamily="18" charset="0"/>
              </a:rPr>
              <a:t>Module</a:t>
            </a:r>
          </a:p>
          <a:p>
            <a:endParaRPr lang="en-US" sz="3000" b="1" dirty="0">
              <a:solidFill>
                <a:schemeClr val="accent6">
                  <a:lumMod val="75000"/>
                </a:schemeClr>
              </a:solidFill>
              <a:latin typeface="Times New Roman" panose="02020603050405020304" pitchFamily="18" charset="0"/>
              <a:cs typeface="Times New Roman" panose="02020603050405020304" pitchFamily="18" charset="0"/>
            </a:endParaRPr>
          </a:p>
          <a:p>
            <a:r>
              <a:rPr lang="en-US" sz="2600" dirty="0">
                <a:solidFill>
                  <a:schemeClr val="accent6">
                    <a:lumMod val="75000"/>
                  </a:schemeClr>
                </a:solidFill>
                <a:latin typeface="Times New Roman" panose="02020603050405020304" pitchFamily="18" charset="0"/>
                <a:cs typeface="Times New Roman" panose="02020603050405020304" pitchFamily="18" charset="0"/>
              </a:rPr>
              <a:t>Features: </a:t>
            </a:r>
            <a:r>
              <a:rPr lang="en-US" sz="2600" dirty="0">
                <a:latin typeface="Times New Roman" panose="02020603050405020304" pitchFamily="18" charset="0"/>
                <a:cs typeface="Times New Roman" panose="02020603050405020304" pitchFamily="18" charset="0"/>
              </a:rPr>
              <a:t>In-game checkpoints triggering civic quizzes, instant feedback, timed answers.</a:t>
            </a:r>
          </a:p>
          <a:p>
            <a:r>
              <a:rPr lang="en-US" sz="2600" dirty="0">
                <a:solidFill>
                  <a:schemeClr val="accent6">
                    <a:lumMod val="75000"/>
                  </a:schemeClr>
                </a:solidFill>
                <a:latin typeface="Times New Roman" panose="02020603050405020304" pitchFamily="18" charset="0"/>
                <a:cs typeface="Times New Roman" panose="02020603050405020304" pitchFamily="18" charset="0"/>
              </a:rPr>
              <a:t>Purpose: </a:t>
            </a:r>
            <a:r>
              <a:rPr lang="en-US" sz="2600" dirty="0">
                <a:latin typeface="Times New Roman" panose="02020603050405020304" pitchFamily="18" charset="0"/>
                <a:cs typeface="Times New Roman" panose="02020603050405020304" pitchFamily="18" charset="0"/>
              </a:rPr>
              <a:t>Reinforce civic concepts during gameplay in a fun and interactive way</a:t>
            </a:r>
            <a:r>
              <a:rPr lang="en-US" sz="2400" dirty="0" smtClean="0">
                <a:latin typeface="Times New Roman" panose="02020603050405020304" pitchFamily="18" charset="0"/>
                <a:cs typeface="Times New Roman" panose="02020603050405020304" pitchFamily="18" charset="0"/>
              </a:rPr>
              <a:t>.</a:t>
            </a:r>
          </a:p>
          <a:p>
            <a:endParaRPr lang="en-US" sz="2400" dirty="0" smtClean="0">
              <a:latin typeface="Times New Roman" panose="02020603050405020304" pitchFamily="18" charset="0"/>
              <a:cs typeface="Times New Roman" panose="02020603050405020304" pitchFamily="18" charset="0"/>
            </a:endParaRPr>
          </a:p>
          <a:p>
            <a:r>
              <a:rPr lang="en-US" sz="3000" b="1" dirty="0" err="1">
                <a:solidFill>
                  <a:schemeClr val="accent6">
                    <a:lumMod val="75000"/>
                  </a:schemeClr>
                </a:solidFill>
                <a:latin typeface="Times New Roman" panose="02020603050405020304" pitchFamily="18" charset="0"/>
                <a:cs typeface="Times New Roman" panose="02020603050405020304" pitchFamily="18" charset="0"/>
              </a:rPr>
              <a:t>Gamification</a:t>
            </a:r>
            <a:r>
              <a:rPr lang="en-US" sz="3000" b="1" dirty="0">
                <a:solidFill>
                  <a:schemeClr val="accent6">
                    <a:lumMod val="75000"/>
                  </a:schemeClr>
                </a:solidFill>
                <a:latin typeface="Times New Roman" panose="02020603050405020304" pitchFamily="18" charset="0"/>
                <a:cs typeface="Times New Roman" panose="02020603050405020304" pitchFamily="18" charset="0"/>
              </a:rPr>
              <a:t> </a:t>
            </a:r>
            <a:r>
              <a:rPr lang="en-US" sz="3000" b="1" dirty="0" smtClean="0">
                <a:solidFill>
                  <a:schemeClr val="accent6">
                    <a:lumMod val="75000"/>
                  </a:schemeClr>
                </a:solidFill>
                <a:latin typeface="Times New Roman" panose="02020603050405020304" pitchFamily="18" charset="0"/>
                <a:cs typeface="Times New Roman" panose="02020603050405020304" pitchFamily="18" charset="0"/>
              </a:rPr>
              <a:t>Module</a:t>
            </a:r>
          </a:p>
          <a:p>
            <a:endParaRPr lang="en-US" sz="3000" b="1" dirty="0">
              <a:solidFill>
                <a:schemeClr val="accent6">
                  <a:lumMod val="75000"/>
                </a:schemeClr>
              </a:solidFill>
              <a:latin typeface="Times New Roman" panose="02020603050405020304" pitchFamily="18" charset="0"/>
              <a:cs typeface="Times New Roman" panose="02020603050405020304" pitchFamily="18" charset="0"/>
            </a:endParaRPr>
          </a:p>
          <a:p>
            <a:r>
              <a:rPr lang="en-US" sz="2600" dirty="0">
                <a:solidFill>
                  <a:schemeClr val="accent6">
                    <a:lumMod val="75000"/>
                  </a:schemeClr>
                </a:solidFill>
                <a:latin typeface="Times New Roman" panose="02020603050405020304" pitchFamily="18" charset="0"/>
                <a:cs typeface="Times New Roman" panose="02020603050405020304" pitchFamily="18" charset="0"/>
              </a:rPr>
              <a:t>Features:</a:t>
            </a:r>
            <a:r>
              <a:rPr lang="en-US" sz="2600" dirty="0">
                <a:latin typeface="Times New Roman" panose="02020603050405020304" pitchFamily="18" charset="0"/>
                <a:cs typeface="Times New Roman" panose="02020603050405020304" pitchFamily="18" charset="0"/>
              </a:rPr>
              <a:t> Points, badges, level progression, leaderboards, collectibles (e.g., rights scrolls, voting cards).</a:t>
            </a:r>
          </a:p>
          <a:p>
            <a:r>
              <a:rPr lang="en-US" sz="2600" dirty="0">
                <a:solidFill>
                  <a:schemeClr val="accent6">
                    <a:lumMod val="75000"/>
                  </a:schemeClr>
                </a:solidFill>
                <a:latin typeface="Times New Roman" panose="02020603050405020304" pitchFamily="18" charset="0"/>
                <a:cs typeface="Times New Roman" panose="02020603050405020304" pitchFamily="18" charset="0"/>
              </a:rPr>
              <a:t>Purpose:</a:t>
            </a:r>
            <a:r>
              <a:rPr lang="en-US" sz="2600" dirty="0">
                <a:latin typeface="Times New Roman" panose="02020603050405020304" pitchFamily="18" charset="0"/>
                <a:cs typeface="Times New Roman" panose="02020603050405020304" pitchFamily="18" charset="0"/>
              </a:rPr>
              <a:t> Boost motivation and engagement through rewards and challenges.</a:t>
            </a:r>
          </a:p>
          <a:p>
            <a:r>
              <a:rPr lang="en-US" sz="2400" dirty="0"/>
              <a:t/>
            </a:r>
            <a:br>
              <a:rPr lang="en-US" sz="2400" dirty="0"/>
            </a:br>
            <a:endParaRPr lang="en-US" sz="2400" dirty="0"/>
          </a:p>
        </p:txBody>
      </p:sp>
    </p:spTree>
    <p:extLst>
      <p:ext uri="{BB962C8B-B14F-4D97-AF65-F5344CB8AC3E}">
        <p14:creationId xmlns:p14="http://schemas.microsoft.com/office/powerpoint/2010/main" xmlns="" val="211261360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3568" y="1"/>
            <a:ext cx="7772400" cy="980728"/>
          </a:xfrm>
        </p:spPr>
        <p:txBody>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Conclusion</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395536" y="1196752"/>
            <a:ext cx="8424936" cy="5184576"/>
          </a:xfrm>
        </p:spPr>
        <p:txBody>
          <a:bodyPr>
            <a:normAutofit fontScale="85000" lnSpcReduction="10000"/>
          </a:bodyPr>
          <a:lstStyle/>
          <a:p>
            <a:pPr algn="l">
              <a:buFont typeface="Arial" pitchFamily="34" charset="0"/>
              <a:buChar char="•"/>
            </a:pPr>
            <a:r>
              <a:rPr lang="en-US" dirty="0" smtClean="0">
                <a:solidFill>
                  <a:schemeClr val="tx1"/>
                </a:solidFill>
              </a:rPr>
              <a:t> </a:t>
            </a:r>
            <a:r>
              <a:rPr lang="en-US" sz="3100" dirty="0" err="1" smtClean="0">
                <a:solidFill>
                  <a:schemeClr val="tx1"/>
                </a:solidFill>
                <a:latin typeface="Times New Roman" panose="02020603050405020304" pitchFamily="18" charset="0"/>
                <a:cs typeface="Times New Roman" panose="02020603050405020304" pitchFamily="18" charset="0"/>
              </a:rPr>
              <a:t>Gamification</a:t>
            </a:r>
            <a:r>
              <a:rPr lang="en-US" sz="3100" dirty="0" smtClean="0">
                <a:solidFill>
                  <a:schemeClr val="tx1"/>
                </a:solidFill>
                <a:latin typeface="Times New Roman" panose="02020603050405020304" pitchFamily="18" charset="0"/>
                <a:cs typeface="Times New Roman" panose="02020603050405020304" pitchFamily="18" charset="0"/>
              </a:rPr>
              <a:t> and game-based learning significantly enhance student engagement, motivation, and knowledge retention.</a:t>
            </a:r>
          </a:p>
          <a:p>
            <a:pPr algn="l">
              <a:buFont typeface="Arial" pitchFamily="34" charset="0"/>
              <a:buChar char="•"/>
            </a:pPr>
            <a:r>
              <a:rPr lang="en-US" sz="3100" dirty="0" smtClean="0">
                <a:solidFill>
                  <a:schemeClr val="tx1"/>
                </a:solidFill>
                <a:latin typeface="Times New Roman" panose="02020603050405020304" pitchFamily="18" charset="0"/>
                <a:cs typeface="Times New Roman" panose="02020603050405020304" pitchFamily="18" charset="0"/>
              </a:rPr>
              <a:t> Research highlights the value of narrative-driven content, scenario-based challenges, rewards, and collaboration in fostering critical thinking and problem-solving skills.</a:t>
            </a:r>
          </a:p>
          <a:p>
            <a:pPr algn="l">
              <a:buFont typeface="Arial" pitchFamily="34" charset="0"/>
              <a:buChar char="•"/>
            </a:pPr>
            <a:r>
              <a:rPr lang="en-US" sz="3100" dirty="0" smtClean="0">
                <a:solidFill>
                  <a:schemeClr val="tx1"/>
                </a:solidFill>
                <a:latin typeface="Times New Roman" panose="02020603050405020304" pitchFamily="18" charset="0"/>
                <a:cs typeface="Times New Roman" panose="02020603050405020304" pitchFamily="18" charset="0"/>
              </a:rPr>
              <a:t> Frameworks like TAM and TTF stress usability, perceived usefulness, and social interaction for long-term adoption.</a:t>
            </a:r>
          </a:p>
          <a:p>
            <a:pPr algn="l">
              <a:buFont typeface="Arial" pitchFamily="34" charset="0"/>
              <a:buChar char="•"/>
            </a:pPr>
            <a:r>
              <a:rPr lang="en-US" sz="3100" dirty="0" smtClean="0">
                <a:solidFill>
                  <a:schemeClr val="tx1"/>
                </a:solidFill>
                <a:latin typeface="Times New Roman" panose="02020603050405020304" pitchFamily="18" charset="0"/>
                <a:cs typeface="Times New Roman" panose="02020603050405020304" pitchFamily="18" charset="0"/>
              </a:rPr>
              <a:t>For </a:t>
            </a:r>
            <a:r>
              <a:rPr lang="en-US" sz="3100" dirty="0" err="1" smtClean="0">
                <a:solidFill>
                  <a:schemeClr val="tx1"/>
                </a:solidFill>
                <a:latin typeface="Times New Roman" panose="02020603050405020304" pitchFamily="18" charset="0"/>
                <a:cs typeface="Times New Roman" panose="02020603050405020304" pitchFamily="18" charset="0"/>
              </a:rPr>
              <a:t>Civigo</a:t>
            </a:r>
            <a:r>
              <a:rPr lang="en-US" sz="3100" dirty="0" smtClean="0">
                <a:solidFill>
                  <a:schemeClr val="tx1"/>
                </a:solidFill>
                <a:latin typeface="Times New Roman" panose="02020603050405020304" pitchFamily="18" charset="0"/>
                <a:cs typeface="Times New Roman" panose="02020603050405020304" pitchFamily="18" charset="0"/>
              </a:rPr>
              <a:t>, these insights provide a solid foundation to create an immersive, mobile-friendly civics education game that blends storytelling with structured learning, boosting civic awareness and decision-making skills.</a:t>
            </a:r>
            <a:endParaRPr lang="en-US" sz="31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8872" y="188640"/>
            <a:ext cx="8229600" cy="1143000"/>
          </a:xfrm>
        </p:spPr>
        <p:txBody>
          <a:bodyPr>
            <a:normAutofit fontScale="90000"/>
          </a:bodyPr>
          <a:lstStyle/>
          <a:p>
            <a:r>
              <a:rPr lang="en-IN" sz="4900" dirty="0">
                <a:solidFill>
                  <a:schemeClr val="accent6">
                    <a:lumMod val="75000"/>
                  </a:schemeClr>
                </a:solidFill>
                <a:latin typeface="Times New Roman" panose="02020603050405020304" pitchFamily="18" charset="0"/>
                <a:cs typeface="Times New Roman" panose="02020603050405020304" pitchFamily="18" charset="0"/>
              </a:rPr>
              <a:t>Future Scope / Vision</a:t>
            </a:r>
            <a:r>
              <a:rPr lang="en-IN" dirty="0"/>
              <a:t>  </a:t>
            </a:r>
            <a:br>
              <a:rPr lang="en-IN" dirty="0"/>
            </a:br>
            <a:endParaRPr lang="en-IN" dirty="0"/>
          </a:p>
        </p:txBody>
      </p:sp>
      <p:sp>
        <p:nvSpPr>
          <p:cNvPr id="3" name="Content Placeholder 2"/>
          <p:cNvSpPr>
            <a:spLocks noGrp="1"/>
          </p:cNvSpPr>
          <p:nvPr>
            <p:ph idx="1"/>
          </p:nvPr>
        </p:nvSpPr>
        <p:spPr>
          <a:xfrm>
            <a:off x="0" y="1331640"/>
            <a:ext cx="9144000" cy="5832648"/>
          </a:xfrm>
        </p:spPr>
        <p:txBody>
          <a:bodyPr>
            <a:noAutofit/>
          </a:bodyPr>
          <a:lstStyle/>
          <a:p>
            <a:r>
              <a:rPr lang="en-US" sz="2600" dirty="0">
                <a:latin typeface="Times New Roman" panose="02020603050405020304" pitchFamily="18" charset="0"/>
                <a:cs typeface="Times New Roman" panose="02020603050405020304" pitchFamily="18" charset="0"/>
              </a:rPr>
              <a:t>Expand into a full civic learning platform covering Indian laws, rights, duties, and governance.</a:t>
            </a:r>
          </a:p>
          <a:p>
            <a:r>
              <a:rPr lang="en-US" sz="2600" dirty="0">
                <a:latin typeface="Times New Roman" panose="02020603050405020304" pitchFamily="18" charset="0"/>
                <a:cs typeface="Times New Roman" panose="02020603050405020304" pitchFamily="18" charset="0"/>
              </a:rPr>
              <a:t>Launch certification-based modules for schools and colleges.</a:t>
            </a:r>
          </a:p>
          <a:p>
            <a:r>
              <a:rPr lang="en-US" sz="2600" dirty="0">
                <a:latin typeface="Times New Roman" panose="02020603050405020304" pitchFamily="18" charset="0"/>
                <a:cs typeface="Times New Roman" panose="02020603050405020304" pitchFamily="18" charset="0"/>
              </a:rPr>
              <a:t>Integrate AI-driven personalized learning and analytics.</a:t>
            </a:r>
          </a:p>
          <a:p>
            <a:r>
              <a:rPr lang="en-US" sz="2600" dirty="0">
                <a:latin typeface="Times New Roman" panose="02020603050405020304" pitchFamily="18" charset="0"/>
                <a:cs typeface="Times New Roman" panose="02020603050405020304" pitchFamily="18" charset="0"/>
              </a:rPr>
              <a:t>Add real-time civic news and interactive storytelling.</a:t>
            </a:r>
          </a:p>
          <a:p>
            <a:r>
              <a:rPr lang="en-US" sz="2600" b="1" dirty="0">
                <a:solidFill>
                  <a:schemeClr val="accent6">
                    <a:lumMod val="75000"/>
                  </a:schemeClr>
                </a:solidFill>
                <a:latin typeface="Times New Roman" panose="02020603050405020304" pitchFamily="18" charset="0"/>
                <a:cs typeface="Times New Roman" panose="02020603050405020304" pitchFamily="18" charset="0"/>
              </a:rPr>
              <a:t>Collaborations:</a:t>
            </a:r>
            <a:endParaRPr lang="en-US" sz="2600" dirty="0">
              <a:solidFill>
                <a:schemeClr val="accent6">
                  <a:lumMod val="75000"/>
                </a:schemeClr>
              </a:solidFill>
              <a:latin typeface="Times New Roman" panose="02020603050405020304" pitchFamily="18" charset="0"/>
              <a:cs typeface="Times New Roman" panose="02020603050405020304" pitchFamily="18" charset="0"/>
            </a:endParaRPr>
          </a:p>
          <a:p>
            <a:r>
              <a:rPr lang="en-US" sz="2600" b="1" dirty="0">
                <a:latin typeface="Times New Roman" panose="02020603050405020304" pitchFamily="18" charset="0"/>
                <a:cs typeface="Times New Roman" panose="02020603050405020304" pitchFamily="18" charset="0"/>
              </a:rPr>
              <a:t>NGOs &amp; Civic Groups</a:t>
            </a:r>
            <a:r>
              <a:rPr lang="en-US" sz="2600" dirty="0">
                <a:latin typeface="Times New Roman" panose="02020603050405020304" pitchFamily="18" charset="0"/>
                <a:cs typeface="Times New Roman" panose="02020603050405020304" pitchFamily="18" charset="0"/>
              </a:rPr>
              <a:t> – for relevant and accurate content.</a:t>
            </a:r>
          </a:p>
          <a:p>
            <a:r>
              <a:rPr lang="en-US" sz="2600" b="1" dirty="0" smtClean="0">
                <a:latin typeface="Times New Roman" panose="02020603050405020304" pitchFamily="18" charset="0"/>
                <a:cs typeface="Times New Roman" panose="02020603050405020304" pitchFamily="18" charset="0"/>
              </a:rPr>
              <a:t>Government </a:t>
            </a:r>
            <a:r>
              <a:rPr lang="en-US" sz="2600" b="1" dirty="0">
                <a:latin typeface="Times New Roman" panose="02020603050405020304" pitchFamily="18" charset="0"/>
                <a:cs typeface="Times New Roman" panose="02020603050405020304" pitchFamily="18" charset="0"/>
              </a:rPr>
              <a:t>&amp; Education Boards</a:t>
            </a:r>
            <a:r>
              <a:rPr lang="en-US" sz="2600" dirty="0">
                <a:latin typeface="Times New Roman" panose="02020603050405020304" pitchFamily="18" charset="0"/>
                <a:cs typeface="Times New Roman" panose="02020603050405020304" pitchFamily="18" charset="0"/>
              </a:rPr>
              <a:t> – for curriculum alignment and official adoption.</a:t>
            </a:r>
          </a:p>
          <a:p>
            <a:endParaRPr lang="en-IN" sz="2800" dirty="0"/>
          </a:p>
        </p:txBody>
      </p:sp>
    </p:spTree>
    <p:extLst>
      <p:ext uri="{BB962C8B-B14F-4D97-AF65-F5344CB8AC3E}">
        <p14:creationId xmlns:p14="http://schemas.microsoft.com/office/powerpoint/2010/main" xmlns="" val="2324027348"/>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520" y="-171400"/>
            <a:ext cx="8229600" cy="1143000"/>
          </a:xfrm>
        </p:spPr>
        <p:txBody>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References</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5" name="Content Placeholder 4"/>
          <p:cNvSpPr>
            <a:spLocks noGrp="1"/>
          </p:cNvSpPr>
          <p:nvPr>
            <p:ph idx="1"/>
          </p:nvPr>
        </p:nvSpPr>
        <p:spPr>
          <a:xfrm>
            <a:off x="-7833" y="990215"/>
            <a:ext cx="9144000" cy="5711414"/>
          </a:xfrm>
        </p:spPr>
        <p:txBody>
          <a:bodyPr>
            <a:normAutofit fontScale="92500"/>
          </a:bodyPr>
          <a:lstStyle/>
          <a:p>
            <a:r>
              <a:rPr lang="en-US" sz="2200" dirty="0">
                <a:solidFill>
                  <a:schemeClr val="accent6">
                    <a:lumMod val="75000"/>
                  </a:schemeClr>
                </a:solidFill>
                <a:latin typeface="Times New Roman" panose="02020603050405020304" pitchFamily="18" charset="0"/>
                <a:cs typeface="Times New Roman" panose="02020603050405020304" pitchFamily="18" charset="0"/>
              </a:rPr>
              <a:t>Kumar, R., &amp; Singh, A. (2024</a:t>
            </a:r>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Gamified</a:t>
            </a:r>
            <a:r>
              <a:rPr lang="en-US" sz="2200" i="1" dirty="0">
                <a:latin typeface="Times New Roman" panose="02020603050405020304" pitchFamily="18" charset="0"/>
                <a:cs typeface="Times New Roman" panose="02020603050405020304" pitchFamily="18" charset="0"/>
              </a:rPr>
              <a:t> Learning Framework to Enhance Critical Thinking in Students.</a:t>
            </a:r>
            <a:r>
              <a:rPr lang="en-US" sz="2200" dirty="0">
                <a:latin typeface="Times New Roman" panose="02020603050405020304" pitchFamily="18" charset="0"/>
                <a:cs typeface="Times New Roman" panose="02020603050405020304" pitchFamily="18" charset="0"/>
              </a:rPr>
              <a:t> International Journal of </a:t>
            </a:r>
            <a:r>
              <a:rPr lang="en-US" sz="2200" dirty="0" smtClean="0">
                <a:latin typeface="Times New Roman" panose="02020603050405020304" pitchFamily="18" charset="0"/>
                <a:cs typeface="Times New Roman" panose="02020603050405020304" pitchFamily="18" charset="0"/>
              </a:rPr>
              <a:t>Education and Development </a:t>
            </a:r>
            <a:r>
              <a:rPr lang="en-US" sz="2200" dirty="0">
                <a:latin typeface="Times New Roman" panose="02020603050405020304" pitchFamily="18" charset="0"/>
                <a:cs typeface="Times New Roman" panose="02020603050405020304" pitchFamily="18" charset="0"/>
              </a:rPr>
              <a:t>using ICT</a:t>
            </a:r>
            <a:r>
              <a:rPr lang="en-US" dirty="0" smtClean="0"/>
              <a:t>.</a:t>
            </a:r>
          </a:p>
          <a:p>
            <a:r>
              <a:rPr lang="en-IN" sz="2200" dirty="0">
                <a:solidFill>
                  <a:schemeClr val="accent6">
                    <a:lumMod val="75000"/>
                  </a:schemeClr>
                </a:solidFill>
                <a:latin typeface="Times New Roman" panose="02020603050405020304" pitchFamily="18" charset="0"/>
                <a:cs typeface="Times New Roman" panose="02020603050405020304" pitchFamily="18" charset="0"/>
              </a:rPr>
              <a:t>Trinidad, L., </a:t>
            </a:r>
            <a:r>
              <a:rPr lang="en-IN" sz="2200" dirty="0" err="1">
                <a:solidFill>
                  <a:schemeClr val="accent6">
                    <a:lumMod val="75000"/>
                  </a:schemeClr>
                </a:solidFill>
                <a:latin typeface="Times New Roman" panose="02020603050405020304" pitchFamily="18" charset="0"/>
                <a:cs typeface="Times New Roman" panose="02020603050405020304" pitchFamily="18" charset="0"/>
              </a:rPr>
              <a:t>Calderón</a:t>
            </a:r>
            <a:r>
              <a:rPr lang="en-IN" sz="2200" dirty="0">
                <a:solidFill>
                  <a:schemeClr val="accent6">
                    <a:lumMod val="75000"/>
                  </a:schemeClr>
                </a:solidFill>
                <a:latin typeface="Times New Roman" panose="02020603050405020304" pitchFamily="18" charset="0"/>
                <a:cs typeface="Times New Roman" panose="02020603050405020304" pitchFamily="18" charset="0"/>
              </a:rPr>
              <a:t>, A., &amp; Ruiz, M. (2021). </a:t>
            </a:r>
            <a:r>
              <a:rPr lang="en-IN" sz="2200" i="1" dirty="0" err="1">
                <a:latin typeface="Times New Roman" panose="02020603050405020304" pitchFamily="18" charset="0"/>
                <a:cs typeface="Times New Roman" panose="02020603050405020304" pitchFamily="18" charset="0"/>
              </a:rPr>
              <a:t>GoRace</a:t>
            </a:r>
            <a:r>
              <a:rPr lang="en-IN" sz="2200" i="1" dirty="0">
                <a:latin typeface="Times New Roman" panose="02020603050405020304" pitchFamily="18" charset="0"/>
                <a:cs typeface="Times New Roman" panose="02020603050405020304" pitchFamily="18" charset="0"/>
              </a:rPr>
              <a:t>: Narrative-driven multi-context </a:t>
            </a:r>
            <a:r>
              <a:rPr lang="en-IN" sz="2200" i="1" dirty="0" err="1">
                <a:latin typeface="Times New Roman" panose="02020603050405020304" pitchFamily="18" charset="0"/>
                <a:cs typeface="Times New Roman" panose="02020603050405020304" pitchFamily="18" charset="0"/>
              </a:rPr>
              <a:t>gamification</a:t>
            </a:r>
            <a:r>
              <a:rPr lang="en-IN" sz="2200" i="1" dirty="0">
                <a:latin typeface="Times New Roman" panose="02020603050405020304" pitchFamily="18" charset="0"/>
                <a:cs typeface="Times New Roman" panose="02020603050405020304" pitchFamily="18" charset="0"/>
              </a:rPr>
              <a:t> suite for education.</a:t>
            </a:r>
            <a:r>
              <a:rPr lang="en-IN" sz="2200" dirty="0">
                <a:latin typeface="Times New Roman" panose="02020603050405020304" pitchFamily="18" charset="0"/>
                <a:cs typeface="Times New Roman" panose="02020603050405020304" pitchFamily="18" charset="0"/>
              </a:rPr>
              <a:t> </a:t>
            </a:r>
            <a:r>
              <a:rPr lang="en-IN" sz="2200" dirty="0" smtClean="0">
                <a:latin typeface="Times New Roman" panose="02020603050405020304" pitchFamily="18" charset="0"/>
                <a:cs typeface="Times New Roman" panose="02020603050405020304" pitchFamily="18" charset="0"/>
              </a:rPr>
              <a:t>Computers </a:t>
            </a:r>
            <a:r>
              <a:rPr lang="en-IN" sz="2200" dirty="0">
                <a:latin typeface="Times New Roman" panose="02020603050405020304" pitchFamily="18" charset="0"/>
                <a:cs typeface="Times New Roman" panose="02020603050405020304" pitchFamily="18" charset="0"/>
              </a:rPr>
              <a:t>&amp; Education</a:t>
            </a:r>
            <a:r>
              <a:rPr lang="en-IN" sz="2200" dirty="0" smtClean="0">
                <a:latin typeface="Times New Roman" panose="02020603050405020304" pitchFamily="18" charset="0"/>
                <a:cs typeface="Times New Roman" panose="02020603050405020304" pitchFamily="18" charset="0"/>
              </a:rPr>
              <a:t>.</a:t>
            </a:r>
          </a:p>
          <a:p>
            <a:r>
              <a:rPr lang="en-US" sz="2200" dirty="0" err="1">
                <a:solidFill>
                  <a:schemeClr val="accent6">
                    <a:lumMod val="75000"/>
                  </a:schemeClr>
                </a:solidFill>
                <a:latin typeface="Times New Roman" panose="02020603050405020304" pitchFamily="18" charset="0"/>
                <a:cs typeface="Times New Roman" panose="02020603050405020304" pitchFamily="18" charset="0"/>
              </a:rPr>
              <a:t>Vanduhe</a:t>
            </a:r>
            <a:r>
              <a:rPr lang="en-US" sz="2200" dirty="0">
                <a:solidFill>
                  <a:schemeClr val="accent6">
                    <a:lumMod val="75000"/>
                  </a:schemeClr>
                </a:solidFill>
                <a:latin typeface="Times New Roman" panose="02020603050405020304" pitchFamily="18" charset="0"/>
                <a:cs typeface="Times New Roman" panose="02020603050405020304" pitchFamily="18" charset="0"/>
              </a:rPr>
              <a:t>, V. Z., Nat, M., &amp; </a:t>
            </a:r>
            <a:r>
              <a:rPr lang="en-US" sz="2200" dirty="0" err="1">
                <a:solidFill>
                  <a:schemeClr val="accent6">
                    <a:lumMod val="75000"/>
                  </a:schemeClr>
                </a:solidFill>
                <a:latin typeface="Times New Roman" panose="02020603050405020304" pitchFamily="18" charset="0"/>
                <a:cs typeface="Times New Roman" panose="02020603050405020304" pitchFamily="18" charset="0"/>
              </a:rPr>
              <a:t>Hasan</a:t>
            </a:r>
            <a:r>
              <a:rPr lang="en-US" sz="2200" dirty="0">
                <a:solidFill>
                  <a:schemeClr val="accent6">
                    <a:lumMod val="75000"/>
                  </a:schemeClr>
                </a:solidFill>
                <a:latin typeface="Times New Roman" panose="02020603050405020304" pitchFamily="18" charset="0"/>
                <a:cs typeface="Times New Roman" panose="02020603050405020304" pitchFamily="18" charset="0"/>
              </a:rPr>
              <a:t>, H. F. (2020</a:t>
            </a:r>
            <a:r>
              <a:rPr lang="en-US" sz="2200" dirty="0">
                <a:latin typeface="Times New Roman" panose="02020603050405020304" pitchFamily="18" charset="0"/>
                <a:cs typeface="Times New Roman" panose="02020603050405020304" pitchFamily="18" charset="0"/>
              </a:rPr>
              <a:t>). </a:t>
            </a:r>
            <a:r>
              <a:rPr lang="en-US" sz="2200" i="1" dirty="0" err="1">
                <a:latin typeface="Times New Roman" panose="02020603050405020304" pitchFamily="18" charset="0"/>
                <a:cs typeface="Times New Roman" panose="02020603050405020304" pitchFamily="18" charset="0"/>
              </a:rPr>
              <a:t>Gamification</a:t>
            </a:r>
            <a:r>
              <a:rPr lang="en-US" sz="2200" i="1" dirty="0">
                <a:latin typeface="Times New Roman" panose="02020603050405020304" pitchFamily="18" charset="0"/>
                <a:cs typeface="Times New Roman" panose="02020603050405020304" pitchFamily="18" charset="0"/>
              </a:rPr>
              <a:t> adoption in education: The role of enjoyment, usefulness, and social interaction.</a:t>
            </a:r>
            <a:r>
              <a:rPr lang="en-US" sz="2200" dirty="0">
                <a:latin typeface="Times New Roman" panose="02020603050405020304" pitchFamily="18" charset="0"/>
                <a:cs typeface="Times New Roman" panose="02020603050405020304" pitchFamily="18" charset="0"/>
              </a:rPr>
              <a:t> Education and Information Technologies</a:t>
            </a:r>
            <a:r>
              <a:rPr lang="en-US" sz="2200" dirty="0" smtClean="0">
                <a:latin typeface="Times New Roman" panose="02020603050405020304" pitchFamily="18" charset="0"/>
                <a:cs typeface="Times New Roman" panose="02020603050405020304" pitchFamily="18" charset="0"/>
              </a:rPr>
              <a:t>.</a:t>
            </a:r>
          </a:p>
          <a:p>
            <a:r>
              <a:rPr lang="en-US" sz="2200" dirty="0" err="1">
                <a:solidFill>
                  <a:schemeClr val="accent6">
                    <a:lumMod val="75000"/>
                  </a:schemeClr>
                </a:solidFill>
                <a:latin typeface="Times New Roman" panose="02020603050405020304" pitchFamily="18" charset="0"/>
                <a:cs typeface="Times New Roman" panose="02020603050405020304" pitchFamily="18" charset="0"/>
              </a:rPr>
              <a:t>Setyaedhi</a:t>
            </a:r>
            <a:r>
              <a:rPr lang="en-US" sz="2200" dirty="0">
                <a:solidFill>
                  <a:schemeClr val="accent6">
                    <a:lumMod val="75000"/>
                  </a:schemeClr>
                </a:solidFill>
                <a:latin typeface="Times New Roman" panose="02020603050405020304" pitchFamily="18" charset="0"/>
                <a:cs typeface="Times New Roman" panose="02020603050405020304" pitchFamily="18" charset="0"/>
              </a:rPr>
              <a:t>, H. S. (2023). </a:t>
            </a:r>
            <a:r>
              <a:rPr lang="en-US" sz="2200" i="1" dirty="0" err="1">
                <a:latin typeface="Times New Roman" panose="02020603050405020304" pitchFamily="18" charset="0"/>
                <a:cs typeface="Times New Roman" panose="02020603050405020304" pitchFamily="18" charset="0"/>
              </a:rPr>
              <a:t>Gamification</a:t>
            </a:r>
            <a:r>
              <a:rPr lang="en-US" sz="2200" i="1" dirty="0">
                <a:latin typeface="Times New Roman" panose="02020603050405020304" pitchFamily="18" charset="0"/>
                <a:cs typeface="Times New Roman" panose="02020603050405020304" pitchFamily="18" charset="0"/>
              </a:rPr>
              <a:t> in animation courses: Enhancing student motivation and participation.</a:t>
            </a:r>
            <a:r>
              <a:rPr lang="en-US" sz="2200" dirty="0">
                <a:latin typeface="Times New Roman" panose="02020603050405020304" pitchFamily="18" charset="0"/>
                <a:cs typeface="Times New Roman" panose="02020603050405020304" pitchFamily="18" charset="0"/>
              </a:rPr>
              <a:t> International Journal of Emerging Technologies in Learning</a:t>
            </a:r>
            <a:r>
              <a:rPr lang="en-US" sz="2200" dirty="0" smtClean="0">
                <a:latin typeface="Times New Roman" panose="02020603050405020304" pitchFamily="18" charset="0"/>
                <a:cs typeface="Times New Roman" panose="02020603050405020304" pitchFamily="18" charset="0"/>
              </a:rPr>
              <a:t>.</a:t>
            </a:r>
          </a:p>
          <a:p>
            <a:r>
              <a:rPr lang="en-US" sz="2200" dirty="0" err="1">
                <a:solidFill>
                  <a:schemeClr val="accent6">
                    <a:lumMod val="75000"/>
                  </a:schemeClr>
                </a:solidFill>
                <a:latin typeface="Times New Roman" panose="02020603050405020304" pitchFamily="18" charset="0"/>
                <a:cs typeface="Times New Roman" panose="02020603050405020304" pitchFamily="18" charset="0"/>
              </a:rPr>
              <a:t>Pappano</a:t>
            </a:r>
            <a:r>
              <a:rPr lang="en-US" sz="2200" dirty="0">
                <a:solidFill>
                  <a:schemeClr val="accent6">
                    <a:lumMod val="75000"/>
                  </a:schemeClr>
                </a:solidFill>
                <a:latin typeface="Times New Roman" panose="02020603050405020304" pitchFamily="18" charset="0"/>
                <a:cs typeface="Times New Roman" panose="02020603050405020304" pitchFamily="18" charset="0"/>
              </a:rPr>
              <a:t>, S. (2019).</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The use of mobile educational apps to teach programming to high school students.</a:t>
            </a:r>
            <a:r>
              <a:rPr lang="en-US" sz="2200" dirty="0">
                <a:latin typeface="Times New Roman" panose="02020603050405020304" pitchFamily="18" charset="0"/>
                <a:cs typeface="Times New Roman" panose="02020603050405020304" pitchFamily="18" charset="0"/>
              </a:rPr>
              <a:t> The Chronicle of Higher Education</a:t>
            </a:r>
            <a:r>
              <a:rPr lang="en-US" sz="2400" dirty="0" smtClean="0"/>
              <a:t>.</a:t>
            </a:r>
          </a:p>
          <a:p>
            <a:r>
              <a:rPr lang="en-US" sz="2400" dirty="0" err="1">
                <a:solidFill>
                  <a:schemeClr val="accent6">
                    <a:lumMod val="75000"/>
                  </a:schemeClr>
                </a:solidFill>
                <a:latin typeface="Times New Roman" panose="02020603050405020304" pitchFamily="18" charset="0"/>
                <a:cs typeface="Times New Roman" panose="02020603050405020304" pitchFamily="18" charset="0"/>
              </a:rPr>
              <a:t>Sookhanaphibarn</a:t>
            </a:r>
            <a:r>
              <a:rPr lang="en-US" sz="2400" dirty="0">
                <a:solidFill>
                  <a:schemeClr val="accent6">
                    <a:lumMod val="75000"/>
                  </a:schemeClr>
                </a:solidFill>
                <a:latin typeface="Times New Roman" panose="02020603050405020304" pitchFamily="18" charset="0"/>
                <a:cs typeface="Times New Roman" panose="02020603050405020304" pitchFamily="18" charset="0"/>
              </a:rPr>
              <a:t>, L., &amp; </a:t>
            </a:r>
            <a:r>
              <a:rPr lang="en-US" sz="2400" dirty="0" err="1">
                <a:solidFill>
                  <a:schemeClr val="accent6">
                    <a:lumMod val="75000"/>
                  </a:schemeClr>
                </a:solidFill>
                <a:latin typeface="Times New Roman" panose="02020603050405020304" pitchFamily="18" charset="0"/>
                <a:cs typeface="Times New Roman" panose="02020603050405020304" pitchFamily="18" charset="0"/>
              </a:rPr>
              <a:t>Choensawat</a:t>
            </a:r>
            <a:r>
              <a:rPr lang="en-US" sz="2400" dirty="0">
                <a:solidFill>
                  <a:schemeClr val="accent6">
                    <a:lumMod val="75000"/>
                  </a:schemeClr>
                </a:solidFill>
                <a:latin typeface="Times New Roman" panose="02020603050405020304" pitchFamily="18" charset="0"/>
                <a:cs typeface="Times New Roman" panose="02020603050405020304" pitchFamily="18" charset="0"/>
              </a:rPr>
              <a:t>, W. (2020).</a:t>
            </a:r>
            <a:r>
              <a:rPr lang="en-US" sz="2400" dirty="0">
                <a:latin typeface="Times New Roman" panose="02020603050405020304" pitchFamily="18" charset="0"/>
                <a:cs typeface="Times New Roman" panose="02020603050405020304" pitchFamily="18" charset="0"/>
              </a:rPr>
              <a:t> </a:t>
            </a:r>
            <a:r>
              <a:rPr lang="en-US" sz="2400" i="1" dirty="0">
                <a:latin typeface="Times New Roman" panose="02020603050405020304" pitchFamily="18" charset="0"/>
                <a:cs typeface="Times New Roman" panose="02020603050405020304" pitchFamily="18" charset="0"/>
              </a:rPr>
              <a:t>Design of educational games to improve </a:t>
            </a:r>
            <a:r>
              <a:rPr lang="en-US" sz="2400" i="1" dirty="0" err="1">
                <a:latin typeface="Times New Roman" panose="02020603050405020304" pitchFamily="18" charset="0"/>
                <a:cs typeface="Times New Roman" panose="02020603050405020304" pitchFamily="18" charset="0"/>
              </a:rPr>
              <a:t>cybersecurity</a:t>
            </a:r>
            <a:r>
              <a:rPr lang="en-US" sz="2400" i="1" dirty="0">
                <a:latin typeface="Times New Roman" panose="02020603050405020304" pitchFamily="18" charset="0"/>
                <a:cs typeface="Times New Roman" panose="02020603050405020304" pitchFamily="18" charset="0"/>
              </a:rPr>
              <a:t> awareness.</a:t>
            </a:r>
            <a:r>
              <a:rPr lang="en-US" sz="2400" dirty="0">
                <a:latin typeface="Times New Roman" panose="02020603050405020304" pitchFamily="18" charset="0"/>
                <a:cs typeface="Times New Roman" panose="02020603050405020304" pitchFamily="18" charset="0"/>
              </a:rPr>
              <a:t> IEEE International Conference on Teaching, Assessment, and Learning for Engineering (TALE).</a:t>
            </a:r>
            <a:endParaRPr lang="en-US" sz="2400" dirty="0" smtClean="0">
              <a:latin typeface="Times New Roman" panose="02020603050405020304" pitchFamily="18" charset="0"/>
              <a:cs typeface="Times New Roman" panose="02020603050405020304" pitchFamily="18" charset="0"/>
            </a:endParaRPr>
          </a:p>
          <a:p>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197904783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9144000" cy="7386638"/>
          </a:xfrm>
          <a:prstGeom prst="rect">
            <a:avLst/>
          </a:prstGeom>
        </p:spPr>
        <p:txBody>
          <a:bodyPr wrap="square">
            <a:spAutoFit/>
          </a:bodyPr>
          <a:lstStyle/>
          <a:p>
            <a:pPr marL="342900" indent="-342900">
              <a:buFont typeface="Arial" panose="020B0604020202020204" pitchFamily="34" charset="0"/>
              <a:buChar char="•"/>
            </a:pPr>
            <a:r>
              <a:rPr lang="en-US" sz="2200" dirty="0" err="1">
                <a:solidFill>
                  <a:schemeClr val="accent6">
                    <a:lumMod val="75000"/>
                  </a:schemeClr>
                </a:solidFill>
                <a:latin typeface="Times New Roman" panose="02020603050405020304" pitchFamily="18" charset="0"/>
                <a:cs typeface="Times New Roman" panose="02020603050405020304" pitchFamily="18" charset="0"/>
              </a:rPr>
              <a:t>Tabuti</a:t>
            </a:r>
            <a:r>
              <a:rPr lang="en-US" sz="2200" dirty="0">
                <a:solidFill>
                  <a:schemeClr val="accent6">
                    <a:lumMod val="75000"/>
                  </a:schemeClr>
                </a:solidFill>
                <a:latin typeface="Times New Roman" panose="02020603050405020304" pitchFamily="18" charset="0"/>
                <a:cs typeface="Times New Roman" panose="02020603050405020304" pitchFamily="18" charset="0"/>
              </a:rPr>
              <a:t>, L. M., Rocha, R. L., &amp; Nakamura, R. (2020). </a:t>
            </a:r>
            <a:r>
              <a:rPr lang="en-US" sz="2200" i="1" dirty="0">
                <a:latin typeface="Times New Roman" panose="02020603050405020304" pitchFamily="18" charset="0"/>
                <a:cs typeface="Times New Roman" panose="02020603050405020304" pitchFamily="18" charset="0"/>
              </a:rPr>
              <a:t>Digitizing physical educational games to enhance logical reasoning skills.</a:t>
            </a:r>
            <a:r>
              <a:rPr lang="en-US" sz="2200" dirty="0">
                <a:latin typeface="Times New Roman" panose="02020603050405020304" pitchFamily="18" charset="0"/>
                <a:cs typeface="Times New Roman" panose="02020603050405020304" pitchFamily="18" charset="0"/>
              </a:rPr>
              <a:t> Simulation &amp; Gaming</a:t>
            </a:r>
            <a:r>
              <a:rPr lang="en-US" sz="2200" dirty="0" smtClean="0">
                <a:latin typeface="Times New Roman" panose="02020603050405020304" pitchFamily="18" charset="0"/>
                <a:cs typeface="Times New Roman" panose="02020603050405020304" pitchFamily="18" charset="0"/>
              </a:rPr>
              <a:t>.</a:t>
            </a:r>
          </a:p>
          <a:p>
            <a:pPr marL="342900" indent="-342900">
              <a:buFont typeface="Arial" panose="020B0604020202020204" pitchFamily="34" charset="0"/>
              <a:buChar char="•"/>
            </a:pPr>
            <a:r>
              <a:rPr lang="en-US" sz="2200" dirty="0">
                <a:solidFill>
                  <a:schemeClr val="accent6">
                    <a:lumMod val="75000"/>
                  </a:schemeClr>
                </a:solidFill>
                <a:latin typeface="Times New Roman" panose="02020603050405020304" pitchFamily="18" charset="0"/>
                <a:cs typeface="Times New Roman" panose="02020603050405020304" pitchFamily="18" charset="0"/>
              </a:rPr>
              <a:t>Tang, T., </a:t>
            </a:r>
            <a:r>
              <a:rPr lang="en-US" sz="2200" dirty="0" err="1">
                <a:solidFill>
                  <a:schemeClr val="accent6">
                    <a:lumMod val="75000"/>
                  </a:schemeClr>
                </a:solidFill>
                <a:latin typeface="Times New Roman" panose="02020603050405020304" pitchFamily="18" charset="0"/>
                <a:cs typeface="Times New Roman" panose="02020603050405020304" pitchFamily="18" charset="0"/>
              </a:rPr>
              <a:t>Vezzani</a:t>
            </a:r>
            <a:r>
              <a:rPr lang="en-US" sz="2200" dirty="0">
                <a:solidFill>
                  <a:schemeClr val="accent6">
                    <a:lumMod val="75000"/>
                  </a:schemeClr>
                </a:solidFill>
                <a:latin typeface="Times New Roman" panose="02020603050405020304" pitchFamily="18" charset="0"/>
                <a:cs typeface="Times New Roman" panose="02020603050405020304" pitchFamily="18" charset="0"/>
              </a:rPr>
              <a:t>, V., &amp; Eriksson, V. (2020). </a:t>
            </a:r>
            <a:r>
              <a:rPr lang="en-US" sz="2200" i="1" dirty="0">
                <a:latin typeface="Times New Roman" panose="02020603050405020304" pitchFamily="18" charset="0"/>
                <a:cs typeface="Times New Roman" panose="02020603050405020304" pitchFamily="18" charset="0"/>
              </a:rPr>
              <a:t>Playful design jams for enhancing creativity and problem-solving skills.</a:t>
            </a:r>
            <a:r>
              <a:rPr lang="en-US" sz="2200" dirty="0">
                <a:latin typeface="Times New Roman" panose="02020603050405020304" pitchFamily="18" charset="0"/>
                <a:cs typeface="Times New Roman" panose="02020603050405020304" pitchFamily="18" charset="0"/>
              </a:rPr>
              <a:t> International Journal of Child-Computer Interaction.</a:t>
            </a:r>
            <a:endParaRPr lang="en-US" sz="2200" i="1"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2200" dirty="0" err="1">
                <a:solidFill>
                  <a:schemeClr val="accent6">
                    <a:lumMod val="75000"/>
                  </a:schemeClr>
                </a:solidFill>
                <a:latin typeface="Times New Roman" panose="02020603050405020304" pitchFamily="18" charset="0"/>
                <a:cs typeface="Times New Roman" panose="02020603050405020304" pitchFamily="18" charset="0"/>
              </a:rPr>
              <a:t>Vanduhe</a:t>
            </a:r>
            <a:r>
              <a:rPr lang="en-US" sz="2200" dirty="0">
                <a:solidFill>
                  <a:schemeClr val="accent6">
                    <a:lumMod val="75000"/>
                  </a:schemeClr>
                </a:solidFill>
                <a:latin typeface="Times New Roman" panose="02020603050405020304" pitchFamily="18" charset="0"/>
                <a:cs typeface="Times New Roman" panose="02020603050405020304" pitchFamily="18" charset="0"/>
              </a:rPr>
              <a:t>, H., Nat, V., &amp; </a:t>
            </a:r>
            <a:r>
              <a:rPr lang="en-US" sz="2200" dirty="0" err="1">
                <a:solidFill>
                  <a:schemeClr val="accent6">
                    <a:lumMod val="75000"/>
                  </a:schemeClr>
                </a:solidFill>
                <a:latin typeface="Times New Roman" panose="02020603050405020304" pitchFamily="18" charset="0"/>
                <a:cs typeface="Times New Roman" panose="02020603050405020304" pitchFamily="18" charset="0"/>
              </a:rPr>
              <a:t>Hasan</a:t>
            </a:r>
            <a:r>
              <a:rPr lang="en-US" sz="2200" dirty="0">
                <a:solidFill>
                  <a:schemeClr val="accent6">
                    <a:lumMod val="75000"/>
                  </a:schemeClr>
                </a:solidFill>
                <a:latin typeface="Times New Roman" panose="02020603050405020304" pitchFamily="18" charset="0"/>
                <a:cs typeface="Times New Roman" panose="02020603050405020304" pitchFamily="18" charset="0"/>
              </a:rPr>
              <a:t>, H. F. (2020). </a:t>
            </a:r>
            <a:r>
              <a:rPr lang="en-US" sz="2200" i="1" dirty="0">
                <a:latin typeface="Times New Roman" panose="02020603050405020304" pitchFamily="18" charset="0"/>
                <a:cs typeface="Times New Roman" panose="02020603050405020304" pitchFamily="18" charset="0"/>
              </a:rPr>
              <a:t>Factors influencing the sustained use of </a:t>
            </a:r>
            <a:r>
              <a:rPr lang="en-US" sz="2200" i="1" dirty="0" err="1">
                <a:latin typeface="Times New Roman" panose="02020603050405020304" pitchFamily="18" charset="0"/>
                <a:cs typeface="Times New Roman" panose="02020603050405020304" pitchFamily="18" charset="0"/>
              </a:rPr>
              <a:t>gamification</a:t>
            </a:r>
            <a:r>
              <a:rPr lang="en-US" sz="2200" i="1" dirty="0">
                <a:latin typeface="Times New Roman" panose="02020603050405020304" pitchFamily="18" charset="0"/>
                <a:cs typeface="Times New Roman" panose="02020603050405020304" pitchFamily="18" charset="0"/>
              </a:rPr>
              <a:t> in education.</a:t>
            </a:r>
            <a:r>
              <a:rPr lang="en-US" sz="2200" dirty="0">
                <a:latin typeface="Times New Roman" panose="02020603050405020304" pitchFamily="18" charset="0"/>
                <a:cs typeface="Times New Roman" panose="02020603050405020304" pitchFamily="18" charset="0"/>
              </a:rPr>
              <a:t> Education and Information Technologies</a:t>
            </a:r>
            <a:r>
              <a:rPr lang="en-US" sz="2800" dirty="0"/>
              <a:t>.</a:t>
            </a:r>
            <a:endParaRPr lang="en-IN" sz="2600" i="1" dirty="0" smtClean="0">
              <a:solidFill>
                <a:schemeClr val="accent6">
                  <a:lumMod val="75000"/>
                </a:schemeClr>
              </a:solidFill>
            </a:endParaRPr>
          </a:p>
          <a:p>
            <a:pPr marL="457200" indent="-457200">
              <a:buFont typeface="Arial" panose="020B0604020202020204" pitchFamily="34" charset="0"/>
              <a:buChar char="•"/>
            </a:pPr>
            <a:r>
              <a:rPr lang="en-US" sz="2200" dirty="0" err="1">
                <a:solidFill>
                  <a:schemeClr val="accent6">
                    <a:lumMod val="75000"/>
                  </a:schemeClr>
                </a:solidFill>
                <a:latin typeface="Times New Roman" panose="02020603050405020304" pitchFamily="18" charset="0"/>
                <a:cs typeface="Times New Roman" panose="02020603050405020304" pitchFamily="18" charset="0"/>
              </a:rPr>
              <a:t>Pitychoutis</a:t>
            </a:r>
            <a:r>
              <a:rPr lang="en-US" sz="2200" dirty="0">
                <a:solidFill>
                  <a:schemeClr val="accent6">
                    <a:lumMod val="75000"/>
                  </a:schemeClr>
                </a:solidFill>
                <a:latin typeface="Times New Roman" panose="02020603050405020304" pitchFamily="18" charset="0"/>
                <a:cs typeface="Times New Roman" panose="02020603050405020304" pitchFamily="18" charset="0"/>
              </a:rPr>
              <a:t>, L., &amp; </a:t>
            </a:r>
            <a:r>
              <a:rPr lang="en-US" sz="2200" dirty="0" err="1">
                <a:solidFill>
                  <a:schemeClr val="accent6">
                    <a:lumMod val="75000"/>
                  </a:schemeClr>
                </a:solidFill>
                <a:latin typeface="Times New Roman" panose="02020603050405020304" pitchFamily="18" charset="0"/>
                <a:cs typeface="Times New Roman" panose="02020603050405020304" pitchFamily="18" charset="0"/>
              </a:rPr>
              <a:t>Spathopoulou</a:t>
            </a:r>
            <a:r>
              <a:rPr lang="en-US" sz="2200" dirty="0">
                <a:solidFill>
                  <a:schemeClr val="accent6">
                    <a:lumMod val="75000"/>
                  </a:schemeClr>
                </a:solidFill>
                <a:latin typeface="Times New Roman" panose="02020603050405020304" pitchFamily="18" charset="0"/>
                <a:cs typeface="Times New Roman" panose="02020603050405020304" pitchFamily="18" charset="0"/>
              </a:rPr>
              <a:t>, F. (2023). </a:t>
            </a:r>
            <a:r>
              <a:rPr lang="en-US" sz="2200" i="1" dirty="0" err="1">
                <a:latin typeface="Times New Roman" panose="02020603050405020304" pitchFamily="18" charset="0"/>
                <a:cs typeface="Times New Roman" panose="02020603050405020304" pitchFamily="18" charset="0"/>
              </a:rPr>
              <a:t>Gamification</a:t>
            </a:r>
            <a:r>
              <a:rPr lang="en-US" sz="2200" i="1" dirty="0">
                <a:latin typeface="Times New Roman" panose="02020603050405020304" pitchFamily="18" charset="0"/>
                <a:cs typeface="Times New Roman" panose="02020603050405020304" pitchFamily="18" charset="0"/>
              </a:rPr>
              <a:t> in civic education: Increasing engagement and competence.</a:t>
            </a:r>
            <a:r>
              <a:rPr lang="en-US" sz="2200" dirty="0">
                <a:latin typeface="Times New Roman" panose="02020603050405020304" pitchFamily="18" charset="0"/>
                <a:cs typeface="Times New Roman" panose="02020603050405020304" pitchFamily="18" charset="0"/>
              </a:rPr>
              <a:t> Journal of Civic Education Research</a:t>
            </a:r>
            <a:r>
              <a:rPr lang="en-US" sz="22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200" dirty="0">
                <a:solidFill>
                  <a:schemeClr val="accent6">
                    <a:lumMod val="75000"/>
                  </a:schemeClr>
                </a:solidFill>
                <a:latin typeface="Times New Roman" panose="02020603050405020304" pitchFamily="18" charset="0"/>
                <a:cs typeface="Times New Roman" panose="02020603050405020304" pitchFamily="18" charset="0"/>
              </a:rPr>
              <a:t>Sung, Y., &amp; Hwang, G. (2013).</a:t>
            </a:r>
            <a:r>
              <a:rPr lang="en-US" sz="2200" dirty="0">
                <a:latin typeface="Times New Roman" panose="02020603050405020304" pitchFamily="18" charset="0"/>
                <a:cs typeface="Times New Roman" panose="02020603050405020304" pitchFamily="18" charset="0"/>
              </a:rPr>
              <a:t> </a:t>
            </a:r>
            <a:r>
              <a:rPr lang="en-US" sz="2200" i="1" dirty="0">
                <a:latin typeface="Times New Roman" panose="02020603050405020304" pitchFamily="18" charset="0"/>
                <a:cs typeface="Times New Roman" panose="02020603050405020304" pitchFamily="18" charset="0"/>
              </a:rPr>
              <a:t>A collaborative game-based learning approach for science courses.</a:t>
            </a:r>
            <a:r>
              <a:rPr lang="en-US" sz="2200" dirty="0">
                <a:latin typeface="Times New Roman" panose="02020603050405020304" pitchFamily="18" charset="0"/>
                <a:cs typeface="Times New Roman" panose="02020603050405020304" pitchFamily="18" charset="0"/>
              </a:rPr>
              <a:t> Computers &amp; Education</a:t>
            </a:r>
            <a:r>
              <a:rPr lang="en-US" sz="22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US" sz="2200" dirty="0">
                <a:solidFill>
                  <a:schemeClr val="accent6">
                    <a:lumMod val="75000"/>
                  </a:schemeClr>
                </a:solidFill>
                <a:latin typeface="Times New Roman" panose="02020603050405020304" pitchFamily="18" charset="0"/>
                <a:cs typeface="Times New Roman" panose="02020603050405020304" pitchFamily="18" charset="0"/>
              </a:rPr>
              <a:t>Taylor, S., Lin, M., &amp; </a:t>
            </a:r>
            <a:r>
              <a:rPr lang="en-US" sz="2200" dirty="0" err="1">
                <a:solidFill>
                  <a:schemeClr val="accent6">
                    <a:lumMod val="75000"/>
                  </a:schemeClr>
                </a:solidFill>
                <a:latin typeface="Times New Roman" panose="02020603050405020304" pitchFamily="18" charset="0"/>
                <a:cs typeface="Times New Roman" panose="02020603050405020304" pitchFamily="18" charset="0"/>
              </a:rPr>
              <a:t>Petrosino</a:t>
            </a:r>
            <a:r>
              <a:rPr lang="en-US" sz="2200" dirty="0">
                <a:solidFill>
                  <a:schemeClr val="accent6">
                    <a:lumMod val="75000"/>
                  </a:schemeClr>
                </a:solidFill>
                <a:latin typeface="Times New Roman" panose="02020603050405020304" pitchFamily="18" charset="0"/>
                <a:cs typeface="Times New Roman" panose="02020603050405020304" pitchFamily="18" charset="0"/>
              </a:rPr>
              <a:t>, J. (2019). </a:t>
            </a:r>
            <a:r>
              <a:rPr lang="en-US" sz="2200" i="1" dirty="0" err="1">
                <a:latin typeface="Times New Roman" panose="02020603050405020304" pitchFamily="18" charset="0"/>
                <a:cs typeface="Times New Roman" panose="02020603050405020304" pitchFamily="18" charset="0"/>
              </a:rPr>
              <a:t>IntelliBlox</a:t>
            </a:r>
            <a:r>
              <a:rPr lang="en-US" sz="2200" i="1" dirty="0">
                <a:latin typeface="Times New Roman" panose="02020603050405020304" pitchFamily="18" charset="0"/>
                <a:cs typeface="Times New Roman" panose="02020603050405020304" pitchFamily="18" charset="0"/>
              </a:rPr>
              <a:t>: A toolkit for integrating coding into game-based learning.</a:t>
            </a:r>
            <a:r>
              <a:rPr lang="en-US" sz="2200" dirty="0">
                <a:latin typeface="Times New Roman" panose="02020603050405020304" pitchFamily="18" charset="0"/>
                <a:cs typeface="Times New Roman" panose="02020603050405020304" pitchFamily="18" charset="0"/>
              </a:rPr>
              <a:t> Journal of Educational Computing Research</a:t>
            </a:r>
            <a:r>
              <a:rPr lang="en-US" sz="2200" dirty="0" smtClean="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Char char="•"/>
            </a:pPr>
            <a:r>
              <a:rPr lang="en-IN" sz="2200" dirty="0" err="1">
                <a:solidFill>
                  <a:schemeClr val="accent6">
                    <a:lumMod val="75000"/>
                  </a:schemeClr>
                </a:solidFill>
                <a:latin typeface="Times New Roman" panose="02020603050405020304" pitchFamily="18" charset="0"/>
                <a:cs typeface="Times New Roman" panose="02020603050405020304" pitchFamily="18" charset="0"/>
              </a:rPr>
              <a:t>Tacouri</a:t>
            </a:r>
            <a:r>
              <a:rPr lang="en-IN" sz="2200" dirty="0">
                <a:solidFill>
                  <a:schemeClr val="accent6">
                    <a:lumMod val="75000"/>
                  </a:schemeClr>
                </a:solidFill>
                <a:latin typeface="Times New Roman" panose="02020603050405020304" pitchFamily="18" charset="0"/>
                <a:cs typeface="Times New Roman" panose="02020603050405020304" pitchFamily="18" charset="0"/>
              </a:rPr>
              <a:t>, H., &amp; </a:t>
            </a:r>
            <a:r>
              <a:rPr lang="en-IN" sz="2200" dirty="0" err="1">
                <a:solidFill>
                  <a:schemeClr val="accent6">
                    <a:lumMod val="75000"/>
                  </a:schemeClr>
                </a:solidFill>
                <a:latin typeface="Times New Roman" panose="02020603050405020304" pitchFamily="18" charset="0"/>
                <a:cs typeface="Times New Roman" panose="02020603050405020304" pitchFamily="18" charset="0"/>
              </a:rPr>
              <a:t>Nagowah</a:t>
            </a:r>
            <a:r>
              <a:rPr lang="en-IN" sz="2200" dirty="0">
                <a:solidFill>
                  <a:schemeClr val="accent6">
                    <a:lumMod val="75000"/>
                  </a:schemeClr>
                </a:solidFill>
                <a:latin typeface="Times New Roman" panose="02020603050405020304" pitchFamily="18" charset="0"/>
                <a:cs typeface="Times New Roman" panose="02020603050405020304" pitchFamily="18" charset="0"/>
              </a:rPr>
              <a:t>, L. (2021). </a:t>
            </a:r>
            <a:r>
              <a:rPr lang="en-IN" sz="2200" i="1" dirty="0">
                <a:latin typeface="Times New Roman" panose="02020603050405020304" pitchFamily="18" charset="0"/>
                <a:cs typeface="Times New Roman" panose="02020603050405020304" pitchFamily="18" charset="0"/>
              </a:rPr>
              <a:t>Code Saga: A mobile serious game for programming education.</a:t>
            </a:r>
            <a:r>
              <a:rPr lang="en-IN" sz="2200" dirty="0">
                <a:latin typeface="Times New Roman" panose="02020603050405020304" pitchFamily="18" charset="0"/>
                <a:cs typeface="Times New Roman" panose="02020603050405020304" pitchFamily="18" charset="0"/>
              </a:rPr>
              <a:t> IEEE International Conference on Computational Science and Computational Intelligence.</a:t>
            </a:r>
            <a:endParaRPr lang="en-US" sz="2200" dirty="0" smtClean="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endParaRPr lang="en-IN" sz="2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xmlns="" val="303786793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6" y="2420888"/>
            <a:ext cx="8229600" cy="1143000"/>
          </a:xfrm>
        </p:spPr>
        <p:txBody>
          <a:bodyPr>
            <a:noAutofit/>
          </a:bodyPr>
          <a:lstStyle/>
          <a:p>
            <a:r>
              <a:rPr lang="en-US" sz="9600" dirty="0" smtClean="0">
                <a:solidFill>
                  <a:schemeClr val="accent6">
                    <a:lumMod val="75000"/>
                  </a:schemeClr>
                </a:solidFill>
              </a:rPr>
              <a:t>Thank you</a:t>
            </a:r>
            <a:endParaRPr lang="en-IN" sz="9600" dirty="0">
              <a:solidFill>
                <a:schemeClr val="accent6">
                  <a:lumMod val="75000"/>
                </a:schemeClr>
              </a:solidFill>
            </a:endParaRPr>
          </a:p>
        </p:txBody>
      </p:sp>
    </p:spTree>
    <p:extLst>
      <p:ext uri="{BB962C8B-B14F-4D97-AF65-F5344CB8AC3E}">
        <p14:creationId xmlns:p14="http://schemas.microsoft.com/office/powerpoint/2010/main" xmlns="" val="27071317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Base</a:t>
            </a:r>
            <a:r>
              <a:rPr lang="en-US" dirty="0" smtClean="0">
                <a:latin typeface="Times New Roman" panose="02020603050405020304" pitchFamily="18" charset="0"/>
                <a:cs typeface="Times New Roman" panose="02020603050405020304" pitchFamily="18" charset="0"/>
              </a:rPr>
              <a:t> </a:t>
            </a:r>
            <a:r>
              <a:rPr lang="en-US" dirty="0" smtClean="0">
                <a:solidFill>
                  <a:schemeClr val="accent6">
                    <a:lumMod val="75000"/>
                  </a:schemeClr>
                </a:solidFill>
                <a:latin typeface="Times New Roman" panose="02020603050405020304" pitchFamily="18" charset="0"/>
                <a:cs typeface="Times New Roman" panose="02020603050405020304" pitchFamily="18" charset="0"/>
              </a:rPr>
              <a:t>Paper</a:t>
            </a:r>
            <a:r>
              <a:rPr lang="en-US" dirty="0" smtClean="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0" y="1417638"/>
            <a:ext cx="9144000" cy="5440362"/>
          </a:xfrm>
        </p:spPr>
        <p:txBody>
          <a:bodyPr>
            <a:normAutofit fontScale="77500" lnSpcReduction="20000"/>
          </a:bodyPr>
          <a:lstStyle/>
          <a:p>
            <a:r>
              <a:rPr lang="en-US" sz="3600" dirty="0" smtClean="0">
                <a:solidFill>
                  <a:schemeClr val="accent6">
                    <a:lumMod val="75000"/>
                  </a:schemeClr>
                </a:solidFill>
              </a:rPr>
              <a:t>Title</a:t>
            </a:r>
            <a:r>
              <a:rPr lang="en-US" sz="3000" dirty="0" smtClean="0">
                <a:solidFill>
                  <a:schemeClr val="accent6">
                    <a:lumMod val="75000"/>
                  </a:schemeClr>
                </a:solidFill>
              </a:rPr>
              <a:t>: </a:t>
            </a:r>
            <a:r>
              <a:rPr lang="en-US" sz="2800" dirty="0" smtClean="0"/>
              <a:t>A </a:t>
            </a:r>
            <a:r>
              <a:rPr lang="en-US" sz="2800" dirty="0" err="1" smtClean="0"/>
              <a:t>Gamified</a:t>
            </a:r>
            <a:r>
              <a:rPr lang="en-US" sz="2800" dirty="0" smtClean="0"/>
              <a:t> Learning Framework to Cultivate Critical Thinking Skills in Students </a:t>
            </a:r>
          </a:p>
          <a:p>
            <a:r>
              <a:rPr lang="en-US" sz="3600" dirty="0" smtClean="0">
                <a:solidFill>
                  <a:schemeClr val="accent6">
                    <a:lumMod val="75000"/>
                  </a:schemeClr>
                </a:solidFill>
              </a:rPr>
              <a:t>Authors: </a:t>
            </a:r>
            <a:r>
              <a:rPr lang="en-US" sz="2800" dirty="0" smtClean="0"/>
              <a:t>K. G. </a:t>
            </a:r>
            <a:r>
              <a:rPr lang="en-US" sz="2800" dirty="0" err="1" smtClean="0"/>
              <a:t>Srinivasa</a:t>
            </a:r>
            <a:r>
              <a:rPr lang="en-US" sz="2800" dirty="0" smtClean="0"/>
              <a:t>, </a:t>
            </a:r>
            <a:r>
              <a:rPr lang="en-US" sz="2800" dirty="0" err="1" smtClean="0"/>
              <a:t>Aman</a:t>
            </a:r>
            <a:r>
              <a:rPr lang="en-US" sz="2800" dirty="0" smtClean="0"/>
              <a:t> Singh, </a:t>
            </a:r>
            <a:r>
              <a:rPr lang="en-US" sz="2800" dirty="0" err="1" smtClean="0"/>
              <a:t>Kshitij</a:t>
            </a:r>
            <a:r>
              <a:rPr lang="en-US" sz="2800" dirty="0" smtClean="0"/>
              <a:t> Kumar Singh </a:t>
            </a:r>
            <a:r>
              <a:rPr lang="en-US" sz="2800" dirty="0" err="1" smtClean="0"/>
              <a:t>Chauhan</a:t>
            </a:r>
            <a:endParaRPr lang="en-US" sz="2800" dirty="0" smtClean="0"/>
          </a:p>
          <a:p>
            <a:r>
              <a:rPr lang="en-US" sz="3600" dirty="0" smtClean="0">
                <a:solidFill>
                  <a:schemeClr val="accent6">
                    <a:lumMod val="75000"/>
                  </a:schemeClr>
                </a:solidFill>
              </a:rPr>
              <a:t>Year: </a:t>
            </a:r>
            <a:r>
              <a:rPr lang="en-US" sz="2800" dirty="0" smtClean="0"/>
              <a:t>2024</a:t>
            </a:r>
          </a:p>
          <a:p>
            <a:r>
              <a:rPr lang="en-US" sz="2800" dirty="0" smtClean="0"/>
              <a:t> </a:t>
            </a:r>
            <a:r>
              <a:rPr lang="en-US" sz="3300" dirty="0" smtClean="0">
                <a:solidFill>
                  <a:schemeClr val="accent6">
                    <a:lumMod val="75000"/>
                  </a:schemeClr>
                </a:solidFill>
              </a:rPr>
              <a:t>Publisher</a:t>
            </a:r>
            <a:r>
              <a:rPr lang="en-US" sz="2800" dirty="0" smtClean="0"/>
              <a:t>: IEEE</a:t>
            </a:r>
          </a:p>
          <a:p>
            <a:pPr marL="0" indent="0">
              <a:buNone/>
            </a:pPr>
            <a:endParaRPr lang="en-US" sz="2800" dirty="0" smtClean="0"/>
          </a:p>
          <a:p>
            <a:r>
              <a:rPr lang="en-US" sz="2800" dirty="0" smtClean="0"/>
              <a:t> The paper introduces a </a:t>
            </a:r>
            <a:r>
              <a:rPr lang="en-US" sz="2800" dirty="0" err="1" smtClean="0"/>
              <a:t>gamified</a:t>
            </a:r>
            <a:r>
              <a:rPr lang="en-US" sz="2800" dirty="0" smtClean="0"/>
              <a:t> learning model designed to enhance critical thinking in students through interactive, scenario-driven challenges. It uses rewards, progression systems, and real-world problem simulations to maintain learner engagement. </a:t>
            </a:r>
          </a:p>
          <a:p>
            <a:r>
              <a:rPr lang="en-US" sz="2800" dirty="0" smtClean="0"/>
              <a:t>It identifies drawbacks in current digital education tools such as low interactivity, lack of real-life application, and limited motivation mechanisms.</a:t>
            </a:r>
          </a:p>
          <a:p>
            <a:r>
              <a:rPr lang="en-US" sz="2800" dirty="0" smtClean="0"/>
              <a:t> These drawbacks directly relate to CIVIGO’s motivation — our project solves these by integrating runner </a:t>
            </a:r>
            <a:r>
              <a:rPr lang="en-US" sz="2800" dirty="0" err="1" smtClean="0"/>
              <a:t>gameplay</a:t>
            </a:r>
            <a:r>
              <a:rPr lang="en-US" sz="2800" dirty="0" smtClean="0"/>
              <a:t> mechanics with real civic situations, making learning fun, interactive, and practical.</a:t>
            </a:r>
            <a:endParaRPr lang="en-US" sz="2800" dirty="0"/>
          </a:p>
        </p:txBody>
      </p:sp>
    </p:spTree>
    <p:extLst>
      <p:ext uri="{BB962C8B-B14F-4D97-AF65-F5344CB8AC3E}">
        <p14:creationId xmlns:p14="http://schemas.microsoft.com/office/powerpoint/2010/main" xmlns="" val="325989492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Abstract</a:t>
            </a:r>
            <a:endParaRPr lang="en-IN"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9" name="Content Placeholder 8"/>
          <p:cNvSpPr>
            <a:spLocks noGrp="1"/>
          </p:cNvSpPr>
          <p:nvPr>
            <p:ph idx="1"/>
          </p:nvPr>
        </p:nvSpPr>
        <p:spPr>
          <a:xfrm>
            <a:off x="0" y="1417638"/>
            <a:ext cx="9144000" cy="5440362"/>
          </a:xfrm>
        </p:spPr>
        <p:txBody>
          <a:bodyPr>
            <a:normAutofit fontScale="92500" lnSpcReduction="20000"/>
          </a:bodyPr>
          <a:lstStyle/>
          <a:p>
            <a:pPr>
              <a:buNone/>
            </a:pPr>
            <a:r>
              <a:rPr lang="en-US" sz="2800" dirty="0" smtClean="0"/>
              <a:t>     </a:t>
            </a:r>
            <a:r>
              <a:rPr lang="en-US" sz="2800" dirty="0" err="1" smtClean="0"/>
              <a:t>Civigo</a:t>
            </a:r>
            <a:r>
              <a:rPr lang="en-US" sz="2800" dirty="0" smtClean="0"/>
              <a:t> is a scenario-based civics education runner game designed to make learning about governance, laws, and civic responsibilities engaging and interactive. The application integrates </a:t>
            </a:r>
            <a:r>
              <a:rPr lang="en-US" sz="2800" dirty="0" err="1" smtClean="0"/>
              <a:t>gamified</a:t>
            </a:r>
            <a:r>
              <a:rPr lang="en-US" sz="2800" dirty="0" smtClean="0"/>
              <a:t> elements with educational content, allowing players to navigate through virtual environments, face real-life civic scenarios, and answer quiz questions to progress. The game’s data flow involves player authentication, scenario and quiz retrieval, real-time </a:t>
            </a:r>
            <a:r>
              <a:rPr lang="en-US" sz="2800" dirty="0" err="1" smtClean="0"/>
              <a:t>gameplay</a:t>
            </a:r>
            <a:r>
              <a:rPr lang="en-US" sz="2800" dirty="0" smtClean="0"/>
              <a:t> interaction, answer evaluation, and progress tracking, all supported by Firebase and a scenario database. By combining entertainment with structured learning, </a:t>
            </a:r>
            <a:r>
              <a:rPr lang="en-US" sz="2800" dirty="0" err="1" smtClean="0"/>
              <a:t>Civigo</a:t>
            </a:r>
            <a:r>
              <a:rPr lang="en-US" sz="2800" dirty="0" smtClean="0"/>
              <a:t> aims to enhance civic awareness, critical thinking, and decision-making skills among players, particularly students. The project leverages modern mobile development frameworks and cloud-based services to deliver an accessible, interactive, and scalable learning platform.</a:t>
            </a:r>
            <a:endParaRPr lang="en-US" sz="2800" dirty="0"/>
          </a:p>
        </p:txBody>
      </p:sp>
    </p:spTree>
    <p:extLst>
      <p:ext uri="{BB962C8B-B14F-4D97-AF65-F5344CB8AC3E}">
        <p14:creationId xmlns:p14="http://schemas.microsoft.com/office/powerpoint/2010/main" xmlns="" val="32598949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accent6">
                    <a:lumMod val="75000"/>
                  </a:schemeClr>
                </a:solidFill>
                <a:latin typeface="Times New Roman" pitchFamily="18" charset="0"/>
                <a:cs typeface="Times New Roman" pitchFamily="18" charset="0"/>
              </a:rPr>
              <a:t>Problem Statement (WHY?)</a:t>
            </a:r>
          </a:p>
        </p:txBody>
      </p:sp>
      <p:sp>
        <p:nvSpPr>
          <p:cNvPr id="3" name="Content Placeholder 2"/>
          <p:cNvSpPr>
            <a:spLocks noGrp="1"/>
          </p:cNvSpPr>
          <p:nvPr>
            <p:ph idx="1"/>
          </p:nvPr>
        </p:nvSpPr>
        <p:spPr>
          <a:xfrm>
            <a:off x="0" y="1417638"/>
            <a:ext cx="9144000" cy="5440362"/>
          </a:xfrm>
        </p:spPr>
        <p:txBody>
          <a:bodyPr>
            <a:normAutofit fontScale="32500" lnSpcReduction="20000"/>
          </a:bodyPr>
          <a:lstStyle/>
          <a:p>
            <a:pPr marL="0" indent="0">
              <a:buNone/>
            </a:pPr>
            <a:endParaRPr lang="en-US" b="1" dirty="0"/>
          </a:p>
          <a:p>
            <a:r>
              <a:rPr lang="en-US" sz="8000" dirty="0"/>
              <a:t>Many students and young citizens in India </a:t>
            </a:r>
            <a:r>
              <a:rPr lang="en-US" sz="8000" b="1" dirty="0"/>
              <a:t>lack</a:t>
            </a:r>
          </a:p>
          <a:p>
            <a:pPr marL="0" indent="0">
              <a:buNone/>
            </a:pPr>
            <a:r>
              <a:rPr lang="en-US" sz="8000" dirty="0" smtClean="0"/>
              <a:t>    </a:t>
            </a:r>
            <a:r>
              <a:rPr lang="en-US" sz="8000" b="1" dirty="0" smtClean="0"/>
              <a:t>awareness</a:t>
            </a:r>
            <a:r>
              <a:rPr lang="en-US" sz="8000" dirty="0" smtClean="0"/>
              <a:t> </a:t>
            </a:r>
            <a:r>
              <a:rPr lang="en-US" sz="8000" dirty="0"/>
              <a:t>of their rights, duties, and basic civic laws</a:t>
            </a:r>
            <a:r>
              <a:rPr lang="en-US" sz="8000" dirty="0" smtClean="0"/>
              <a:t>.</a:t>
            </a:r>
          </a:p>
          <a:p>
            <a:r>
              <a:rPr lang="en-US" sz="8000" b="1" dirty="0" smtClean="0"/>
              <a:t>Traditional </a:t>
            </a:r>
            <a:r>
              <a:rPr lang="en-US" sz="8000" b="1" dirty="0"/>
              <a:t>teaching methods</a:t>
            </a:r>
            <a:r>
              <a:rPr lang="en-US" sz="8000" dirty="0"/>
              <a:t> of civic education are often boring, theoretical, and hard to relate to real life.</a:t>
            </a:r>
          </a:p>
          <a:p>
            <a:r>
              <a:rPr lang="en-US" sz="8000" dirty="0"/>
              <a:t>This results in:</a:t>
            </a:r>
          </a:p>
          <a:p>
            <a:pPr lvl="1"/>
            <a:r>
              <a:rPr lang="en-US" sz="8000" dirty="0" smtClean="0"/>
              <a:t>  </a:t>
            </a:r>
            <a:r>
              <a:rPr lang="en-US" sz="8000" b="1" dirty="0" smtClean="0"/>
              <a:t>Low </a:t>
            </a:r>
            <a:r>
              <a:rPr lang="en-US" sz="8000" b="1" dirty="0"/>
              <a:t>civic participation</a:t>
            </a:r>
            <a:r>
              <a:rPr lang="en-US" sz="8000" dirty="0"/>
              <a:t> (voting, public involvement, etc.)</a:t>
            </a:r>
          </a:p>
          <a:p>
            <a:pPr lvl="1"/>
            <a:r>
              <a:rPr lang="en-US" sz="8000" dirty="0" smtClean="0"/>
              <a:t>  </a:t>
            </a:r>
            <a:r>
              <a:rPr lang="en-US" sz="8000" b="1" dirty="0" smtClean="0"/>
              <a:t>Misuse </a:t>
            </a:r>
            <a:r>
              <a:rPr lang="en-US" sz="8000" b="1" dirty="0"/>
              <a:t>or ignorance </a:t>
            </a:r>
            <a:r>
              <a:rPr lang="en-US" sz="8000" dirty="0"/>
              <a:t>of constitutional rights</a:t>
            </a:r>
          </a:p>
          <a:p>
            <a:pPr lvl="1"/>
            <a:r>
              <a:rPr lang="en-US" sz="8000" b="1" dirty="0" smtClean="0"/>
              <a:t>  Vulnerability</a:t>
            </a:r>
            <a:r>
              <a:rPr lang="en-US" sz="8000" dirty="0"/>
              <a:t> to legal and civic exploitation</a:t>
            </a:r>
          </a:p>
          <a:p>
            <a:r>
              <a:rPr lang="en-US" sz="8000" dirty="0"/>
              <a:t>There's a </a:t>
            </a:r>
            <a:r>
              <a:rPr lang="en-US" sz="8000" b="1" dirty="0"/>
              <a:t>gap between what is taught and what is practiced in society.</a:t>
            </a:r>
          </a:p>
          <a:p>
            <a:r>
              <a:rPr lang="en-US" sz="8000" dirty="0"/>
              <a:t>A need exists for an </a:t>
            </a:r>
            <a:r>
              <a:rPr lang="en-US" sz="8000" b="1" dirty="0"/>
              <a:t>interactive, engaging, and practical way </a:t>
            </a:r>
            <a:r>
              <a:rPr lang="en-US" sz="8000" dirty="0"/>
              <a:t>to learn civic concepts—especially among youth.</a:t>
            </a:r>
          </a:p>
          <a:p>
            <a:endParaRPr lang="en-IN" sz="8000" dirty="0">
              <a:latin typeface="+mj-lt"/>
              <a:cs typeface="Times New Roman" pitchFamily="18" charset="0"/>
            </a:endParaRPr>
          </a:p>
        </p:txBody>
      </p:sp>
    </p:spTree>
    <p:extLst>
      <p:ext uri="{BB962C8B-B14F-4D97-AF65-F5344CB8AC3E}">
        <p14:creationId xmlns:p14="http://schemas.microsoft.com/office/powerpoint/2010/main" xmlns="" val="280041657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IN" dirty="0">
                <a:solidFill>
                  <a:schemeClr val="accent6">
                    <a:lumMod val="75000"/>
                  </a:schemeClr>
                </a:solidFill>
                <a:latin typeface="Times New Roman" panose="02020603050405020304" pitchFamily="18" charset="0"/>
                <a:cs typeface="Times New Roman" panose="02020603050405020304" pitchFamily="18" charset="0"/>
              </a:rPr>
              <a:t>Proposed Solution </a:t>
            </a:r>
          </a:p>
        </p:txBody>
      </p:sp>
      <p:sp>
        <p:nvSpPr>
          <p:cNvPr id="3" name="Content Placeholder 2"/>
          <p:cNvSpPr>
            <a:spLocks noGrp="1"/>
          </p:cNvSpPr>
          <p:nvPr>
            <p:ph idx="1"/>
          </p:nvPr>
        </p:nvSpPr>
        <p:spPr>
          <a:xfrm>
            <a:off x="0" y="1417638"/>
            <a:ext cx="9144000" cy="5440362"/>
          </a:xfrm>
        </p:spPr>
        <p:txBody>
          <a:bodyPr>
            <a:noAutofit/>
          </a:bodyPr>
          <a:lstStyle/>
          <a:p>
            <a:r>
              <a:rPr lang="en-US" sz="2800" dirty="0"/>
              <a:t>Develop an </a:t>
            </a:r>
            <a:r>
              <a:rPr lang="en-US" sz="2800" b="1" dirty="0"/>
              <a:t>interactive mobile game app </a:t>
            </a:r>
            <a:r>
              <a:rPr lang="en-US" sz="2800" dirty="0"/>
              <a:t>focused on teaching </a:t>
            </a:r>
            <a:r>
              <a:rPr lang="en-US" sz="2800" b="1" dirty="0"/>
              <a:t>civic concepts</a:t>
            </a:r>
            <a:r>
              <a:rPr lang="en-US" sz="2800" dirty="0"/>
              <a:t> in a fun and engaging way.</a:t>
            </a:r>
          </a:p>
          <a:p>
            <a:r>
              <a:rPr lang="en-US" sz="2800" dirty="0"/>
              <a:t>Use </a:t>
            </a:r>
            <a:r>
              <a:rPr lang="en-US" sz="2800" b="1" dirty="0"/>
              <a:t>quizzes, scenarios, puzzles, and role-playing </a:t>
            </a:r>
            <a:r>
              <a:rPr lang="en-US" sz="2800" dirty="0"/>
              <a:t>to simulate real-life civic and legal situations.</a:t>
            </a:r>
          </a:p>
          <a:p>
            <a:r>
              <a:rPr lang="en-US" sz="2800" dirty="0"/>
              <a:t>Cover key topics such as:</a:t>
            </a:r>
          </a:p>
          <a:p>
            <a:pPr lvl="1"/>
            <a:r>
              <a:rPr lang="en-US" dirty="0"/>
              <a:t>Fundamental Rights &amp; Duties</a:t>
            </a:r>
          </a:p>
          <a:p>
            <a:pPr lvl="1"/>
            <a:r>
              <a:rPr lang="en-US" dirty="0"/>
              <a:t>Indian Constitution</a:t>
            </a:r>
          </a:p>
          <a:p>
            <a:pPr lvl="1"/>
            <a:r>
              <a:rPr lang="en-US" dirty="0"/>
              <a:t>Legal processes and everyday laws</a:t>
            </a:r>
          </a:p>
          <a:p>
            <a:pPr lvl="1"/>
            <a:r>
              <a:rPr lang="en-US" dirty="0"/>
              <a:t>Elections, governance, and citizen roles</a:t>
            </a:r>
          </a:p>
          <a:p>
            <a:r>
              <a:rPr lang="en-US" sz="2800" dirty="0"/>
              <a:t>Offer </a:t>
            </a:r>
            <a:r>
              <a:rPr lang="en-US" sz="2800" b="1" dirty="0"/>
              <a:t>multi-language</a:t>
            </a:r>
            <a:r>
              <a:rPr lang="en-US" sz="2800" dirty="0"/>
              <a:t> support to ensure accessibility for diverse users</a:t>
            </a:r>
            <a:r>
              <a:rPr lang="en-US" sz="2800" dirty="0" smtClean="0"/>
              <a:t>.</a:t>
            </a:r>
            <a:endParaRPr lang="en-US" sz="2800" dirty="0"/>
          </a:p>
        </p:txBody>
      </p:sp>
    </p:spTree>
    <p:extLst>
      <p:ext uri="{BB962C8B-B14F-4D97-AF65-F5344CB8AC3E}">
        <p14:creationId xmlns:p14="http://schemas.microsoft.com/office/powerpoint/2010/main" xmlns="" val="11951034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23528" y="188641"/>
            <a:ext cx="8134672" cy="1008111"/>
          </a:xfrm>
        </p:spPr>
        <p:txBody>
          <a:bodyPr>
            <a:normAutofit/>
          </a:bodyPr>
          <a:lstStyle/>
          <a:p>
            <a:r>
              <a:rPr lang="en-US" dirty="0" smtClean="0">
                <a:solidFill>
                  <a:schemeClr val="accent6">
                    <a:lumMod val="75000"/>
                  </a:schemeClr>
                </a:solidFill>
                <a:latin typeface="Times New Roman" panose="02020603050405020304" pitchFamily="18" charset="0"/>
                <a:cs typeface="Times New Roman" panose="02020603050405020304" pitchFamily="18" charset="0"/>
              </a:rPr>
              <a:t>OBJECTIVES</a:t>
            </a:r>
            <a:endParaRPr lang="en-US"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79512" y="1196752"/>
            <a:ext cx="8496944" cy="5184576"/>
          </a:xfrm>
        </p:spPr>
        <p:txBody>
          <a:bodyPr>
            <a:noAutofit/>
          </a:bodyPr>
          <a:lstStyle/>
          <a:p>
            <a:pPr algn="l">
              <a:buFont typeface="Arial" pitchFamily="34" charset="0"/>
              <a:buChar char="•"/>
            </a:pPr>
            <a:r>
              <a:rPr lang="en-US" sz="2800" dirty="0" smtClean="0">
                <a:solidFill>
                  <a:schemeClr val="tx1"/>
                </a:solidFill>
              </a:rPr>
              <a:t> </a:t>
            </a:r>
            <a:r>
              <a:rPr lang="en-US" sz="2600" dirty="0" smtClean="0">
                <a:solidFill>
                  <a:schemeClr val="tx1"/>
                </a:solidFill>
              </a:rPr>
              <a:t>To create an interactive mobile game that teaches civic concepts through engaging scenarios.</a:t>
            </a:r>
          </a:p>
          <a:p>
            <a:pPr algn="l">
              <a:buFont typeface="Arial" pitchFamily="34" charset="0"/>
              <a:buChar char="•"/>
            </a:pPr>
            <a:r>
              <a:rPr lang="en-US" sz="2600" dirty="0" smtClean="0">
                <a:solidFill>
                  <a:schemeClr val="tx1"/>
                </a:solidFill>
              </a:rPr>
              <a:t> To promote critical thinking and decision-making skills related to governance and social ethics.</a:t>
            </a:r>
          </a:p>
          <a:p>
            <a:pPr algn="l">
              <a:buFont typeface="Arial" pitchFamily="34" charset="0"/>
              <a:buChar char="•"/>
            </a:pPr>
            <a:r>
              <a:rPr lang="en-US" sz="2600" dirty="0" smtClean="0">
                <a:solidFill>
                  <a:schemeClr val="tx1"/>
                </a:solidFill>
              </a:rPr>
              <a:t> To provide accessible, game-based learning for students and the general public.</a:t>
            </a:r>
          </a:p>
          <a:p>
            <a:pPr algn="l">
              <a:buFont typeface="Arial" pitchFamily="34" charset="0"/>
              <a:buChar char="•"/>
            </a:pPr>
            <a:r>
              <a:rPr lang="en-US" sz="2600" dirty="0" smtClean="0">
                <a:solidFill>
                  <a:schemeClr val="tx1"/>
                </a:solidFill>
              </a:rPr>
              <a:t> To measure learning outcomes through in-game analytics and feedback.</a:t>
            </a:r>
          </a:p>
          <a:p>
            <a:pPr algn="l">
              <a:buFont typeface="Arial" pitchFamily="34" charset="0"/>
              <a:buChar char="•"/>
            </a:pPr>
            <a:r>
              <a:rPr lang="en-US" sz="2600" dirty="0" smtClean="0">
                <a:solidFill>
                  <a:schemeClr val="tx1"/>
                </a:solidFill>
              </a:rPr>
              <a:t> To encourage lifelong learning habits and active participation in civic </a:t>
            </a:r>
            <a:r>
              <a:rPr lang="en-US" sz="2600" i="1" dirty="0" smtClean="0">
                <a:solidFill>
                  <a:schemeClr val="tx1"/>
                </a:solidFill>
              </a:rPr>
              <a:t>life</a:t>
            </a:r>
            <a:r>
              <a:rPr lang="en-US" sz="2600" dirty="0" smtClean="0">
                <a:solidFill>
                  <a:schemeClr val="tx1"/>
                </a:solidFill>
              </a:rPr>
              <a:t>.</a:t>
            </a:r>
            <a:endParaRPr lang="en-US" sz="2600" dirty="0">
              <a:solidFill>
                <a:schemeClr val="tx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755576" y="188641"/>
            <a:ext cx="7772400" cy="1008112"/>
          </a:xfrm>
        </p:spPr>
        <p:txBody>
          <a:bodyPr>
            <a:normAutofit/>
          </a:bodyPr>
          <a:lstStyle/>
          <a:p>
            <a:r>
              <a:rPr lang="en-US" sz="3600" dirty="0" smtClean="0">
                <a:solidFill>
                  <a:schemeClr val="accent6">
                    <a:lumMod val="75000"/>
                  </a:schemeClr>
                </a:solidFill>
                <a:latin typeface="Times New Roman" panose="02020603050405020304" pitchFamily="18" charset="0"/>
                <a:cs typeface="Times New Roman" panose="02020603050405020304" pitchFamily="18" charset="0"/>
              </a:rPr>
              <a:t>SIGNIFICANCE OF THE PROJECT</a:t>
            </a:r>
            <a:endParaRPr lang="en-US" sz="36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51520" y="1268760"/>
            <a:ext cx="8712968" cy="5328592"/>
          </a:xfrm>
        </p:spPr>
        <p:txBody>
          <a:bodyPr>
            <a:normAutofit/>
          </a:bodyPr>
          <a:lstStyle/>
          <a:p>
            <a:pPr algn="l"/>
            <a:r>
              <a:rPr lang="en-US" sz="2800" dirty="0" err="1" smtClean="0">
                <a:solidFill>
                  <a:schemeClr val="tx1"/>
                </a:solidFill>
              </a:rPr>
              <a:t>Civigo</a:t>
            </a:r>
            <a:r>
              <a:rPr lang="en-US" sz="2800" dirty="0" smtClean="0">
                <a:solidFill>
                  <a:schemeClr val="tx1"/>
                </a:solidFill>
              </a:rPr>
              <a:t> bridges the gap between theoretical civics education and real-life application.</a:t>
            </a:r>
          </a:p>
          <a:p>
            <a:pPr algn="l"/>
            <a:r>
              <a:rPr lang="en-US" sz="2800" dirty="0" smtClean="0">
                <a:solidFill>
                  <a:schemeClr val="tx1"/>
                </a:solidFill>
              </a:rPr>
              <a:t> By </a:t>
            </a:r>
            <a:r>
              <a:rPr lang="en-US" sz="2800" dirty="0" err="1" smtClean="0">
                <a:solidFill>
                  <a:schemeClr val="tx1"/>
                </a:solidFill>
              </a:rPr>
              <a:t>gamifying</a:t>
            </a:r>
            <a:r>
              <a:rPr lang="en-US" sz="2800" dirty="0" smtClean="0">
                <a:solidFill>
                  <a:schemeClr val="tx1"/>
                </a:solidFill>
              </a:rPr>
              <a:t> learning, it makes complex topics understandable and engaging for diverse age groups. </a:t>
            </a:r>
          </a:p>
          <a:p>
            <a:pPr algn="l"/>
            <a:r>
              <a:rPr lang="en-US" sz="2800" dirty="0" smtClean="0">
                <a:solidFill>
                  <a:schemeClr val="tx1"/>
                </a:solidFill>
              </a:rPr>
              <a:t>The project supports the development of informed, responsible citizens who can actively contribute to democratic processes and community well-being.</a:t>
            </a:r>
          </a:p>
          <a:p>
            <a:pPr algn="l"/>
            <a:r>
              <a:rPr lang="en-US" sz="2800" dirty="0" smtClean="0">
                <a:solidFill>
                  <a:schemeClr val="tx1"/>
                </a:solidFill>
              </a:rPr>
              <a:t> It also aligns with Sustainable Development Goals (SDG 4 &amp; SDG 16) by promoting quality education and strengthening institutions through public awarenes</a:t>
            </a:r>
            <a:r>
              <a:rPr lang="en-US" dirty="0" smtClean="0">
                <a:solidFill>
                  <a:schemeClr val="tx1"/>
                </a:solidFill>
              </a:rPr>
              <a:t>s.</a:t>
            </a:r>
            <a:endParaRPr lang="en-US" dirty="0">
              <a:solidFill>
                <a:schemeClr val="tx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smtClean="0">
                <a:solidFill>
                  <a:schemeClr val="accent6">
                    <a:lumMod val="75000"/>
                  </a:schemeClr>
                </a:solidFill>
                <a:latin typeface="Times New Roman" panose="02020603050405020304" pitchFamily="18" charset="0"/>
                <a:cs typeface="Times New Roman" panose="02020603050405020304" pitchFamily="18" charset="0"/>
              </a:rPr>
              <a:t>SOCIAL RELEVANCE / BENEFITS TO SOCIETY </a:t>
            </a:r>
            <a:endParaRPr lang="en-US" sz="3600" dirty="0">
              <a:solidFill>
                <a:schemeClr val="accent6">
                  <a:lumMod val="75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0" y="1556792"/>
            <a:ext cx="9144000" cy="5468551"/>
          </a:xfrm>
          <a:prstGeom prst="rect">
            <a:avLst/>
          </a:prstGeom>
          <a:noFill/>
        </p:spPr>
        <p:txBody>
          <a:bodyPr wrap="square" rtlCol="0">
            <a:spAutoFit/>
          </a:bodyPr>
          <a:lstStyle/>
          <a:p>
            <a:r>
              <a:rPr lang="en-US" sz="2400" dirty="0" err="1" smtClean="0"/>
              <a:t>Civigo</a:t>
            </a:r>
            <a:r>
              <a:rPr lang="en-US" sz="2400" dirty="0" smtClean="0"/>
              <a:t> addresses the gap in civic awareness by transforming traditional civics education into an engaging, interactive experience. It promotes active citizenship, fosters responsible decision-making, and nurtures an informed community. By simulating </a:t>
            </a:r>
            <a:r>
              <a:rPr lang="en-US" sz="2400" dirty="0" err="1" smtClean="0"/>
              <a:t>realworld</a:t>
            </a:r>
            <a:r>
              <a:rPr lang="en-US" sz="2400" dirty="0" smtClean="0"/>
              <a:t> civic situations in a safe, game-based environment, </a:t>
            </a:r>
            <a:r>
              <a:rPr lang="en-US" sz="2400" dirty="0" err="1" smtClean="0"/>
              <a:t>Civigo</a:t>
            </a:r>
            <a:r>
              <a:rPr lang="en-US" sz="2400" dirty="0" smtClean="0"/>
              <a:t> empowers players to understand laws, governance, and social ethics in a practical context. </a:t>
            </a:r>
          </a:p>
          <a:p>
            <a:r>
              <a:rPr lang="en-US" sz="2800" dirty="0" smtClean="0">
                <a:solidFill>
                  <a:schemeClr val="accent6">
                    <a:lumMod val="75000"/>
                  </a:schemeClr>
                </a:solidFill>
              </a:rPr>
              <a:t>Link to UN SDGs: </a:t>
            </a:r>
          </a:p>
          <a:p>
            <a:r>
              <a:rPr lang="en-US" sz="2800" dirty="0" smtClean="0">
                <a:solidFill>
                  <a:schemeClr val="accent6">
                    <a:lumMod val="75000"/>
                  </a:schemeClr>
                </a:solidFill>
              </a:rPr>
              <a:t>SDG 16 – </a:t>
            </a:r>
            <a:r>
              <a:rPr lang="en-US" sz="2400" dirty="0" smtClean="0"/>
              <a:t>Strengthens institutions through awareness and public participation. </a:t>
            </a:r>
          </a:p>
          <a:p>
            <a:r>
              <a:rPr lang="en-US" sz="2800" dirty="0" smtClean="0">
                <a:solidFill>
                  <a:schemeClr val="accent6">
                    <a:lumMod val="75000"/>
                  </a:schemeClr>
                </a:solidFill>
              </a:rPr>
              <a:t>Why It Matters: </a:t>
            </a:r>
            <a:r>
              <a:rPr lang="en-US" sz="2400" dirty="0" smtClean="0"/>
              <a:t>Textbook learning often fails to connect theory to real-life civic engagement. </a:t>
            </a:r>
            <a:r>
              <a:rPr lang="en-US" sz="2400" dirty="0" err="1" smtClean="0"/>
              <a:t>Civigo</a:t>
            </a:r>
            <a:r>
              <a:rPr lang="en-US" sz="2400" dirty="0" smtClean="0"/>
              <a:t> bridges this gap, motivating users to learn by doing — where their in-game decisions mirror real-world consequences. This fosters not just knowledge, but the habits of informed, responsible citizens.</a:t>
            </a:r>
            <a:endParaRPr lang="en-US" sz="2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570</TotalTime>
  <Words>2716</Words>
  <Application>Microsoft Office PowerPoint</Application>
  <PresentationFormat>On-screen Show (4:3)</PresentationFormat>
  <Paragraphs>165</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Office Theme</vt:lpstr>
      <vt:lpstr>  PROJECT TITLE Civigo: A Civic Education Game App</vt:lpstr>
      <vt:lpstr>Slide 2</vt:lpstr>
      <vt:lpstr>Base Paper </vt:lpstr>
      <vt:lpstr>Abstract</vt:lpstr>
      <vt:lpstr>Problem Statement (WHY?)</vt:lpstr>
      <vt:lpstr>Proposed Solution </vt:lpstr>
      <vt:lpstr>OBJECTIVES</vt:lpstr>
      <vt:lpstr>SIGNIFICANCE OF THE PROJECT</vt:lpstr>
      <vt:lpstr>SOCIAL RELEVANCE / BENEFITS TO SOCIETY </vt:lpstr>
      <vt:lpstr>INTRODUCTION</vt:lpstr>
      <vt:lpstr>LITERATURE SURVEY</vt:lpstr>
      <vt:lpstr>Slide 12</vt:lpstr>
      <vt:lpstr>Slide 13</vt:lpstr>
      <vt:lpstr>Slide 14</vt:lpstr>
      <vt:lpstr>Slide 15</vt:lpstr>
      <vt:lpstr>Proposed System</vt:lpstr>
      <vt:lpstr>Software Specifications</vt:lpstr>
      <vt:lpstr>Data Flow Diagram (DFD) / System Architecture</vt:lpstr>
      <vt:lpstr>Slide 19</vt:lpstr>
      <vt:lpstr>Modules</vt:lpstr>
      <vt:lpstr>Slide 21</vt:lpstr>
      <vt:lpstr>Slide 22</vt:lpstr>
      <vt:lpstr>Conclusion</vt:lpstr>
      <vt:lpstr>Future Scope / Vision   </vt:lpstr>
      <vt:lpstr>References</vt:lpstr>
      <vt:lpstr>Slide 26</vt:lpstr>
      <vt:lpstr>Thank you</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Zeroth Review</dc:title>
  <dc:creator>erajalakshmi.cse</dc:creator>
  <cp:lastModifiedBy>Kirti</cp:lastModifiedBy>
  <cp:revision>50</cp:revision>
  <dcterms:created xsi:type="dcterms:W3CDTF">2025-06-27T05:27:55Z</dcterms:created>
  <dcterms:modified xsi:type="dcterms:W3CDTF">2025-10-27T12:20:40Z</dcterms:modified>
</cp:coreProperties>
</file>