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71" r:id="rId3"/>
    <p:sldId id="277" r:id="rId4"/>
    <p:sldId id="269" r:id="rId5"/>
    <p:sldId id="272" r:id="rId6"/>
    <p:sldId id="278" r:id="rId7"/>
    <p:sldId id="270" r:id="rId8"/>
    <p:sldId id="273" r:id="rId9"/>
    <p:sldId id="279" r:id="rId10"/>
    <p:sldId id="258" r:id="rId11"/>
    <p:sldId id="274" r:id="rId12"/>
    <p:sldId id="280" r:id="rId13"/>
    <p:sldId id="259" r:id="rId14"/>
    <p:sldId id="275" r:id="rId15"/>
    <p:sldId id="281" r:id="rId16"/>
    <p:sldId id="260" r:id="rId17"/>
    <p:sldId id="276" r:id="rId18"/>
    <p:sldId id="282" r:id="rId19"/>
    <p:sldId id="261" r:id="rId20"/>
    <p:sldId id="283" r:id="rId21"/>
    <p:sldId id="26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7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4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1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75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3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4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4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26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6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0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1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9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6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5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67810-69A6-4E09-B4DD-20282B22056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217D53-D36C-44D8-8AD9-77DAAEEA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73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76/Text-Classification-using-BERT-Model" TargetMode="External"/><Relationship Id="rId2" Type="http://schemas.openxmlformats.org/officeDocument/2006/relationships/hyperlink" Target="https://github.com/Josh-Em/text-classific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ramakus/ML-and-Data-Analysis/blob/master/RoBERTa%20for%20text%20classification.ipynb" TargetMode="External"/><Relationship Id="rId5" Type="http://schemas.openxmlformats.org/officeDocument/2006/relationships/hyperlink" Target="https://github.com/HamidrezaGholamrezaei/LLM-Text-Classification-with-RoBERTa" TargetMode="External"/><Relationship Id="rId4" Type="http://schemas.openxmlformats.org/officeDocument/2006/relationships/hyperlink" Target="https://github.com/abyanjan/Fine-Tune-BERT-for-Text-Classific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nghaoZhao722/distilbert-base-uncased-finetuning" TargetMode="External"/><Relationship Id="rId2" Type="http://schemas.openxmlformats.org/officeDocument/2006/relationships/hyperlink" Target="https://github.com/huggingface/transformers/tree/main/src/transformers/models/distilber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vvvm23/albert" TargetMode="External"/><Relationship Id="rId4" Type="http://schemas.openxmlformats.org/officeDocument/2006/relationships/hyperlink" Target="https://github.com/google-research/alber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lm-research/open_llama" TargetMode="External"/><Relationship Id="rId2" Type="http://schemas.openxmlformats.org/officeDocument/2006/relationships/hyperlink" Target="https://www.anthropic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asa.com/" TargetMode="External"/><Relationship Id="rId4" Type="http://schemas.openxmlformats.org/officeDocument/2006/relationships/hyperlink" Target="https://github.com/meta-llama/llama-models/blob/main/models/llama4/MODEL_CARD.m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lesial/Pytorch-UNet" TargetMode="External"/><Relationship Id="rId2" Type="http://schemas.openxmlformats.org/officeDocument/2006/relationships/hyperlink" Target="https://github.com/tensorflow/models/tree/master/research/deepla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Vlabs/SegFormer" TargetMode="External"/><Relationship Id="rId5" Type="http://schemas.openxmlformats.org/officeDocument/2006/relationships/hyperlink" Target="https://github.com/HRNet/HRNet-Semantic-Segmentation" TargetMode="External"/><Relationship Id="rId4" Type="http://schemas.openxmlformats.org/officeDocument/2006/relationships/hyperlink" Target="https://github.com/hszhao/PSP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ipe.dev/" TargetMode="External"/><Relationship Id="rId2" Type="http://schemas.openxmlformats.org/officeDocument/2006/relationships/hyperlink" Target="https://opencv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oogle-research/vision_transformer" TargetMode="External"/><Relationship Id="rId5" Type="http://schemas.openxmlformats.org/officeDocument/2006/relationships/hyperlink" Target="https://github.com/facebookresearch/segment-anything" TargetMode="External"/><Relationship Id="rId4" Type="http://schemas.openxmlformats.org/officeDocument/2006/relationships/hyperlink" Target="https://github.com/facebookresearch/dinov2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EB37EC-8E32-8DE0-0C80-10855C97B8B7}"/>
              </a:ext>
            </a:extLst>
          </p:cNvPr>
          <p:cNvSpPr txBox="1"/>
          <p:nvPr/>
        </p:nvSpPr>
        <p:spPr>
          <a:xfrm>
            <a:off x="934065" y="1690687"/>
            <a:ext cx="105156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/>
              <a:t>pretrained model</a:t>
            </a:r>
            <a:r>
              <a:rPr lang="en-US" sz="2000" dirty="0"/>
              <a:t> is a machine learning or deep learning model that has been previously trained on a large benchmark dataset to solve a specific task (like image classification or language understanding).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These models </a:t>
            </a:r>
            <a:r>
              <a:rPr lang="en-US" sz="2000" b="1" dirty="0"/>
              <a:t>save time and resources</a:t>
            </a:r>
            <a:r>
              <a:rPr lang="en-US" sz="2000" dirty="0"/>
              <a:t> because they can be reused and fine-tuned for your own projects instead of training from scratch.</a:t>
            </a:r>
            <a:endParaRPr lang="en-IN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1D30A8E-7B70-FCD8-744F-25AA10EC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Pretrained Models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31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E5514-D984-C0F6-29D1-5CB100C32C63}"/>
              </a:ext>
            </a:extLst>
          </p:cNvPr>
          <p:cNvSpPr txBox="1"/>
          <p:nvPr/>
        </p:nvSpPr>
        <p:spPr>
          <a:xfrm>
            <a:off x="707923" y="924232"/>
            <a:ext cx="10923638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Image Classification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These models are used to categorize images into predefined classes. Models like </a:t>
            </a:r>
            <a:r>
              <a:rPr lang="en-US" dirty="0" err="1"/>
              <a:t>ResNet</a:t>
            </a:r>
            <a:r>
              <a:rPr lang="en-US" dirty="0"/>
              <a:t> and </a:t>
            </a:r>
            <a:r>
              <a:rPr lang="en-US" dirty="0" err="1"/>
              <a:t>EfficientNet</a:t>
            </a:r>
            <a:r>
              <a:rPr lang="en-US" dirty="0"/>
              <a:t> classify images into predefined categories, making them suitable for tasks like object recognition.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ResNet50/101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A deep residual network for accurate image classification.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ResNet’s</a:t>
            </a:r>
            <a:r>
              <a:rPr lang="en-US" dirty="0"/>
              <a:t> skip connections help it train deeper networks efficiently, resulting in high accuracy in image classification tasks.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EfficientNet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Efficient and scalable for high accuracy in classification tasks.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EfficientNet</a:t>
            </a:r>
            <a:r>
              <a:rPr lang="en-US" dirty="0"/>
              <a:t> uses a scaling method to balance accuracy and computational cost, making it a popular choice for image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79098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B5BF57-3FC1-B3E2-7A9B-4BA019AF5668}"/>
              </a:ext>
            </a:extLst>
          </p:cNvPr>
          <p:cNvSpPr txBox="1"/>
          <p:nvPr/>
        </p:nvSpPr>
        <p:spPr>
          <a:xfrm>
            <a:off x="344130" y="560439"/>
            <a:ext cx="11208774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 InceptionV3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Use</a:t>
            </a:r>
            <a:r>
              <a:rPr lang="en-US" dirty="0"/>
              <a:t>: A wide and deep CNN model for image classification.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Explanation</a:t>
            </a:r>
            <a:r>
              <a:rPr lang="en-US" dirty="0"/>
              <a:t>: InceptionV3 is a highly optimized CNN that performs well on large-scale image classification tasks.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Vision Transformer (</a:t>
            </a:r>
            <a:r>
              <a:rPr lang="en-US" b="1" dirty="0" err="1"/>
              <a:t>ViT</a:t>
            </a:r>
            <a:r>
              <a:rPr lang="en-US" b="1" dirty="0"/>
              <a:t>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Use</a:t>
            </a:r>
            <a:r>
              <a:rPr lang="en-US" dirty="0"/>
              <a:t>: Uses transformers for image classification.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ViT</a:t>
            </a:r>
            <a:r>
              <a:rPr lang="en-US" dirty="0"/>
              <a:t> treats images as sequences and applies transformer models, providing strong results in classification tasks.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 </a:t>
            </a:r>
            <a:r>
              <a:rPr lang="en-US" b="1" dirty="0" err="1"/>
              <a:t>DenseNet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Use</a:t>
            </a:r>
            <a:r>
              <a:rPr lang="en-US" dirty="0"/>
              <a:t>: Uses dense connections for feature reuse in classification.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DenseNet</a:t>
            </a:r>
            <a:r>
              <a:rPr lang="en-US" dirty="0"/>
              <a:t> improves the flow of gradients and features through dense connections, boosting performance in image classification.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FCA8F-CEDE-A5F0-E0A0-B2A16E74F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81AF1-58F4-63E1-C64C-B4210728C0AC}"/>
              </a:ext>
            </a:extLst>
          </p:cNvPr>
          <p:cNvSpPr txBox="1"/>
          <p:nvPr/>
        </p:nvSpPr>
        <p:spPr>
          <a:xfrm>
            <a:off x="2290916" y="2310581"/>
            <a:ext cx="7777316" cy="145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5163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44C45-DE87-8584-8AB1-0AF6BDB594D0}"/>
              </a:ext>
            </a:extLst>
          </p:cNvPr>
          <p:cNvSpPr txBox="1"/>
          <p:nvPr/>
        </p:nvSpPr>
        <p:spPr>
          <a:xfrm>
            <a:off x="324465" y="167150"/>
            <a:ext cx="11513574" cy="674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Text Classification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/>
              <a:t>These models are used to categorize text into different topics, sentiment, or classes. Pretrained models like BERT and </a:t>
            </a:r>
            <a:r>
              <a:rPr lang="en-US" sz="1600" dirty="0" err="1"/>
              <a:t>RoBERTa</a:t>
            </a:r>
            <a:r>
              <a:rPr lang="en-US" sz="1600" dirty="0"/>
              <a:t> classify text into categories, such as sentiment or topic, using deep learning techniques.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BERT (base/large)</a:t>
            </a:r>
            <a:endParaRPr lang="en-US" sz="16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Use</a:t>
            </a:r>
            <a:r>
              <a:rPr lang="en-US" sz="1600" dirty="0"/>
              <a:t>: A transformer-based model for various text classification tasks.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Explanation</a:t>
            </a:r>
            <a:r>
              <a:rPr lang="en-US" sz="1600" dirty="0"/>
              <a:t>: BERT is a state-of-the-art model that processes text bidirectionally, making it excellent for tasks like sentiment analysis or spam detection.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https://github.com/Josh-Em/text-classification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https://github.com/Praveen76/Text-Classification-using-BERT-Model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https://github.com/abyanjan/Fine-Tune-BERT-for-Text-Classification</a:t>
            </a:r>
            <a:endParaRPr 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RoBERTa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Use</a:t>
            </a:r>
            <a:r>
              <a:rPr lang="en-US" sz="1600" dirty="0"/>
              <a:t>: A robustly optimized version of BERT.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Explanation</a:t>
            </a:r>
            <a:r>
              <a:rPr lang="en-US" sz="1600" dirty="0"/>
              <a:t>: </a:t>
            </a:r>
            <a:r>
              <a:rPr lang="en-US" sz="1600" dirty="0" err="1"/>
              <a:t>RoBERTa</a:t>
            </a:r>
            <a:r>
              <a:rPr lang="en-US" sz="1600" dirty="0"/>
              <a:t> outperforms BERT by removing some restrictions and training on more data, making it a stronger model for text classification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https://github.com/HamidrezaGholamrezaei/LLM-Text-Classification-with-RoBERTa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6"/>
              </a:rPr>
              <a:t>https://github.com/aramakus/ML-and-Data-Analysis/blob/master/RoBERTa%20for%20text%20classification.ipynb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4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0FB08F-4959-D454-0F5B-764E592133DF}"/>
              </a:ext>
            </a:extLst>
          </p:cNvPr>
          <p:cNvSpPr txBox="1"/>
          <p:nvPr/>
        </p:nvSpPr>
        <p:spPr>
          <a:xfrm>
            <a:off x="206477" y="245806"/>
            <a:ext cx="11700388" cy="646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3.DistilBERT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Use</a:t>
            </a:r>
            <a:r>
              <a:rPr lang="en-US" dirty="0"/>
              <a:t>: A smaller, faster BERT for text classification.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DistilBERT</a:t>
            </a:r>
            <a:r>
              <a:rPr lang="en-US" dirty="0"/>
              <a:t> is a lighter version of BERT that offers almost the same performance but is faster and more efficient.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https://github.com/huggingface/transformers/tree/main/src/transformers/models/distilbert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https://github.com/YonghaoZhao722/distilbert-base-uncased-finetuning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4.ALBERT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Use</a:t>
            </a:r>
            <a:r>
              <a:rPr lang="en-US" dirty="0"/>
              <a:t>: A lightweight BERT with fewer parameters for faster training.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Explanation</a:t>
            </a:r>
            <a:r>
              <a:rPr lang="en-US" dirty="0"/>
              <a:t>: ALBERT reduces the size of BERT, improving efficiency while maintaining accuracy for tasks like sentiment analysis or classification.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4"/>
              </a:rPr>
              <a:t>https://github.com/google-research/albert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>
                <a:hlinkClick r:id="rId5"/>
              </a:rPr>
              <a:t>https://github.com/vvvm23/albert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5.XLNet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Use</a:t>
            </a:r>
            <a:r>
              <a:rPr lang="en-US" dirty="0"/>
              <a:t>: An autoregressive model that improves upon BERT for text generation and classification.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XLNet</a:t>
            </a:r>
            <a:r>
              <a:rPr lang="en-US" dirty="0"/>
              <a:t> outperforms BERT on many NLP tasks by modeling the order of words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38012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6D8E1-BD45-72D4-C871-E7507D5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EFA65-0F4F-6F77-5C4A-6E5FEA69EFAB}"/>
              </a:ext>
            </a:extLst>
          </p:cNvPr>
          <p:cNvSpPr txBox="1"/>
          <p:nvPr/>
        </p:nvSpPr>
        <p:spPr>
          <a:xfrm>
            <a:off x="2290916" y="2310581"/>
            <a:ext cx="7777316" cy="149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Chatbots &amp; NLP</a:t>
            </a:r>
          </a:p>
        </p:txBody>
      </p:sp>
    </p:spTree>
    <p:extLst>
      <p:ext uri="{BB962C8B-B14F-4D97-AF65-F5344CB8AC3E}">
        <p14:creationId xmlns:p14="http://schemas.microsoft.com/office/powerpoint/2010/main" val="48105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98A8D-10EF-95FD-3FF3-55FBAFE83769}"/>
              </a:ext>
            </a:extLst>
          </p:cNvPr>
          <p:cNvSpPr txBox="1"/>
          <p:nvPr/>
        </p:nvSpPr>
        <p:spPr>
          <a:xfrm>
            <a:off x="481781" y="609600"/>
            <a:ext cx="11228438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Chatbots &amp; NLP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Models for natural language processing to build conversational agents.</a:t>
            </a:r>
            <a:r>
              <a:rPr lang="en-US" dirty="0"/>
              <a:t> Pretrained models like ChatGPT and BERT power chatbots by understanding and generating natural language for real-time interactions.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ChatGPT (GPT-4)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Use</a:t>
            </a:r>
            <a:r>
              <a:rPr lang="en-IN" dirty="0"/>
              <a:t>: A conversational AI that generates human-like responses.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Explanation</a:t>
            </a:r>
            <a:r>
              <a:rPr lang="en-IN" dirty="0"/>
              <a:t>: ChatGPT uses large language models to understand and generate text for intelligent conversation in real-time.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Google Bard (Gemini)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Use</a:t>
            </a:r>
            <a:r>
              <a:rPr lang="en-IN" dirty="0"/>
              <a:t>: Google’s AI chatbot powered by the Gemini model.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Explanation</a:t>
            </a:r>
            <a:r>
              <a:rPr lang="en-IN" dirty="0"/>
              <a:t>: Bard helps with information retrieval, offering creative responses for user queries.</a:t>
            </a:r>
          </a:p>
        </p:txBody>
      </p:sp>
    </p:spTree>
    <p:extLst>
      <p:ext uri="{BB962C8B-B14F-4D97-AF65-F5344CB8AC3E}">
        <p14:creationId xmlns:p14="http://schemas.microsoft.com/office/powerpoint/2010/main" val="424923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CFAA6-9B82-00BF-572C-214542322AA5}"/>
              </a:ext>
            </a:extLst>
          </p:cNvPr>
          <p:cNvSpPr txBox="1"/>
          <p:nvPr/>
        </p:nvSpPr>
        <p:spPr>
          <a:xfrm>
            <a:off x="560439" y="471948"/>
            <a:ext cx="11051458" cy="544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3.Claude (Anthropic)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b="1" dirty="0"/>
              <a:t>Use</a:t>
            </a:r>
            <a:r>
              <a:rPr lang="en-IN" dirty="0"/>
              <a:t>: A conversational AI with a focus on safety and helpfulness.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Explanation</a:t>
            </a:r>
            <a:r>
              <a:rPr lang="en-IN" dirty="0"/>
              <a:t>: Claude provides safe and productive interactions by focusing on human-like responses.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2"/>
              </a:rPr>
              <a:t>Claude Website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4.Meta’s </a:t>
            </a:r>
            <a:r>
              <a:rPr lang="en-IN" b="1" dirty="0" err="1"/>
              <a:t>LLaMA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b="1" dirty="0"/>
              <a:t>Use</a:t>
            </a:r>
            <a:r>
              <a:rPr lang="en-IN" dirty="0"/>
              <a:t>: Meta's open foundation model for various NLP tasks.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Explanation</a:t>
            </a:r>
            <a:r>
              <a:rPr lang="en-IN" dirty="0"/>
              <a:t>: </a:t>
            </a:r>
            <a:r>
              <a:rPr lang="en-IN" dirty="0" err="1"/>
              <a:t>LLaMA</a:t>
            </a:r>
            <a:r>
              <a:rPr lang="en-IN" dirty="0"/>
              <a:t> is an open-source language model built for efficiency and effectiveness in NLP applications.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hlinkClick r:id="rId3"/>
              </a:rPr>
              <a:t>https://github.com/openlm-research/open_llama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>
                <a:hlinkClick r:id="rId4"/>
              </a:rPr>
              <a:t>https://github.com/meta-llama/llama-models/blob/main/models/llama4/MODEL_CARD.md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5.Rasa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b="1" dirty="0"/>
              <a:t>Use</a:t>
            </a:r>
            <a:r>
              <a:rPr lang="en-IN" dirty="0"/>
              <a:t>: An open-source framework for building custom chatbots.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Explanation</a:t>
            </a:r>
            <a:r>
              <a:rPr lang="en-IN" dirty="0"/>
              <a:t>: Rasa provides a flexible platform for building AI assistants with natural language understanding.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5"/>
              </a:rPr>
              <a:t>Rasa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26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8EA3-1181-CF82-D4C9-D6182FD9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EE1F1-4975-620F-8A8B-231A6D85AFF4}"/>
              </a:ext>
            </a:extLst>
          </p:cNvPr>
          <p:cNvSpPr txBox="1"/>
          <p:nvPr/>
        </p:nvSpPr>
        <p:spPr>
          <a:xfrm>
            <a:off x="894735" y="2212259"/>
            <a:ext cx="9920749" cy="142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Semantic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3469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7707B-36E8-15AC-191F-0C1F7DC74ECB}"/>
              </a:ext>
            </a:extLst>
          </p:cNvPr>
          <p:cNvSpPr txBox="1"/>
          <p:nvPr/>
        </p:nvSpPr>
        <p:spPr>
          <a:xfrm>
            <a:off x="717755" y="481780"/>
            <a:ext cx="10707329" cy="544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Semantic Segmentation :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Classifies each pixel of the image into categories. </a:t>
            </a:r>
            <a:r>
              <a:rPr lang="en-US" dirty="0"/>
              <a:t>Models like U-Net and </a:t>
            </a:r>
            <a:r>
              <a:rPr lang="en-US" dirty="0" err="1"/>
              <a:t>DeepLab</a:t>
            </a:r>
            <a:r>
              <a:rPr lang="en-US" dirty="0"/>
              <a:t> can segment images into meaningful regions for applications like medical image analysis.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DeepLabV3+</a:t>
            </a:r>
            <a:r>
              <a:rPr lang="en-IN" dirty="0"/>
              <a:t> – Very powerful semantic segmentation model.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2"/>
              </a:rPr>
              <a:t>https://github.com/tensorflow/models/tree/master/research/deeplab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U-Net</a:t>
            </a:r>
            <a:r>
              <a:rPr lang="en-IN" dirty="0"/>
              <a:t> – Excellent for biomedical image segmentation.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3"/>
              </a:rPr>
              <a:t>https://github.com/milesial/Pytorch-UNet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/>
              <a:t>PSPNet</a:t>
            </a:r>
            <a:r>
              <a:rPr lang="en-IN" dirty="0"/>
              <a:t> – Global context-aware segmentation.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4"/>
              </a:rPr>
              <a:t>https://github.com/hszhao/PSPNet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/>
              <a:t>HRNet</a:t>
            </a:r>
            <a:r>
              <a:rPr lang="en-IN" dirty="0"/>
              <a:t> – High-resolution network for semantic segmentation.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5"/>
              </a:rPr>
              <a:t>https://github.com/HRNet/HRNet-Semantic-Segmentation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/>
              <a:t>SegFormer</a:t>
            </a:r>
            <a:r>
              <a:rPr lang="en-IN" dirty="0"/>
              <a:t> – Transformer-based segmentation model.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6"/>
              </a:rPr>
              <a:t>https://github.com/NVlabs/SegFormer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007AB4-613E-B255-252E-51AD71E7583F}"/>
              </a:ext>
            </a:extLst>
          </p:cNvPr>
          <p:cNvSpPr txBox="1"/>
          <p:nvPr/>
        </p:nvSpPr>
        <p:spPr>
          <a:xfrm>
            <a:off x="668593" y="639097"/>
            <a:ext cx="10481187" cy="494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Use of pretrained models</a:t>
            </a:r>
          </a:p>
          <a:p>
            <a:pPr algn="ctr">
              <a:buNone/>
            </a:pPr>
            <a:endParaRPr lang="en-US" sz="2400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Time-saving</a:t>
            </a:r>
            <a:r>
              <a:rPr lang="en-US" dirty="0"/>
              <a:t>: Pretrained models eliminate the need to train from scratch, reducing time and computational costs.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Improved Accuracy</a:t>
            </a:r>
            <a:r>
              <a:rPr lang="en-US" dirty="0"/>
              <a:t>: They leverage large-scale data for higher accuracy in various tasks like image classification and object detection.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Transfer Learning</a:t>
            </a:r>
            <a:r>
              <a:rPr lang="en-US" dirty="0"/>
              <a:t>: Pretrained models can be fine-tuned for specific tasks, enabling knowledge transfer across domains.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Quick Prototyping</a:t>
            </a:r>
            <a:r>
              <a:rPr lang="en-US" dirty="0"/>
              <a:t>: They allow rapid development and testing of models for specific use cases without extensive training.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Versatility</a:t>
            </a:r>
            <a:r>
              <a:rPr lang="en-US" dirty="0"/>
              <a:t>: Pretrained models can be used across multiple tasks, such as NLP, image processing, and more, offering broad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032440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8165-46DE-AB5A-3F3A-F219A814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C171FF-A853-1C75-1040-EFABEEB0BA62}"/>
              </a:ext>
            </a:extLst>
          </p:cNvPr>
          <p:cNvSpPr txBox="1"/>
          <p:nvPr/>
        </p:nvSpPr>
        <p:spPr>
          <a:xfrm>
            <a:off x="2290916" y="2310581"/>
            <a:ext cx="7777316" cy="1458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Computer Vison</a:t>
            </a:r>
          </a:p>
        </p:txBody>
      </p:sp>
    </p:spTree>
    <p:extLst>
      <p:ext uri="{BB962C8B-B14F-4D97-AF65-F5344CB8AC3E}">
        <p14:creationId xmlns:p14="http://schemas.microsoft.com/office/powerpoint/2010/main" val="46581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3F9555-BA80-0F62-1CDF-E4873C9E1DE7}"/>
              </a:ext>
            </a:extLst>
          </p:cNvPr>
          <p:cNvSpPr txBox="1"/>
          <p:nvPr/>
        </p:nvSpPr>
        <p:spPr>
          <a:xfrm>
            <a:off x="757084" y="599767"/>
            <a:ext cx="10589342" cy="503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👁️‍🗨️ Computer Vision (CV) :</a:t>
            </a:r>
          </a:p>
          <a:p>
            <a:pPr>
              <a:lnSpc>
                <a:spcPct val="150000"/>
              </a:lnSpc>
              <a:buNone/>
            </a:pPr>
            <a:r>
              <a:rPr lang="en-IN" dirty="0"/>
              <a:t>Enables machines to "see" and process visual input.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OpenCV</a:t>
            </a:r>
            <a:r>
              <a:rPr lang="en-IN" dirty="0"/>
              <a:t> – Standard library for image processing and CV.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2"/>
              </a:rPr>
              <a:t>https://opencv.org/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/>
              <a:t>MediaPipe</a:t>
            </a:r>
            <a:r>
              <a:rPr lang="en-IN" dirty="0"/>
              <a:t> – Real-time pose, hand, face tracking.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3"/>
              </a:rPr>
              <a:t>https://mediapipe.dev/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DINOv2</a:t>
            </a:r>
            <a:r>
              <a:rPr lang="en-IN" dirty="0"/>
              <a:t> – Self-supervised visual feature learner.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4"/>
              </a:rPr>
              <a:t>https://github.com/facebookresearch/dinov2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Segment Anything (SAM)</a:t>
            </a:r>
            <a:r>
              <a:rPr lang="en-IN" dirty="0"/>
              <a:t> – Foundation model for image segmentation.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5"/>
              </a:rPr>
              <a:t>https://github.com/facebookresearch/segment-anything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Vision Transformers (</a:t>
            </a:r>
            <a:r>
              <a:rPr lang="en-IN" b="1" dirty="0" err="1"/>
              <a:t>ViT</a:t>
            </a:r>
            <a:r>
              <a:rPr lang="en-IN" b="1" dirty="0"/>
              <a:t>)</a:t>
            </a:r>
            <a:r>
              <a:rPr lang="en-IN" dirty="0"/>
              <a:t> – State-of-the-art CV with transformers.</a:t>
            </a:r>
            <a:br>
              <a:rPr lang="en-IN" dirty="0"/>
            </a:br>
            <a:r>
              <a:rPr lang="en-IN" dirty="0"/>
              <a:t>🔗 </a:t>
            </a:r>
            <a:r>
              <a:rPr lang="en-IN" dirty="0">
                <a:hlinkClick r:id="rId6"/>
              </a:rPr>
              <a:t>https://github.com/google-research/vision_transformer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131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17363-51CF-17BA-502F-141A87E14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14853-7F64-04AF-EDE2-4807070E70C5}"/>
              </a:ext>
            </a:extLst>
          </p:cNvPr>
          <p:cNvSpPr txBox="1"/>
          <p:nvPr/>
        </p:nvSpPr>
        <p:spPr>
          <a:xfrm>
            <a:off x="1179871" y="1927123"/>
            <a:ext cx="9301316" cy="141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798777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3261-E1CD-BC06-D2C7-6210FAD11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1BED9-648B-8E25-71CB-26A84720996C}"/>
              </a:ext>
            </a:extLst>
          </p:cNvPr>
          <p:cNvSpPr txBox="1"/>
          <p:nvPr/>
        </p:nvSpPr>
        <p:spPr>
          <a:xfrm>
            <a:off x="167148" y="196647"/>
            <a:ext cx="11847871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Image Segmentation</a:t>
            </a:r>
          </a:p>
          <a:p>
            <a:pPr>
              <a:buNone/>
            </a:pPr>
            <a:r>
              <a:rPr lang="en-US" dirty="0"/>
              <a:t>Image segmentation is the task of dividing an image into multiple segments, where each segment corresponds to a meaningful object or region. It's a pixel-level classification that provides a more detailed understanding of an image than object detection or classification.</a:t>
            </a:r>
          </a:p>
          <a:p>
            <a:pPr>
              <a:buNone/>
            </a:pPr>
            <a:endParaRPr lang="en-US" dirty="0"/>
          </a:p>
          <a:p>
            <a:r>
              <a:rPr lang="en-IN" sz="1600" b="1" dirty="0"/>
              <a:t>1. U-Net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Use</a:t>
            </a:r>
            <a:r>
              <a:rPr lang="en-IN" sz="1600" dirty="0"/>
              <a:t>: Primarily for medical image segmentation, but applicable to general image segmentation.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Explanation</a:t>
            </a:r>
            <a:r>
              <a:rPr lang="en-IN" sz="1600" dirty="0"/>
              <a:t>: U-Net's encoder-decoder architecture with skip connections excels at producing precise, pixel-level segmentations, especially when training data is limited.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2. </a:t>
            </a:r>
            <a:r>
              <a:rPr lang="en-US" sz="1600" dirty="0"/>
              <a:t>DeepLabv3+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Use: Semantic image segmentation.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Explanation: DeepLabv3+ employs </a:t>
            </a:r>
            <a:r>
              <a:rPr lang="en-US" sz="1600" dirty="0" err="1"/>
              <a:t>atrous</a:t>
            </a:r>
            <a:r>
              <a:rPr lang="en-US" sz="1600" dirty="0"/>
              <a:t> convolutions and ASPP to effectively capture contextual information at different scales, leading to accurate segmentation even for objects of varying sizes.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3. Mask R-CNN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Use: Instance segmentation.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Explanation: Mask R-CNN extends Faster R-CNN to simultaneously detect objects and generate pixel-level masks for each instance, enabling precise localization and identification of individual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80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ADE0E9-ED1A-4290-C59A-92679348B8C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4129" y="455840"/>
            <a:ext cx="1135625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u="sng" dirty="0">
                <a:latin typeface="Arial" panose="020B0604020202020204" pitchFamily="34" charset="0"/>
              </a:rPr>
              <a:t>Difference between image classification, image segmentation and semantic segmentation 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Classification: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you send a picture and ask "Is there a cat or not?", image classification will tell you whether the image contains a cat. The output is a label: "cat" or "no cat".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Segmentation: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you ask an image segmentation model to process the image, it will outline the pixels that belong to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object, separating those pixels from the background. It won't label the object as a "cat," but it will show you the shape and location of the object.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Semantic Segmentation: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Semantic segmentation will go a step further. It will outline the pixels that belong to the cat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them as "cat." It will also label the other pixels in the background (e.g., "background," "tree," etc.). So, it provides a pixel-level understanding of what's in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3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40D599-6D05-D266-25B1-9E9B378D942C}"/>
              </a:ext>
            </a:extLst>
          </p:cNvPr>
          <p:cNvSpPr txBox="1"/>
          <p:nvPr/>
        </p:nvSpPr>
        <p:spPr>
          <a:xfrm>
            <a:off x="2517058" y="2379406"/>
            <a:ext cx="7551174" cy="142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Object Detection </a:t>
            </a:r>
          </a:p>
        </p:txBody>
      </p:sp>
    </p:spTree>
    <p:extLst>
      <p:ext uri="{BB962C8B-B14F-4D97-AF65-F5344CB8AC3E}">
        <p14:creationId xmlns:p14="http://schemas.microsoft.com/office/powerpoint/2010/main" val="85193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904BA-D0EB-C47D-4491-306A19B1550E}"/>
              </a:ext>
            </a:extLst>
          </p:cNvPr>
          <p:cNvSpPr txBox="1"/>
          <p:nvPr/>
        </p:nvSpPr>
        <p:spPr>
          <a:xfrm>
            <a:off x="285135" y="678426"/>
            <a:ext cx="11454581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Object Detection :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Object detection models are used to locate and classify objects within an image. Pretrained models like YOLO and Faster R-CNN help detect and localize objects in images and videos with high accuracy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YOLOv8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YOLOv8 is fast and real-time, used for detecting objects in images and videos.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This model can quickly detect multiple objects in real-time, making it ideal for applications like surveillance or autonomous vehicles.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Faster R-CNN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It’s a two-stage model used for accurate object detection.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Faster R-CNN first proposes potential object locations and then classifies them, making it highly accurate for object detection tasks.</a:t>
            </a:r>
          </a:p>
        </p:txBody>
      </p:sp>
    </p:spTree>
    <p:extLst>
      <p:ext uri="{BB962C8B-B14F-4D97-AF65-F5344CB8AC3E}">
        <p14:creationId xmlns:p14="http://schemas.microsoft.com/office/powerpoint/2010/main" val="37758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C11CD-1FAC-54D3-3E3C-7400B11931C7}"/>
              </a:ext>
            </a:extLst>
          </p:cNvPr>
          <p:cNvSpPr txBox="1"/>
          <p:nvPr/>
        </p:nvSpPr>
        <p:spPr>
          <a:xfrm>
            <a:off x="275303" y="658761"/>
            <a:ext cx="11533239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 SSD (Single Shot </a:t>
            </a:r>
            <a:r>
              <a:rPr lang="en-US" b="1" dirty="0" err="1"/>
              <a:t>Multibox</a:t>
            </a:r>
            <a:r>
              <a:rPr lang="en-US" b="1" dirty="0"/>
              <a:t> Detector)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Detects objects in real-time, optimized for mobile devices.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SSD is fast and can detect objects of various sizes. It’s lightweight, so it works well on devices with limited computational power.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</a:t>
            </a:r>
            <a:r>
              <a:rPr lang="en-US" b="1" dirty="0" err="1"/>
              <a:t>EfficientDet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A model that strikes a balance between efficiency and accuracy.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EfficientDet</a:t>
            </a:r>
            <a:r>
              <a:rPr lang="en-US" dirty="0"/>
              <a:t> is great for real-time object detection, offering both accuracy and computational efficiency, making it ideal for edge devices.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 </a:t>
            </a:r>
            <a:r>
              <a:rPr lang="en-US" b="1" dirty="0" err="1"/>
              <a:t>RetinaNet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Detects small objects effectively using focal loss.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RetinaNet</a:t>
            </a:r>
            <a:r>
              <a:rPr lang="en-US" dirty="0"/>
              <a:t> is particularly good at detecting small objects in images, which are often missed by other models.</a:t>
            </a:r>
          </a:p>
        </p:txBody>
      </p:sp>
    </p:spTree>
    <p:extLst>
      <p:ext uri="{BB962C8B-B14F-4D97-AF65-F5344CB8AC3E}">
        <p14:creationId xmlns:p14="http://schemas.microsoft.com/office/powerpoint/2010/main" val="39513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3F297-824F-6373-F8BE-B7F3BC20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F2ED0E-4FCF-ECF0-C3D3-92937FED6737}"/>
              </a:ext>
            </a:extLst>
          </p:cNvPr>
          <p:cNvSpPr txBox="1"/>
          <p:nvPr/>
        </p:nvSpPr>
        <p:spPr>
          <a:xfrm>
            <a:off x="2408903" y="2428567"/>
            <a:ext cx="6971071" cy="141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Face Detection </a:t>
            </a:r>
          </a:p>
        </p:txBody>
      </p:sp>
    </p:spTree>
    <p:extLst>
      <p:ext uri="{BB962C8B-B14F-4D97-AF65-F5344CB8AC3E}">
        <p14:creationId xmlns:p14="http://schemas.microsoft.com/office/powerpoint/2010/main" val="37924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3E4B04-93F1-DA5B-CC6B-498B7FFD082F}"/>
              </a:ext>
            </a:extLst>
          </p:cNvPr>
          <p:cNvSpPr txBox="1"/>
          <p:nvPr/>
        </p:nvSpPr>
        <p:spPr>
          <a:xfrm>
            <a:off x="585019" y="639097"/>
            <a:ext cx="10859729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Face Detection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Face detection models are used to locate human faces in images or video streams. Models like MTCNN and </a:t>
            </a:r>
            <a:r>
              <a:rPr lang="en-US" dirty="0" err="1"/>
              <a:t>RetinaFace</a:t>
            </a:r>
            <a:r>
              <a:rPr lang="en-US" dirty="0"/>
              <a:t> quickly and accurately locate faces in images and videos, even in challenging conditions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MTCNN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A multi-task model used for face detection and alignment.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MTCNN not only detects faces but also aligns them for tasks like facial recognition. It’s fast and accurate.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RetinaFace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Detects faces with high accuracy, even in difficult conditions.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RetinaFace</a:t>
            </a:r>
            <a:r>
              <a:rPr lang="en-US" dirty="0"/>
              <a:t> is known for detecting faces with great precision, even in low-light or occluded conditions.</a:t>
            </a:r>
          </a:p>
        </p:txBody>
      </p:sp>
    </p:spTree>
    <p:extLst>
      <p:ext uri="{BB962C8B-B14F-4D97-AF65-F5344CB8AC3E}">
        <p14:creationId xmlns:p14="http://schemas.microsoft.com/office/powerpoint/2010/main" val="281623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885CE-982C-5FF8-B76F-8648DE2A10B5}"/>
              </a:ext>
            </a:extLst>
          </p:cNvPr>
          <p:cNvSpPr txBox="1"/>
          <p:nvPr/>
        </p:nvSpPr>
        <p:spPr>
          <a:xfrm>
            <a:off x="363794" y="599768"/>
            <a:ext cx="1145458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3.Dlib HOG + CNN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A simple and robust method for face detection.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</a:t>
            </a:r>
            <a:r>
              <a:rPr lang="en-US" dirty="0" err="1"/>
              <a:t>Dlib</a:t>
            </a:r>
            <a:r>
              <a:rPr lang="en-US" dirty="0"/>
              <a:t> combines Histogram of Oriented Gradients (HOG) with CNN for accurate and fast face detection, often used in real-time applications.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4.FaceNet + MTCNN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A combination of face detection and recognition.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This model detects faces and then uses the </a:t>
            </a:r>
            <a:r>
              <a:rPr lang="en-US" dirty="0" err="1"/>
              <a:t>FaceNet</a:t>
            </a:r>
            <a:r>
              <a:rPr lang="en-US" dirty="0"/>
              <a:t> network to perform face recognition, widely used in security systems.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5.OpenCV Haar Cascades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</a:t>
            </a:r>
            <a:r>
              <a:rPr lang="en-US" dirty="0"/>
              <a:t>: A classic method for detecting faces in real-time.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OpenCV’s Haar Cascades is a simple, fast method for face detection, widely used in early face detection systems.</a:t>
            </a:r>
          </a:p>
        </p:txBody>
      </p:sp>
    </p:spTree>
    <p:extLst>
      <p:ext uri="{BB962C8B-B14F-4D97-AF65-F5344CB8AC3E}">
        <p14:creationId xmlns:p14="http://schemas.microsoft.com/office/powerpoint/2010/main" val="42747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1036-4E7C-8E60-3C96-FDDB391D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7BBBE-AF7C-3CBF-F16C-4641ACB1114D}"/>
              </a:ext>
            </a:extLst>
          </p:cNvPr>
          <p:cNvSpPr txBox="1"/>
          <p:nvPr/>
        </p:nvSpPr>
        <p:spPr>
          <a:xfrm>
            <a:off x="1179871" y="1927123"/>
            <a:ext cx="9301316" cy="1415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6600" b="1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56577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344</TotalTime>
  <Words>1992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Celestial</vt:lpstr>
      <vt:lpstr>Pretrained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R</dc:creator>
  <cp:lastModifiedBy>suresh R</cp:lastModifiedBy>
  <cp:revision>19</cp:revision>
  <dcterms:created xsi:type="dcterms:W3CDTF">2025-04-22T14:27:20Z</dcterms:created>
  <dcterms:modified xsi:type="dcterms:W3CDTF">2025-04-29T12:26:49Z</dcterms:modified>
</cp:coreProperties>
</file>