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7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5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92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44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8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77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91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10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4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2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7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3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1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0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46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Insurance Charge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Objective:</a:t>
            </a:r>
            <a:r>
              <a:rPr lang="en-US" dirty="0"/>
              <a:t> </a:t>
            </a:r>
            <a:r>
              <a:rPr dirty="0"/>
              <a:t>Predict the insurance charges for new data points.</a:t>
            </a:r>
          </a:p>
          <a:p>
            <a:r>
              <a:rPr dirty="0"/>
              <a:t>Business Insight:</a:t>
            </a:r>
            <a:r>
              <a:rPr lang="en-US" dirty="0"/>
              <a:t> </a:t>
            </a:r>
            <a:r>
              <a:rPr dirty="0"/>
              <a:t>Provide accurate charge predictions to optimize pricing and customer insights.</a:t>
            </a:r>
          </a:p>
          <a:p>
            <a:r>
              <a:rPr lang="en-IN" dirty="0"/>
              <a:t>Approach: </a:t>
            </a:r>
            <a:r>
              <a:rPr dirty="0"/>
              <a:t>Applied various machine learning models and selected the </a:t>
            </a:r>
            <a:r>
              <a:rPr dirty="0" err="1"/>
              <a:t>bestperforming</a:t>
            </a:r>
            <a:r>
              <a:rPr dirty="0"/>
              <a:t> one based on R2 score.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Checked for Missing Values:</a:t>
            </a:r>
            <a:r>
              <a:rPr lang="en-US" dirty="0"/>
              <a:t> </a:t>
            </a:r>
            <a:r>
              <a:rPr dirty="0"/>
              <a:t>No missing values found using `</a:t>
            </a:r>
            <a:r>
              <a:rPr dirty="0" err="1"/>
              <a:t>isnull</a:t>
            </a:r>
            <a:r>
              <a:rPr dirty="0"/>
              <a:t>().sum()`.</a:t>
            </a:r>
          </a:p>
          <a:p>
            <a:r>
              <a:rPr dirty="0"/>
              <a:t>Feature Scaling: Applied </a:t>
            </a:r>
            <a:r>
              <a:rPr dirty="0" err="1"/>
              <a:t>StandardScaler</a:t>
            </a:r>
            <a:r>
              <a:rPr lang="en-US" dirty="0"/>
              <a:t> </a:t>
            </a:r>
            <a:r>
              <a:rPr dirty="0"/>
              <a:t>to ensure features are on a similar scale.</a:t>
            </a:r>
          </a:p>
          <a:p>
            <a:r>
              <a:rPr dirty="0"/>
              <a:t>Data Split: Split into </a:t>
            </a:r>
            <a:r>
              <a:rPr lang="en-US" dirty="0"/>
              <a:t>X</a:t>
            </a:r>
            <a:r>
              <a:rPr dirty="0"/>
              <a:t>_train, </a:t>
            </a:r>
            <a:r>
              <a:rPr dirty="0" err="1"/>
              <a:t>X_test</a:t>
            </a:r>
            <a:r>
              <a:rPr dirty="0"/>
              <a:t>, </a:t>
            </a:r>
            <a:r>
              <a:rPr dirty="0" err="1"/>
              <a:t>y_train</a:t>
            </a:r>
            <a:r>
              <a:rPr dirty="0"/>
              <a:t>, and </a:t>
            </a:r>
            <a:r>
              <a:rPr dirty="0" err="1"/>
              <a:t>y_test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Models Used and Parameters Tuned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dirty="0"/>
              <a:t>7 Machine Learning Algorithms:</a:t>
            </a:r>
          </a:p>
          <a:p>
            <a:r>
              <a:rPr dirty="0"/>
              <a:t>  Linear Regression</a:t>
            </a:r>
          </a:p>
          <a:p>
            <a:r>
              <a:rPr dirty="0"/>
              <a:t>   Support Vector Machine (SVM)</a:t>
            </a:r>
          </a:p>
          <a:p>
            <a:r>
              <a:rPr dirty="0"/>
              <a:t>   Decision Tree</a:t>
            </a:r>
          </a:p>
          <a:p>
            <a:r>
              <a:rPr dirty="0"/>
              <a:t>   Random Forest</a:t>
            </a:r>
          </a:p>
          <a:p>
            <a:r>
              <a:rPr dirty="0"/>
              <a:t>   Gradient Boosting</a:t>
            </a:r>
          </a:p>
          <a:p>
            <a:r>
              <a:rPr dirty="0"/>
              <a:t>   </a:t>
            </a:r>
            <a:r>
              <a:rPr dirty="0" err="1"/>
              <a:t>XGBoost</a:t>
            </a:r>
            <a:endParaRPr dirty="0"/>
          </a:p>
          <a:p>
            <a:r>
              <a:rPr dirty="0"/>
              <a:t>   </a:t>
            </a:r>
            <a:r>
              <a:rPr dirty="0" err="1"/>
              <a:t>KNearest</a:t>
            </a:r>
            <a:r>
              <a:rPr dirty="0"/>
              <a:t> Neighbors (KNN)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• Applied </a:t>
            </a:r>
            <a:r>
              <a:rPr dirty="0" err="1"/>
              <a:t>GridSearchCV</a:t>
            </a:r>
            <a:r>
              <a:rPr dirty="0"/>
              <a:t> for hyperparameter tuning.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Used Parallel Processing (`</a:t>
            </a:r>
            <a:r>
              <a:rPr lang="en-US" dirty="0" err="1"/>
              <a:t>n_jobs</a:t>
            </a:r>
            <a:r>
              <a:rPr lang="en-US" dirty="0"/>
              <a:t>=1`) for faster computation.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606" y="471949"/>
            <a:ext cx="6661094" cy="1165016"/>
          </a:xfrm>
        </p:spPr>
        <p:txBody>
          <a:bodyPr/>
          <a:lstStyle/>
          <a:p>
            <a:r>
              <a:rPr dirty="0"/>
              <a:t>Model Performance Overview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D2657D-599D-7B21-BA15-F651488DC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550204"/>
              </p:ext>
            </p:extLst>
          </p:nvPr>
        </p:nvGraphicFramePr>
        <p:xfrm>
          <a:off x="506360" y="1533832"/>
          <a:ext cx="8352503" cy="5142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126">
                  <a:extLst>
                    <a:ext uri="{9D8B030D-6E8A-4147-A177-3AD203B41FA5}">
                      <a16:colId xmlns:a16="http://schemas.microsoft.com/office/drawing/2014/main" val="66667297"/>
                    </a:ext>
                  </a:extLst>
                </a:gridCol>
                <a:gridCol w="4973535">
                  <a:extLst>
                    <a:ext uri="{9D8B030D-6E8A-4147-A177-3AD203B41FA5}">
                      <a16:colId xmlns:a16="http://schemas.microsoft.com/office/drawing/2014/main" val="3872332517"/>
                    </a:ext>
                  </a:extLst>
                </a:gridCol>
                <a:gridCol w="1290842">
                  <a:extLst>
                    <a:ext uri="{9D8B030D-6E8A-4147-A177-3AD203B41FA5}">
                      <a16:colId xmlns:a16="http://schemas.microsoft.com/office/drawing/2014/main" val="4109762634"/>
                    </a:ext>
                  </a:extLst>
                </a:gridCol>
              </a:tblGrid>
              <a:tr h="38015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Algorithm</a:t>
                      </a:r>
                      <a:endParaRPr lang="en-IN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Best Parameters</a:t>
                      </a:r>
                      <a:endParaRPr lang="en-IN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R2 Score</a:t>
                      </a:r>
                      <a:endParaRPr lang="en-IN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983375"/>
                  </a:ext>
                </a:extLst>
              </a:tr>
              <a:tr h="38015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Linear Regression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{}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0.7895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90781747"/>
                  </a:ext>
                </a:extLst>
              </a:tr>
              <a:tr h="5734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SVM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{'C': 1000, 'epsilon': 0.5, 'gamma': 'auto', 'kernel': 'poly'}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0.8567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78493157"/>
                  </a:ext>
                </a:extLst>
              </a:tr>
              <a:tr h="7409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Decision Tree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{'criterion': 'squared_error', 'max_depth': 5, 'max_features': 'log2', 'min_samples_split': 5, 'splitter': 'best'}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0.8179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71539585"/>
                  </a:ext>
                </a:extLst>
              </a:tr>
              <a:tr h="7865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Random Forest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{'ccp_alpha': 0.1, 'criterion': 'absolute_error', 'max_depth': 10, 'max_features': 'sqrt', 'n_estimators': 300}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0.8877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6599398"/>
                  </a:ext>
                </a:extLst>
              </a:tr>
              <a:tr h="7603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Gradient Boosting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{'learning_rate': 0.05, 'max_depth': 3, 'min_samples_split': 2, 'n_estimators': 100}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0.8913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29358149"/>
                  </a:ext>
                </a:extLst>
              </a:tr>
              <a:tr h="7603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XGBoost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{'</a:t>
                      </a:r>
                      <a:r>
                        <a:rPr lang="en-IN" sz="1400" u="none" strike="noStrike" dirty="0" err="1">
                          <a:effectLst/>
                        </a:rPr>
                        <a:t>learning_rate</a:t>
                      </a:r>
                      <a:r>
                        <a:rPr lang="en-IN" sz="1400" u="none" strike="noStrike" dirty="0">
                          <a:effectLst/>
                        </a:rPr>
                        <a:t>': 0.05, '</a:t>
                      </a:r>
                      <a:r>
                        <a:rPr lang="en-IN" sz="1400" u="none" strike="noStrike" dirty="0" err="1">
                          <a:effectLst/>
                        </a:rPr>
                        <a:t>max_depth</a:t>
                      </a:r>
                      <a:r>
                        <a:rPr lang="en-IN" sz="1400" u="none" strike="noStrike" dirty="0">
                          <a:effectLst/>
                        </a:rPr>
                        <a:t>': 3, '</a:t>
                      </a:r>
                      <a:r>
                        <a:rPr lang="en-IN" sz="1400" u="none" strike="noStrike" dirty="0" err="1">
                          <a:effectLst/>
                        </a:rPr>
                        <a:t>min_child_weight</a:t>
                      </a:r>
                      <a:r>
                        <a:rPr lang="en-IN" sz="1400" u="none" strike="noStrike" dirty="0">
                          <a:effectLst/>
                        </a:rPr>
                        <a:t>': 3, '</a:t>
                      </a:r>
                      <a:r>
                        <a:rPr lang="en-IN" sz="1400" u="none" strike="noStrike" dirty="0" err="1">
                          <a:effectLst/>
                        </a:rPr>
                        <a:t>n_estimators</a:t>
                      </a:r>
                      <a:r>
                        <a:rPr lang="en-IN" sz="1400" u="none" strike="noStrike" dirty="0">
                          <a:effectLst/>
                        </a:rPr>
                        <a:t>': 100}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0.8927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74037070"/>
                  </a:ext>
                </a:extLst>
              </a:tr>
              <a:tr h="7603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KNN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{'algorithm': 'ball_tree', 'n_neighbors': 10, 'p': 2, 'weights': 'uniform'}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0.8654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36911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Best Performing Model: </a:t>
            </a:r>
            <a:r>
              <a:rPr dirty="0" err="1"/>
              <a:t>XGBoost</a:t>
            </a:r>
            <a:r>
              <a:rPr dirty="0"/>
              <a:t> with an R2 Score of 0.8927.</a:t>
            </a:r>
          </a:p>
          <a:p>
            <a:r>
              <a:rPr dirty="0"/>
              <a:t>Gradient Boosting also performed well with an R2 Score of 0.8913.</a:t>
            </a:r>
          </a:p>
          <a:p>
            <a:r>
              <a:rPr dirty="0"/>
              <a:t>Random Forest had a solid R2 Score of 0.8877.</a:t>
            </a:r>
          </a:p>
          <a:p>
            <a:r>
              <a:rPr dirty="0"/>
              <a:t>Linear Regression showed lower performance, indicating the presence of nonlinear patterns in the data.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Use </a:t>
            </a:r>
            <a:r>
              <a:rPr dirty="0" err="1"/>
              <a:t>XGBoost</a:t>
            </a:r>
            <a:r>
              <a:rPr dirty="0"/>
              <a:t> for final predictions due to its high accuracy.</a:t>
            </a:r>
          </a:p>
          <a:p>
            <a:r>
              <a:rPr dirty="0"/>
              <a:t>Regularly retrain the model with updated data to maintain prediction accuracy.</a:t>
            </a:r>
          </a:p>
          <a:p>
            <a:r>
              <a:rPr dirty="0"/>
              <a:t>Explore further feature engineering and data augmentation for incremental improvements.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Successfully built and evaluated models for insurance charge prediction.</a:t>
            </a:r>
          </a:p>
          <a:p>
            <a:r>
              <a:rPr dirty="0"/>
              <a:t>Achieved a maximum R2 Score of 0.8927 using </a:t>
            </a:r>
            <a:r>
              <a:rPr dirty="0" err="1"/>
              <a:t>XGBoost</a:t>
            </a:r>
            <a:r>
              <a:t>.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</TotalTime>
  <Words>445</Words>
  <Application>Microsoft Office PowerPoint</Application>
  <PresentationFormat>On-screen Show (4:3)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 Boardroom</vt:lpstr>
      <vt:lpstr>Insurance Charge Prediction</vt:lpstr>
      <vt:lpstr>Data Preprocessing</vt:lpstr>
      <vt:lpstr>Models Used and Parameters Tuned</vt:lpstr>
      <vt:lpstr>Model Performance Overview</vt:lpstr>
      <vt:lpstr>Key Insights</vt:lpstr>
      <vt:lpstr>Recommendations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suresh R</cp:lastModifiedBy>
  <cp:revision>8</cp:revision>
  <dcterms:created xsi:type="dcterms:W3CDTF">2013-01-27T09:14:16Z</dcterms:created>
  <dcterms:modified xsi:type="dcterms:W3CDTF">2025-03-21T06:13:56Z</dcterms:modified>
  <cp:category/>
</cp:coreProperties>
</file>