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sldIdLst>
    <p:sldId id="256" r:id="rId2"/>
    <p:sldId id="266" r:id="rId3"/>
    <p:sldId id="269" r:id="rId4"/>
    <p:sldId id="257" r:id="rId5"/>
    <p:sldId id="258" r:id="rId6"/>
    <p:sldId id="259" r:id="rId7"/>
    <p:sldId id="260" r:id="rId8"/>
    <p:sldId id="262" r:id="rId9"/>
    <p:sldId id="270" r:id="rId10"/>
    <p:sldId id="271" r:id="rId11"/>
    <p:sldId id="27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300EB-3DA9-4B00-8315-F09C6EBCD4E7}" v="39" dt="2025-03-29T12:56:5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R" userId="072a7de74349b55d" providerId="LiveId" clId="{19D300EB-3DA9-4B00-8315-F09C6EBCD4E7}"/>
    <pc:docChg chg="undo custSel addSld delSld modSld sldOrd modMainMaster">
      <pc:chgData name="suresh R" userId="072a7de74349b55d" providerId="LiveId" clId="{19D300EB-3DA9-4B00-8315-F09C6EBCD4E7}" dt="2025-03-29T13:08:51.748" v="983" actId="2710"/>
      <pc:docMkLst>
        <pc:docMk/>
      </pc:docMkLst>
      <pc:sldChg chg="modSp mod">
        <pc:chgData name="suresh R" userId="072a7de74349b55d" providerId="LiveId" clId="{19D300EB-3DA9-4B00-8315-F09C6EBCD4E7}" dt="2025-03-29T12:55:56.396" v="834" actId="27636"/>
        <pc:sldMkLst>
          <pc:docMk/>
          <pc:sldMk cId="0" sldId="256"/>
        </pc:sldMkLst>
        <pc:spChg chg="mod">
          <ac:chgData name="suresh R" userId="072a7de74349b55d" providerId="LiveId" clId="{19D300EB-3DA9-4B00-8315-F09C6EBCD4E7}" dt="2025-03-26T11:56:19.901" v="122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2:55:56.396" v="834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2:58:18.599" v="848" actId="113"/>
        <pc:sldMkLst>
          <pc:docMk/>
          <pc:sldMk cId="0" sldId="257"/>
        </pc:sldMkLst>
        <pc:spChg chg="mod">
          <ac:chgData name="suresh R" userId="072a7de74349b55d" providerId="LiveId" clId="{19D300EB-3DA9-4B00-8315-F09C6EBCD4E7}" dt="2025-03-29T12:58:18.599" v="848" actId="1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2:57:55.771" v="844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2:58:59.508" v="856" actId="113"/>
        <pc:sldMkLst>
          <pc:docMk/>
          <pc:sldMk cId="0" sldId="258"/>
        </pc:sldMkLst>
        <pc:spChg chg="mod">
          <ac:chgData name="suresh R" userId="072a7de74349b55d" providerId="LiveId" clId="{19D300EB-3DA9-4B00-8315-F09C6EBCD4E7}" dt="2025-03-29T12:58:52" v="854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2:58:59.508" v="856" actId="11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00:33.359" v="876" actId="20577"/>
        <pc:sldMkLst>
          <pc:docMk/>
          <pc:sldMk cId="0" sldId="259"/>
        </pc:sldMkLst>
        <pc:spChg chg="mod">
          <ac:chgData name="suresh R" userId="072a7de74349b55d" providerId="LiveId" clId="{19D300EB-3DA9-4B00-8315-F09C6EBCD4E7}" dt="2025-03-29T12:59:39.567" v="858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0:33.359" v="87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02:44.893" v="898" actId="5793"/>
        <pc:sldMkLst>
          <pc:docMk/>
          <pc:sldMk cId="0" sldId="260"/>
        </pc:sldMkLst>
        <pc:spChg chg="mod">
          <ac:chgData name="suresh R" userId="072a7de74349b55d" providerId="LiveId" clId="{19D300EB-3DA9-4B00-8315-F09C6EBCD4E7}" dt="2025-03-29T13:02:09.386" v="894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2:44.893" v="898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del mod">
        <pc:chgData name="suresh R" userId="072a7de74349b55d" providerId="LiveId" clId="{19D300EB-3DA9-4B00-8315-F09C6EBCD4E7}" dt="2025-03-26T12:30:34.882" v="520" actId="2696"/>
        <pc:sldMkLst>
          <pc:docMk/>
          <pc:sldMk cId="0" sldId="261"/>
        </pc:sldMkLst>
      </pc:sldChg>
      <pc:sldChg chg="modSp mod">
        <pc:chgData name="suresh R" userId="072a7de74349b55d" providerId="LiveId" clId="{19D300EB-3DA9-4B00-8315-F09C6EBCD4E7}" dt="2025-03-29T13:07:17.588" v="965" actId="113"/>
        <pc:sldMkLst>
          <pc:docMk/>
          <pc:sldMk cId="0" sldId="262"/>
        </pc:sldMkLst>
        <pc:spChg chg="mod">
          <ac:chgData name="suresh R" userId="072a7de74349b55d" providerId="LiveId" clId="{19D300EB-3DA9-4B00-8315-F09C6EBCD4E7}" dt="2025-03-29T13:07:17.588" v="965" actId="113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3:42.312" v="921" actId="11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08:10.357" v="972" actId="255"/>
        <pc:sldMkLst>
          <pc:docMk/>
          <pc:sldMk cId="0" sldId="263"/>
        </pc:sldMkLst>
        <pc:spChg chg="mod">
          <ac:chgData name="suresh R" userId="072a7de74349b55d" providerId="LiveId" clId="{19D300EB-3DA9-4B00-8315-F09C6EBCD4E7}" dt="2025-03-29T13:07:02.577" v="964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8:10.357" v="972" actId="255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08:51.748" v="983" actId="2710"/>
        <pc:sldMkLst>
          <pc:docMk/>
          <pc:sldMk cId="0" sldId="264"/>
        </pc:sldMkLst>
        <pc:spChg chg="mod">
          <ac:chgData name="suresh R" userId="072a7de74349b55d" providerId="LiveId" clId="{19D300EB-3DA9-4B00-8315-F09C6EBCD4E7}" dt="2025-03-29T13:08:32.261" v="978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8:51.748" v="983" actId="2710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2:09:05.435" v="327" actId="14100"/>
        <pc:sldMkLst>
          <pc:docMk/>
          <pc:sldMk cId="0" sldId="265"/>
        </pc:sldMkLst>
        <pc:spChg chg="mod">
          <ac:chgData name="suresh R" userId="072a7de74349b55d" providerId="LiveId" clId="{19D300EB-3DA9-4B00-8315-F09C6EBCD4E7}" dt="2025-03-26T12:08:59.807" v="326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2:09:05.435" v="327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2:57:19.183" v="843" actId="14100"/>
        <pc:sldMkLst>
          <pc:docMk/>
          <pc:sldMk cId="2876351118" sldId="266"/>
        </pc:sldMkLst>
        <pc:spChg chg="mod">
          <ac:chgData name="suresh R" userId="072a7de74349b55d" providerId="LiveId" clId="{19D300EB-3DA9-4B00-8315-F09C6EBCD4E7}" dt="2025-03-29T12:57:19.183" v="843" actId="14100"/>
          <ac:spMkLst>
            <pc:docMk/>
            <pc:sldMk cId="2876351118" sldId="266"/>
            <ac:spMk id="2" creationId="{82AA5B0F-8F00-0F85-5089-C6636A0A791B}"/>
          </ac:spMkLst>
        </pc:spChg>
        <pc:spChg chg="mod">
          <ac:chgData name="suresh R" userId="072a7de74349b55d" providerId="LiveId" clId="{19D300EB-3DA9-4B00-8315-F09C6EBCD4E7}" dt="2025-03-29T12:56:51.362" v="838" actId="14100"/>
          <ac:spMkLst>
            <pc:docMk/>
            <pc:sldMk cId="2876351118" sldId="266"/>
            <ac:spMk id="6" creationId="{945AED93-ABDB-E94E-8A7C-7910A029F0C7}"/>
          </ac:spMkLst>
        </pc:spChg>
      </pc:sldChg>
      <pc:sldChg chg="del">
        <pc:chgData name="suresh R" userId="072a7de74349b55d" providerId="LiveId" clId="{19D300EB-3DA9-4B00-8315-F09C6EBCD4E7}" dt="2025-03-26T12:09:12.501" v="328" actId="47"/>
        <pc:sldMkLst>
          <pc:docMk/>
          <pc:sldMk cId="1987074453" sldId="268"/>
        </pc:sldMkLst>
      </pc:sldChg>
      <pc:sldChg chg="addSp delSp modSp new mod modClrScheme chgLayout">
        <pc:chgData name="suresh R" userId="072a7de74349b55d" providerId="LiveId" clId="{19D300EB-3DA9-4B00-8315-F09C6EBCD4E7}" dt="2025-03-29T12:57:05.529" v="841" actId="14100"/>
        <pc:sldMkLst>
          <pc:docMk/>
          <pc:sldMk cId="1845305717" sldId="269"/>
        </pc:sldMkLst>
        <pc:spChg chg="add mod">
          <ac:chgData name="suresh R" userId="072a7de74349b55d" providerId="LiveId" clId="{19D300EB-3DA9-4B00-8315-F09C6EBCD4E7}" dt="2025-03-29T12:57:05.529" v="841" actId="14100"/>
          <ac:spMkLst>
            <pc:docMk/>
            <pc:sldMk cId="1845305717" sldId="269"/>
            <ac:spMk id="4" creationId="{8080582F-1F8D-CAD7-FF00-B37448EF49BF}"/>
          </ac:spMkLst>
        </pc:spChg>
      </pc:sldChg>
      <pc:sldChg chg="delSp modSp new mod ord modClrScheme chgLayout">
        <pc:chgData name="suresh R" userId="072a7de74349b55d" providerId="LiveId" clId="{19D300EB-3DA9-4B00-8315-F09C6EBCD4E7}" dt="2025-03-29T13:03:58.546" v="923"/>
        <pc:sldMkLst>
          <pc:docMk/>
          <pc:sldMk cId="953572786" sldId="270"/>
        </pc:sldMkLst>
        <pc:spChg chg="mod ord">
          <ac:chgData name="suresh R" userId="072a7de74349b55d" providerId="LiveId" clId="{19D300EB-3DA9-4B00-8315-F09C6EBCD4E7}" dt="2025-03-29T13:01:28.816" v="887" actId="12"/>
          <ac:spMkLst>
            <pc:docMk/>
            <pc:sldMk cId="953572786" sldId="270"/>
            <ac:spMk id="3" creationId="{519A2DD4-9E2A-BA3B-BD98-329EE371B482}"/>
          </ac:spMkLst>
        </pc:spChg>
      </pc:sldChg>
      <pc:sldChg chg="addSp delSp modSp new del mod modClrScheme chgLayout">
        <pc:chgData name="suresh R" userId="072a7de74349b55d" providerId="LiveId" clId="{19D300EB-3DA9-4B00-8315-F09C6EBCD4E7}" dt="2025-03-26T14:33:31.794" v="734" actId="680"/>
        <pc:sldMkLst>
          <pc:docMk/>
          <pc:sldMk cId="1859356848" sldId="271"/>
        </pc:sldMkLst>
      </pc:sldChg>
      <pc:sldChg chg="addSp modSp new mod">
        <pc:chgData name="suresh R" userId="072a7de74349b55d" providerId="LiveId" clId="{19D300EB-3DA9-4B00-8315-F09C6EBCD4E7}" dt="2025-03-29T13:04:55.738" v="938" actId="27636"/>
        <pc:sldMkLst>
          <pc:docMk/>
          <pc:sldMk cId="4115005382" sldId="271"/>
        </pc:sldMkLst>
        <pc:spChg chg="mod">
          <ac:chgData name="suresh R" userId="072a7de74349b55d" providerId="LiveId" clId="{19D300EB-3DA9-4B00-8315-F09C6EBCD4E7}" dt="2025-03-29T13:04:19.505" v="925" actId="14100"/>
          <ac:spMkLst>
            <pc:docMk/>
            <pc:sldMk cId="4115005382" sldId="271"/>
            <ac:spMk id="2" creationId="{395C4510-9B2A-2062-233D-84187C0D220C}"/>
          </ac:spMkLst>
        </pc:spChg>
        <pc:spChg chg="mod">
          <ac:chgData name="suresh R" userId="072a7de74349b55d" providerId="LiveId" clId="{19D300EB-3DA9-4B00-8315-F09C6EBCD4E7}" dt="2025-03-29T13:04:55.738" v="938" actId="27636"/>
          <ac:spMkLst>
            <pc:docMk/>
            <pc:sldMk cId="4115005382" sldId="271"/>
            <ac:spMk id="3" creationId="{D47B45D8-0753-2389-3E46-EF52EC6FFC3D}"/>
          </ac:spMkLst>
        </pc:spChg>
      </pc:sldChg>
      <pc:sldChg chg="addSp modSp new mod">
        <pc:chgData name="suresh R" userId="072a7de74349b55d" providerId="LiveId" clId="{19D300EB-3DA9-4B00-8315-F09C6EBCD4E7}" dt="2025-03-29T13:06:25.908" v="956" actId="255"/>
        <pc:sldMkLst>
          <pc:docMk/>
          <pc:sldMk cId="582553881" sldId="272"/>
        </pc:sldMkLst>
        <pc:spChg chg="add mod">
          <ac:chgData name="suresh R" userId="072a7de74349b55d" providerId="LiveId" clId="{19D300EB-3DA9-4B00-8315-F09C6EBCD4E7}" dt="2025-03-29T13:06:25.908" v="956" actId="255"/>
          <ac:spMkLst>
            <pc:docMk/>
            <pc:sldMk cId="582553881" sldId="272"/>
            <ac:spMk id="3" creationId="{C2B80AF8-EE0A-E2CF-CCA0-7D61B14794FE}"/>
          </ac:spMkLst>
        </pc:spChg>
      </pc:sldChg>
      <pc:sldMasterChg chg="modSldLayout">
        <pc:chgData name="suresh R" userId="072a7de74349b55d" providerId="LiveId" clId="{19D300EB-3DA9-4B00-8315-F09C6EBCD4E7}" dt="2025-03-26T12:06:30.135" v="297"/>
        <pc:sldMasterMkLst>
          <pc:docMk/>
          <pc:sldMasterMk cId="3998184141" sldId="2147483827"/>
        </pc:sldMasterMkLst>
        <pc:sldLayoutChg chg="delSp">
          <pc:chgData name="suresh R" userId="072a7de74349b55d" providerId="LiveId" clId="{19D300EB-3DA9-4B00-8315-F09C6EBCD4E7}" dt="2025-03-26T12:06:30.135" v="297"/>
          <pc:sldLayoutMkLst>
            <pc:docMk/>
            <pc:sldMasterMk cId="3998184141" sldId="2147483827"/>
            <pc:sldLayoutMk cId="858266680" sldId="214748384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1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498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3556"/>
          </a:xfrm>
        </p:spPr>
        <p:txBody>
          <a:bodyPr>
            <a:normAutofit/>
          </a:bodyPr>
          <a:lstStyle/>
          <a:p>
            <a:r>
              <a:rPr sz="2800" b="1" dirty="0"/>
              <a:t>Master Machine Learning: A Simple Guide for Beginners and Experts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271" y="1848465"/>
            <a:ext cx="5722374" cy="38935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400" b="1" dirty="0">
                <a:latin typeface="+mj-lt"/>
              </a:rPr>
              <a:t>How Machine Learning Works: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📜 Get Historical Data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🧠 Learn the patterns of that data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📊 Apply the patterns to present data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🔮 Predict the Future 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4510-9B2A-2062-233D-84187C0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275303"/>
            <a:ext cx="6961240" cy="96356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and Selection Process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45D8-0753-2389-3E46-EF52EC6F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238864"/>
            <a:ext cx="8249265" cy="473135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🚀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Step 1: Train Multiple Models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and test various models like Linear Regression, Decision Trees, Random Forest,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SVM.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Apply cross-validation for reliable performance assessment.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📊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2: Evaluate Using Key Metrics</a:t>
            </a:r>
          </a:p>
          <a:p>
            <a:pPr>
              <a:buNone/>
            </a:pPr>
            <a:r>
              <a:rPr lang="en-IN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Classification:</a:t>
            </a:r>
            <a:endParaRPr lang="en-IN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metrics like Accuracy, Precision, Recall, F1 Score, and AUC-ROC based on class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Choose F1 Score or AUC-ROC for imbalanced data.</a:t>
            </a:r>
          </a:p>
          <a:p>
            <a:pPr>
              <a:buNone/>
            </a:pPr>
            <a:r>
              <a:rPr lang="en-IN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Regression:</a:t>
            </a:r>
            <a:endParaRPr lang="en-IN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 using MAE, MSE, RMSE, and R² to measure error and model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MSE or RMSE indicates better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Higher R² Score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indicates better model performance and fit to data.</a:t>
            </a:r>
            <a:endParaRPr lang="en-IN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0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80AF8-EE0A-E2CF-CCA0-7D61B14794FE}"/>
              </a:ext>
            </a:extLst>
          </p:cNvPr>
          <p:cNvSpPr txBox="1"/>
          <p:nvPr/>
        </p:nvSpPr>
        <p:spPr>
          <a:xfrm>
            <a:off x="373626" y="629265"/>
            <a:ext cx="8298426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📈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3: Compare and Analyze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comparison tables or visualizations of model performance using selected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the model with the best balance between underfitting and overfitting.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🏆 Step 4: Select the Best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model with the best metric scores based on business goals.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Consider model explainability, computational cost, and prediction speed.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 hyperparameter tuning if further improvements are needed.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🛠️ Step 5: Deploy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Convert the best model into a production-ready format (e.g., API, container, or embedded solution).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Integrate it with data pipelines for real-time or batch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Continuously monitor the model’s performance using relevant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Schedule retraining if performance drops or data patterns change.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5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31" y="491614"/>
            <a:ext cx="7718323" cy="1012722"/>
          </a:xfrm>
        </p:spPr>
        <p:txBody>
          <a:bodyPr>
            <a:normAutofit/>
          </a:bodyPr>
          <a:lstStyle/>
          <a:p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  Presenting Results to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91148"/>
            <a:ext cx="7924800" cy="4220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presenting findings to the client, include: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Overview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Understanding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Selection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Results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Interpretation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 Plan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335" y="501446"/>
            <a:ext cx="3156156" cy="678426"/>
          </a:xfrm>
        </p:spPr>
        <p:txBody>
          <a:bodyPr>
            <a:normAutofit/>
          </a:bodyPr>
          <a:lstStyle/>
          <a:p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91" y="1533832"/>
            <a:ext cx="7708491" cy="31168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simplifies decision-making using data.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 for prediction and classification.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 for clustering.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models using appropriate metrics.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results effectively to stakeholders.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4917715" cy="98838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3" y="1868129"/>
            <a:ext cx="7737987" cy="4043093"/>
          </a:xfrm>
        </p:spPr>
        <p:txBody>
          <a:bodyPr/>
          <a:lstStyle/>
          <a:p>
            <a:r>
              <a:rPr dirty="0"/>
              <a:t>Explore more by applying these concepts to real-world datasets!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5B0F-8F00-0F85-5089-C6636A0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1612"/>
            <a:ext cx="8028039" cy="90456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Key Steps in machine learning Process</a:t>
            </a:r>
            <a:endParaRPr lang="en-IN" sz="3200" b="1" dirty="0">
              <a:latin typeface="+mn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5AED93-ABDB-E94E-8A7C-7910A029F0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4297" y="1548902"/>
            <a:ext cx="8352503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Definition: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state what you are trying to predict or analyze using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relevant data from reliable sources for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and transform data to handle missing values, errors, or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and visualize data to identify patterns, correlations,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Create, modify, or select relevant features to improve model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 data into training, validation, and test sets for unbiased evaluation.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the best algorithm based on the problem type (classification, regression, clustering).</a:t>
            </a:r>
          </a:p>
        </p:txBody>
      </p:sp>
    </p:spTree>
    <p:extLst>
      <p:ext uri="{BB962C8B-B14F-4D97-AF65-F5344CB8AC3E}">
        <p14:creationId xmlns:p14="http://schemas.microsoft.com/office/powerpoint/2010/main" val="287635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582F-1F8D-CAD7-FF00-B37448EF49BF}"/>
              </a:ext>
            </a:extLst>
          </p:cNvPr>
          <p:cNvSpPr txBox="1"/>
          <p:nvPr/>
        </p:nvSpPr>
        <p:spPr>
          <a:xfrm>
            <a:off x="560439" y="875072"/>
            <a:ext cx="8091948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 the model using training data to learn patterns and relationships.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model performance using appropriate metrics (e.g., accuracy, RMSE, F1-score).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model parameters using techniques like Grid Search CV or Random Search CV.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model performance using techniques like regularization, ensemble methods, or feature scaling.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and deploy the model to production for real-world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and Maintenance: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Continuously monitor the model's performance and retrain it with new data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18453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23" y="624110"/>
            <a:ext cx="6902245" cy="624587"/>
          </a:xfrm>
        </p:spPr>
        <p:txBody>
          <a:bodyPr>
            <a:normAutofit/>
          </a:bodyPr>
          <a:lstStyle/>
          <a:p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200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is a way for computers to learn from data and make decisions without being explicitly programmed.</a:t>
            </a:r>
          </a:p>
          <a:p>
            <a:pPr>
              <a:lnSpc>
                <a:spcPct val="170000"/>
              </a:lnSpc>
            </a:pPr>
            <a:r>
              <a:rPr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Machine Learning:</a:t>
            </a:r>
          </a:p>
          <a:p>
            <a:pPr>
              <a:lnSpc>
                <a:spcPct val="170000"/>
              </a:lnSpc>
            </a:pPr>
            <a:r>
              <a:rPr lang="en-US"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Supervised Learning: </a:t>
            </a: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Learns from labeled data (input and output).</a:t>
            </a:r>
          </a:p>
          <a:p>
            <a:pPr>
              <a:lnSpc>
                <a:spcPct val="170000"/>
              </a:lnSpc>
            </a:pPr>
            <a:r>
              <a:rPr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Unsupervised Learning: </a:t>
            </a:r>
            <a:r>
              <a:rPr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Learns from unlabeled data to find patterns.</a:t>
            </a:r>
            <a:endParaRPr lang="en-US" sz="2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Semi-Supervised Learning: </a:t>
            </a: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Learns from a small amount of labeled data and a large amount of unlabeled data.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Learns through trial and error by interacting with an environment and receiving rewards or penalties.</a:t>
            </a:r>
          </a:p>
          <a:p>
            <a:pPr>
              <a:lnSpc>
                <a:spcPct val="150000"/>
              </a:lnSpc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81" y="353961"/>
            <a:ext cx="5997677" cy="904568"/>
          </a:xfrm>
        </p:spPr>
        <p:txBody>
          <a:bodyPr>
            <a:normAutofit/>
          </a:bodyPr>
          <a:lstStyle/>
          <a:p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39" y="1258529"/>
            <a:ext cx="8524567" cy="54323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When: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historical data with labels.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redict future outcomes like sales, prices, or customer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Algorithms Used: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Regression: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Regression: Best for continuous data like predicting sales or house prices.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Trees: Effective for both regression and classification, interpretable and versatile.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Best for large datasets to reduce overfitting.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(SVM): Best for both regression and classification with high-dimensional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Best for binary classification like spam detection.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Trees: Effective for quick classification tasks with interpretable results.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Ideal for reducing variance and handling large datasets.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(SVM): Effective for complex classification tasks and smaller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006" y="452284"/>
            <a:ext cx="6951408" cy="7865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 for Supervised Learning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5" y="1238865"/>
            <a:ext cx="8091948" cy="49947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For Classification Models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overall correctness. Suitable for 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Identifies the proportion of correct positive predictions out of all positive predictions. Useful in fraud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how well actual positives are identified. Crucial in medical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Harmonic mean of Precision and Recall. Best for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Evaluates model’s ability to distinguish between classes using a probability curve.</a:t>
            </a:r>
          </a:p>
          <a:p>
            <a:pPr>
              <a:buNone/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For Regression Models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Error (MAE):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the average magnitude of errors without considering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 (MSE):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Penalizes larger errors more heavily compared to MAE.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Mean Squared Error (RMSE):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Similar to MSE but with the same unit as the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R-squared (R²):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Explains how well the model fits the data. A value closer to 1 indicates a better fit.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845" y="491612"/>
            <a:ext cx="7039897" cy="1111045"/>
          </a:xfrm>
        </p:spPr>
        <p:txBody>
          <a:bodyPr>
            <a:normAutofit/>
          </a:bodyPr>
          <a:lstStyle/>
          <a:p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85" y="1602657"/>
            <a:ext cx="7777316" cy="43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 When: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has no labels.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want to find patterns or group similar data.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Algorithms Used: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K-Means Clustering: Groups data using WCSS.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Hierarchical Clustering: Forms tree-like cluster structures.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DBSCAN: Handles noise and detects clusters of arbitrary shapes.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412956"/>
            <a:ext cx="8052619" cy="688258"/>
          </a:xfrm>
        </p:spPr>
        <p:txBody>
          <a:bodyPr>
            <a:normAutofit/>
          </a:bodyPr>
          <a:lstStyle/>
          <a:p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Unsupervised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101215"/>
            <a:ext cx="8613058" cy="5466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Unsupervised algorithms don’t have a single universal evaluation metric. Instead, different algorithms use different metrics based on clustering goals.</a:t>
            </a:r>
          </a:p>
          <a:p>
            <a:pPr>
              <a:buFont typeface="+mj-lt"/>
              <a:buAutoNum type="arabicPeriod"/>
            </a:pPr>
            <a:r>
              <a:rPr lang="en-US" sz="16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Silhouette Score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Measures how well-separated the clusters are.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to Use: Suitable when clusters are expected to be well-separated and have clear boundaries.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For: K-Means, Hierarchical Clustering.</a:t>
            </a:r>
          </a:p>
          <a:p>
            <a:pPr>
              <a:buFont typeface="+mj-lt"/>
              <a:buAutoNum type="arabicPeriod"/>
            </a:pPr>
            <a:r>
              <a:rPr lang="en-US" sz="16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Davies-Bouldin Index (DBI)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Evaluates the compactness and separation of clusters.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to Use: Useful when the dataset has a large number of clusters or noisy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For: K-Means, DBSCAN, and Agglomerative Clustering.</a:t>
            </a:r>
          </a:p>
          <a:p>
            <a:pPr>
              <a:buFont typeface="+mj-lt"/>
              <a:buAutoNum type="arabicPeriod"/>
            </a:pPr>
            <a:r>
              <a:rPr lang="en-US" sz="1600" b="1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Calinski-Harabasz</a:t>
            </a:r>
            <a:r>
              <a:rPr lang="en-US" sz="16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Index (CHI)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Measures cluster separation by analyzing the ratio of between-cluster to within-cluster dispersion.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to Use: Ideal when the dataset has well-defined and evenly distributed clusters.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For: K-Means and Hierarchical Clustering.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DD4-9E2A-BA3B-BD98-329EE371B4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7354" y="1150374"/>
            <a:ext cx="6853085" cy="29005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 Tips</a:t>
            </a:r>
          </a:p>
          <a:p>
            <a:pPr>
              <a:buNone/>
            </a:pP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isn’t always reliable in imbalanced datasets; use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values of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 better regression model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closer to 1 means a strong model fit, but check error metrics for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7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108</TotalTime>
  <Words>1248</Words>
  <Application>Microsoft Office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Wingdings</vt:lpstr>
      <vt:lpstr>Savon</vt:lpstr>
      <vt:lpstr>Master Machine Learning: A Simple Guide for Beginners and Experts</vt:lpstr>
      <vt:lpstr>Key Steps in machine learning Process</vt:lpstr>
      <vt:lpstr>PowerPoint Presentation</vt:lpstr>
      <vt:lpstr>What is Machine Learning?</vt:lpstr>
      <vt:lpstr>Supervised Learning Algorithms</vt:lpstr>
      <vt:lpstr>Evaluation Metrics for Supervised Learning and Interpretation</vt:lpstr>
      <vt:lpstr>Unsupervised Learning Algorithms</vt:lpstr>
      <vt:lpstr>            Unsupervised Evaluation Metrics</vt:lpstr>
      <vt:lpstr>PowerPoint Presentation</vt:lpstr>
      <vt:lpstr>Model Evaluation and Selection Process</vt:lpstr>
      <vt:lpstr>PowerPoint Presentation</vt:lpstr>
      <vt:lpstr>   Presenting Results to the Client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R</cp:lastModifiedBy>
  <cp:revision>5</cp:revision>
  <dcterms:created xsi:type="dcterms:W3CDTF">2013-01-27T09:14:16Z</dcterms:created>
  <dcterms:modified xsi:type="dcterms:W3CDTF">2025-03-29T13:08:53Z</dcterms:modified>
  <cp:category/>
</cp:coreProperties>
</file>