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8597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67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9567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1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0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2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8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4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0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2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1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6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Classification Model Analysis and Deployment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Business Insights to Model Deployment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goal is to predict the presence of Chronic Kidney Disease (CKD) using patient data. This involves classifying whether a patient has CKD based on health parameters.</a:t>
            </a:r>
            <a:endParaRPr lang="en-US" dirty="0"/>
          </a:p>
          <a:p>
            <a:r>
              <a:rPr lang="en-US" dirty="0"/>
              <a:t>1 – Yes, they have Disease</a:t>
            </a:r>
          </a:p>
          <a:p>
            <a:r>
              <a:rPr lang="en-US" dirty="0"/>
              <a:t>0 - No, they don’t have disease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 Name: CKD.csv</a:t>
            </a:r>
          </a:p>
          <a:p>
            <a:r>
              <a:rPr dirty="0"/>
              <a:t>Total Rows: 400</a:t>
            </a:r>
          </a:p>
          <a:p>
            <a:r>
              <a:rPr dirty="0"/>
              <a:t>Total Columns: 25</a:t>
            </a:r>
          </a:p>
          <a:p>
            <a:r>
              <a:rPr dirty="0"/>
              <a:t>Features: Various patient health parameters</a:t>
            </a:r>
          </a:p>
          <a:p>
            <a:r>
              <a:rPr dirty="0"/>
              <a:t>Target: Presence of CKD (Binary Classification)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Validated</a:t>
            </a:r>
            <a:r>
              <a:rPr dirty="0"/>
              <a:t> missing values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Applied </a:t>
            </a:r>
            <a:r>
              <a:rPr dirty="0" err="1"/>
              <a:t>StandardScaler</a:t>
            </a:r>
            <a:r>
              <a:rPr dirty="0"/>
              <a:t> for feature scaling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Used </a:t>
            </a:r>
            <a:r>
              <a:rPr dirty="0" err="1"/>
              <a:t>pd.get_dummies</a:t>
            </a:r>
            <a:r>
              <a:rPr dirty="0"/>
              <a:t> for categorical encoding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Split data into Train and Test (80/20)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Algorithms and Parameter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dirty="0"/>
              <a:t>Applied </a:t>
            </a:r>
            <a:r>
              <a:rPr lang="en-US" dirty="0"/>
              <a:t>8</a:t>
            </a:r>
            <a:r>
              <a:rPr dirty="0"/>
              <a:t> algorithms using </a:t>
            </a:r>
            <a:r>
              <a:rPr dirty="0" err="1"/>
              <a:t>GridSearchCV</a:t>
            </a:r>
            <a:endParaRPr dirty="0"/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Selected top 4-5 parameters for each algorithm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Evaluated using accuracy, precision, recall, and ROC AUC</a:t>
            </a:r>
            <a:r>
              <a:rPr lang="en-US" dirty="0"/>
              <a:t>,F1 Score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82C84-6E3F-120D-7F03-FDF611104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A96D-8D49-3EA8-1778-A019AAC3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D976F-5E29-EBB7-F92C-123DE63B5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dirty="0"/>
              <a:t>Calculated Accuracy, Precision, Recall, and ROC AUC for all models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Compared using </a:t>
            </a:r>
            <a:r>
              <a:rPr dirty="0" err="1"/>
              <a:t>GridSearchCV</a:t>
            </a:r>
            <a:r>
              <a:rPr dirty="0"/>
              <a:t> to find the best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Cho</a:t>
            </a:r>
            <a:r>
              <a:rPr lang="en-US" dirty="0"/>
              <a:t>o</a:t>
            </a:r>
            <a:r>
              <a:rPr dirty="0"/>
              <a:t>se the model with the highest accuracy score for deployment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Best performing models are : Logistic Regression, SVM, Random Forest, Gradient Boosting, Bernoulli NB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348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E894-1F69-7F7E-2426-2C0A792C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347646" cy="981757"/>
          </a:xfrm>
        </p:spPr>
        <p:txBody>
          <a:bodyPr/>
          <a:lstStyle/>
          <a:p>
            <a:r>
              <a:rPr lang="en-US" dirty="0"/>
              <a:t>Model Performance Overview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684EC0-6F33-60D2-809D-A97BA6264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785522"/>
              </p:ext>
            </p:extLst>
          </p:nvPr>
        </p:nvGraphicFramePr>
        <p:xfrm>
          <a:off x="314630" y="1268361"/>
          <a:ext cx="8662221" cy="510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077">
                  <a:extLst>
                    <a:ext uri="{9D8B030D-6E8A-4147-A177-3AD203B41FA5}">
                      <a16:colId xmlns:a16="http://schemas.microsoft.com/office/drawing/2014/main" val="424577697"/>
                    </a:ext>
                  </a:extLst>
                </a:gridCol>
                <a:gridCol w="4248319">
                  <a:extLst>
                    <a:ext uri="{9D8B030D-6E8A-4147-A177-3AD203B41FA5}">
                      <a16:colId xmlns:a16="http://schemas.microsoft.com/office/drawing/2014/main" val="4004084807"/>
                    </a:ext>
                  </a:extLst>
                </a:gridCol>
                <a:gridCol w="759528">
                  <a:extLst>
                    <a:ext uri="{9D8B030D-6E8A-4147-A177-3AD203B41FA5}">
                      <a16:colId xmlns:a16="http://schemas.microsoft.com/office/drawing/2014/main" val="1292200560"/>
                    </a:ext>
                  </a:extLst>
                </a:gridCol>
                <a:gridCol w="609062">
                  <a:extLst>
                    <a:ext uri="{9D8B030D-6E8A-4147-A177-3AD203B41FA5}">
                      <a16:colId xmlns:a16="http://schemas.microsoft.com/office/drawing/2014/main" val="678738916"/>
                    </a:ext>
                  </a:extLst>
                </a:gridCol>
                <a:gridCol w="609062">
                  <a:extLst>
                    <a:ext uri="{9D8B030D-6E8A-4147-A177-3AD203B41FA5}">
                      <a16:colId xmlns:a16="http://schemas.microsoft.com/office/drawing/2014/main" val="501699733"/>
                    </a:ext>
                  </a:extLst>
                </a:gridCol>
                <a:gridCol w="541389">
                  <a:extLst>
                    <a:ext uri="{9D8B030D-6E8A-4147-A177-3AD203B41FA5}">
                      <a16:colId xmlns:a16="http://schemas.microsoft.com/office/drawing/2014/main" val="3748269116"/>
                    </a:ext>
                  </a:extLst>
                </a:gridCol>
                <a:gridCol w="597784">
                  <a:extLst>
                    <a:ext uri="{9D8B030D-6E8A-4147-A177-3AD203B41FA5}">
                      <a16:colId xmlns:a16="http://schemas.microsoft.com/office/drawing/2014/main" val="640097240"/>
                    </a:ext>
                  </a:extLst>
                </a:gridCol>
              </a:tblGrid>
              <a:tr h="5097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>
                          <a:effectLst/>
                        </a:rPr>
                        <a:t>Classification Algorithm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50" u="none" strike="noStrike">
                          <a:effectLst/>
                        </a:rPr>
                        <a:t>Best Parameters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Accuracy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F1 score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Precision 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Recall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ROC_AUC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2950266059"/>
                  </a:ext>
                </a:extLst>
              </a:tr>
              <a:tr h="509730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Logistic Regression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{'C': 0.01, 'max_iter': 100, 'penalty': 'l2', 'solver': 'lbfgs'}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1994026081"/>
                  </a:ext>
                </a:extLst>
              </a:tr>
              <a:tr h="509730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SVM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{'C': 10, 'gamma': 'scale', 'kernel': 'poly'}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3777242328"/>
                  </a:ext>
                </a:extLst>
              </a:tr>
              <a:tr h="728511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Decision Tree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{'criterion': 'log_loss', 'max_depth': 5, 'min_samples_leaf': 1, 'min_samples_split': 2, 'splitter': 'random'}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0.95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0.95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0.97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0.93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0.95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2449020734"/>
                  </a:ext>
                </a:extLst>
              </a:tr>
              <a:tr h="806320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Random Forest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{'</a:t>
                      </a:r>
                      <a:r>
                        <a:rPr lang="en-IN" sz="1050" u="none" strike="noStrike" dirty="0" err="1">
                          <a:effectLst/>
                        </a:rPr>
                        <a:t>ccp_alpha</a:t>
                      </a:r>
                      <a:r>
                        <a:rPr lang="en-IN" sz="1050" u="none" strike="noStrike" dirty="0">
                          <a:effectLst/>
                        </a:rPr>
                        <a:t>': 0.0, 'criterion': '</a:t>
                      </a:r>
                      <a:r>
                        <a:rPr lang="en-IN" sz="1050" u="none" strike="noStrike" dirty="0" err="1">
                          <a:effectLst/>
                        </a:rPr>
                        <a:t>gini</a:t>
                      </a:r>
                      <a:r>
                        <a:rPr lang="en-IN" sz="1050" u="none" strike="noStrike" dirty="0">
                          <a:effectLst/>
                        </a:rPr>
                        <a:t>', '</a:t>
                      </a:r>
                      <a:r>
                        <a:rPr lang="en-IN" sz="1050" u="none" strike="noStrike" dirty="0" err="1">
                          <a:effectLst/>
                        </a:rPr>
                        <a:t>max_depth</a:t>
                      </a:r>
                      <a:r>
                        <a:rPr lang="en-IN" sz="1050" u="none" strike="noStrike" dirty="0">
                          <a:effectLst/>
                        </a:rPr>
                        <a:t>': 20, '</a:t>
                      </a:r>
                      <a:r>
                        <a:rPr lang="en-IN" sz="1050" u="none" strike="noStrike" dirty="0" err="1">
                          <a:effectLst/>
                        </a:rPr>
                        <a:t>max_features</a:t>
                      </a:r>
                      <a:r>
                        <a:rPr lang="en-IN" sz="1050" u="none" strike="noStrike" dirty="0">
                          <a:effectLst/>
                        </a:rPr>
                        <a:t>': 'log2', '</a:t>
                      </a:r>
                      <a:r>
                        <a:rPr lang="en-IN" sz="1050" u="none" strike="noStrike" dirty="0" err="1">
                          <a:effectLst/>
                        </a:rPr>
                        <a:t>n_estimators</a:t>
                      </a:r>
                      <a:r>
                        <a:rPr lang="en-IN" sz="1050" u="none" strike="noStrike" dirty="0">
                          <a:effectLst/>
                        </a:rPr>
                        <a:t>': 150}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1647445465"/>
                  </a:ext>
                </a:extLst>
              </a:tr>
              <a:tr h="509730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Gradient Boosting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{'learning_rate': 1, 'max_depth': 3, 'min_samples_split': 5, 'n_estimators': 100}}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1355778778"/>
                  </a:ext>
                </a:extLst>
              </a:tr>
              <a:tr h="509730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XGBoost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{'learning_rate': 1, 'max_depth': 5, 'min_child_weight': 1, 'n_estimators': 100}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0.96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0.96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0.97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0.95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0.96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886628906"/>
                  </a:ext>
                </a:extLst>
              </a:tr>
              <a:tr h="509730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KNN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 dirty="0">
                          <a:effectLst/>
                        </a:rPr>
                        <a:t>Best Parameters: {'algorithm': '</a:t>
                      </a:r>
                      <a:r>
                        <a:rPr lang="en-IN" sz="1050" u="none" strike="noStrike" dirty="0" err="1">
                          <a:effectLst/>
                        </a:rPr>
                        <a:t>ball_tree</a:t>
                      </a:r>
                      <a:r>
                        <a:rPr lang="en-IN" sz="1050" u="none" strike="noStrike" dirty="0">
                          <a:effectLst/>
                        </a:rPr>
                        <a:t>', '</a:t>
                      </a:r>
                      <a:r>
                        <a:rPr lang="en-IN" sz="1050" u="none" strike="noStrike" dirty="0" err="1">
                          <a:effectLst/>
                        </a:rPr>
                        <a:t>n_neighbors</a:t>
                      </a:r>
                      <a:r>
                        <a:rPr lang="en-IN" sz="1050" u="none" strike="noStrike" dirty="0">
                          <a:effectLst/>
                        </a:rPr>
                        <a:t>': 3, 'p': 1, 'weights': 'uniform'}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0.98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0.98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0.97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0.98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1920958582"/>
                  </a:ext>
                </a:extLst>
              </a:tr>
              <a:tr h="509730">
                <a:tc>
                  <a:txBody>
                    <a:bodyPr/>
                    <a:lstStyle/>
                    <a:p>
                      <a:pPr algn="l" fontAlgn="b"/>
                      <a:r>
                        <a:rPr lang="en-IN" sz="1050" u="none" strike="noStrike">
                          <a:effectLst/>
                        </a:rPr>
                        <a:t>BernoulliNB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IN" sz="105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{'alpha': 0.1, 'binarize': 0.5}</a:t>
                      </a:r>
                    </a:p>
                  </a:txBody>
                  <a:tcPr marL="6429" marR="6429" marT="6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>
                          <a:effectLst/>
                        </a:rPr>
                        <a:t>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u="none" strike="noStrike" dirty="0">
                          <a:effectLst/>
                        </a:rPr>
                        <a:t>1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29" marR="6429" marT="6429" marB="0" anchor="b"/>
                </a:tc>
                <a:extLst>
                  <a:ext uri="{0D108BD9-81ED-4DB2-BD59-A6C34878D82A}">
                    <a16:rowId xmlns:a16="http://schemas.microsoft.com/office/drawing/2014/main" val="2221705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5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dirty="0"/>
              <a:t>Saved the best model using Pickle (.</a:t>
            </a:r>
            <a:r>
              <a:rPr dirty="0" err="1"/>
              <a:t>pkl</a:t>
            </a:r>
            <a:r>
              <a:rPr dirty="0"/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Loaded the model for predictions using real-time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Predicted using few inputs.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98</TotalTime>
  <Words>474</Words>
  <Application>Microsoft Office PowerPoint</Application>
  <PresentationFormat>On-screen Show (4:3)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Trebuchet MS</vt:lpstr>
      <vt:lpstr>Wingdings</vt:lpstr>
      <vt:lpstr>Wingdings 3</vt:lpstr>
      <vt:lpstr>Facet</vt:lpstr>
      <vt:lpstr>Classification Model Analysis and Deployment</vt:lpstr>
      <vt:lpstr>Business Insights</vt:lpstr>
      <vt:lpstr>Data Overview</vt:lpstr>
      <vt:lpstr>Data Preprocessing</vt:lpstr>
      <vt:lpstr>Algorithms and Parameter Grid</vt:lpstr>
      <vt:lpstr>Model Evaluation</vt:lpstr>
      <vt:lpstr>Model Performance Overview</vt:lpstr>
      <vt:lpstr>Deployment Process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suresh R</cp:lastModifiedBy>
  <cp:revision>7</cp:revision>
  <dcterms:created xsi:type="dcterms:W3CDTF">2013-01-27T09:14:16Z</dcterms:created>
  <dcterms:modified xsi:type="dcterms:W3CDTF">2025-03-25T03:52:02Z</dcterms:modified>
  <cp:category/>
</cp:coreProperties>
</file>