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DD1A-E3EF-45F0-B9D0-9EE41AAF57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73D77C-36EB-43F4-85FB-32312B3E10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78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DD1A-E3EF-45F0-B9D0-9EE41AAF57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D77C-36EB-43F4-85FB-32312B3E10C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46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DD1A-E3EF-45F0-B9D0-9EE41AAF57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D77C-36EB-43F4-85FB-32312B3E10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32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DD1A-E3EF-45F0-B9D0-9EE41AAF57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D77C-36EB-43F4-85FB-32312B3E10C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0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DD1A-E3EF-45F0-B9D0-9EE41AAF57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D77C-36EB-43F4-85FB-32312B3E10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99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DD1A-E3EF-45F0-B9D0-9EE41AAF57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D77C-36EB-43F4-85FB-32312B3E10C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94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DD1A-E3EF-45F0-B9D0-9EE41AAF57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D77C-36EB-43F4-85FB-32312B3E10C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3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DD1A-E3EF-45F0-B9D0-9EE41AAF57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D77C-36EB-43F4-85FB-32312B3E10C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8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DD1A-E3EF-45F0-B9D0-9EE41AAF57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D77C-36EB-43F4-85FB-32312B3E10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96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DD1A-E3EF-45F0-B9D0-9EE41AAF57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D77C-36EB-43F4-85FB-32312B3E10C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4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829DD1A-E3EF-45F0-B9D0-9EE41AAF57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3D77C-36EB-43F4-85FB-32312B3E10C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1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DD1A-E3EF-45F0-B9D0-9EE41AAF571B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73D77C-36EB-43F4-85FB-32312B3E10C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47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51D7-BA73-19E2-285A-F67FCE5A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Understanding ROC AUC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7DB2B-308F-484B-A946-7B49A0D80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ROC AUC (Receiver Operating Characteristic - Area Under the Curve) evaluates the performance of classification models not regression models.</a:t>
            </a:r>
          </a:p>
          <a:p>
            <a:r>
              <a:rPr lang="en-US" dirty="0"/>
              <a:t>It measures how well a model can distinguish between classes and is suitable for both binary and multi-class classification using the One-vs-All (</a:t>
            </a:r>
            <a:r>
              <a:rPr lang="en-US" dirty="0" err="1"/>
              <a:t>OvA</a:t>
            </a:r>
            <a:r>
              <a:rPr lang="en-US" dirty="0"/>
              <a:t>) approach.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24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3F05-36E5-9D26-E588-E39C3DD9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BD32-AFFC-7E9F-2A8F-7B3F4080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Positive Rate (TPR): How many actual positives were correctly predicted. </a:t>
            </a:r>
            <a:r>
              <a:rPr lang="en-IN" b="1" dirty="0"/>
              <a:t>Correctly predicted positives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/>
              <a:t>False Positive Rate (FPR): The proportion of actual negatives incorrectly classified as positives. </a:t>
            </a:r>
            <a:r>
              <a:rPr lang="en-IN" b="1" dirty="0"/>
              <a:t>Incorrectly predicted positives </a:t>
            </a:r>
            <a:r>
              <a:rPr lang="en-IN" dirty="0"/>
              <a:t>.</a:t>
            </a:r>
            <a:endParaRPr lang="en-US" dirty="0"/>
          </a:p>
          <a:p>
            <a:r>
              <a:rPr lang="en-US" dirty="0"/>
              <a:t>Area Under Curve (AUC): The total area under the ROC curve, representing the overall model performance.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463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D50B-9009-FC0A-F490-5DD5877C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ROC AUC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2748-4345-3DD0-4C22-278C7988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Suitable for binary classification problems. </a:t>
            </a:r>
          </a:p>
          <a:p>
            <a:r>
              <a:rPr lang="en-US" dirty="0"/>
              <a:t> Can be used for multi-class classification using One-vs-All (</a:t>
            </a:r>
            <a:r>
              <a:rPr lang="en-US" dirty="0" err="1"/>
              <a:t>OvA</a:t>
            </a:r>
            <a:r>
              <a:rPr lang="en-US" dirty="0"/>
              <a:t>).</a:t>
            </a:r>
          </a:p>
          <a:p>
            <a:r>
              <a:rPr lang="en-US" dirty="0"/>
              <a:t> Helpful for imbalanced data. </a:t>
            </a:r>
          </a:p>
          <a:p>
            <a:r>
              <a:rPr lang="en-US" dirty="0"/>
              <a:t> Evaluates model performance beyond accuracy.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91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C676-D0AF-77A3-0A04-2FEE9E6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One-vs-All (</a:t>
            </a:r>
            <a:r>
              <a:rPr lang="en-US" dirty="0" err="1"/>
              <a:t>OvA</a:t>
            </a:r>
            <a:r>
              <a:rPr lang="en-US" dirty="0"/>
              <a:t>) in Multi-Class Classification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C84B-61D4-BEDD-D204-066EA42C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Understanding One-vs-All (</a:t>
            </a:r>
            <a:r>
              <a:rPr lang="en-US" dirty="0" err="1"/>
              <a:t>OvA</a:t>
            </a:r>
            <a:r>
              <a:rPr lang="en-US" dirty="0"/>
              <a:t>) In a multi-class classification problem, ROC AUC can be calculated using a One-vs-All strategy.</a:t>
            </a:r>
          </a:p>
          <a:p>
            <a:r>
              <a:rPr lang="en-US" dirty="0"/>
              <a:t> Each class is treated as positive, and all others as negative.</a:t>
            </a:r>
          </a:p>
          <a:p>
            <a:r>
              <a:rPr lang="en-US" dirty="0"/>
              <a:t> The average ROC AUC across all classes gives the final evaluation score.</a:t>
            </a:r>
          </a:p>
          <a:p>
            <a:r>
              <a:rPr lang="en-US" dirty="0"/>
              <a:t>Example: </a:t>
            </a:r>
          </a:p>
          <a:p>
            <a:r>
              <a:rPr lang="en-US" dirty="0"/>
              <a:t>Class A -&gt; Positive Class: A, Negative Classes: B, C </a:t>
            </a:r>
          </a:p>
          <a:p>
            <a:r>
              <a:rPr lang="en-US" dirty="0"/>
              <a:t>Class B -&gt; Positive Class: B, Negative Classes: A, C </a:t>
            </a:r>
          </a:p>
          <a:p>
            <a:r>
              <a:rPr lang="en-US" dirty="0"/>
              <a:t>Class C -&gt; Positive Class: C, Negative Classes: A, 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52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2CFD-A944-E6BE-CF31-38838D4EA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ROC AUC Values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CEEB-3256-AF38-C90C-8ECC734F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ROC AUC Interpretation</a:t>
            </a:r>
          </a:p>
          <a:p>
            <a:r>
              <a:rPr lang="en-US" dirty="0"/>
              <a:t> 0.5 - No discrimination capability (random guess).</a:t>
            </a:r>
          </a:p>
          <a:p>
            <a:r>
              <a:rPr lang="en-US" dirty="0"/>
              <a:t> 0.6-0.7 - Poor model performance. </a:t>
            </a:r>
          </a:p>
          <a:p>
            <a:r>
              <a:rPr lang="en-US" dirty="0"/>
              <a:t>0.7-0.8 - Fair performance.</a:t>
            </a:r>
          </a:p>
          <a:p>
            <a:r>
              <a:rPr lang="en-US" dirty="0"/>
              <a:t> 0.8-0.9 - Good performance.</a:t>
            </a:r>
          </a:p>
          <a:p>
            <a:r>
              <a:rPr lang="en-US" dirty="0"/>
              <a:t> 0.9-1.0 - Excellent performance.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140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3D07-9FF1-C39C-3EBA-65EDF1BF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AABC-7D4E-BBE8-3BA4-8976289D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Perfect Model: ROC AUC = 1.0 </a:t>
            </a:r>
          </a:p>
          <a:p>
            <a:r>
              <a:rPr lang="en-IN" sz="1600" dirty="0"/>
              <a:t>Random Model: ROC AUC = 0.5 </a:t>
            </a:r>
          </a:p>
          <a:p>
            <a:r>
              <a:rPr lang="en-IN" sz="1600" dirty="0"/>
              <a:t>Good Model: ROC AUC = 0.85 </a:t>
            </a:r>
          </a:p>
        </p:txBody>
      </p:sp>
      <p:pic>
        <p:nvPicPr>
          <p:cNvPr id="1026" name="Picture 2" descr="A Gentle Introduction to ROC Curve and AUC in Machine Learning - Sefik  Ilkin Serengil">
            <a:extLst>
              <a:ext uri="{FF2B5EF4-FFF2-40B4-BE49-F238E27FC236}">
                <a16:creationId xmlns:a16="http://schemas.microsoft.com/office/drawing/2014/main" id="{70524BD2-AD17-79DD-9622-DB3C479E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92" y="1920122"/>
            <a:ext cx="5841871" cy="345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36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4AEA7-44C7-B466-D9EF-6D051F0C10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123" y="363795"/>
            <a:ext cx="8367251" cy="526024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Example Code for ROC AUC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5508-3833-0C4D-8E28-D9C5DD79FD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5639" y="889820"/>
            <a:ext cx="11552904" cy="47735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from </a:t>
            </a:r>
            <a:r>
              <a:rPr lang="en-IN" sz="1400" dirty="0" err="1"/>
              <a:t>sklearn.metrics</a:t>
            </a:r>
            <a:r>
              <a:rPr lang="en-IN" sz="1400" dirty="0"/>
              <a:t> import </a:t>
            </a:r>
            <a:r>
              <a:rPr lang="en-IN" sz="1400" dirty="0" err="1"/>
              <a:t>roc_auc_score</a:t>
            </a:r>
            <a:r>
              <a:rPr lang="en-IN" sz="1400" dirty="0"/>
              <a:t>, </a:t>
            </a:r>
            <a:r>
              <a:rPr lang="en-IN" sz="1400" dirty="0" err="1"/>
              <a:t>roc_curve</a:t>
            </a:r>
            <a:endParaRPr lang="en-I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 import </a:t>
            </a:r>
            <a:r>
              <a:rPr lang="en-IN" sz="1400" dirty="0" err="1"/>
              <a:t>matplotlib.pyplot</a:t>
            </a:r>
            <a:r>
              <a:rPr lang="en-IN" sz="1400" dirty="0"/>
              <a:t> as </a:t>
            </a:r>
            <a:r>
              <a:rPr lang="en-IN" sz="1400" dirty="0" err="1"/>
              <a:t>plt</a:t>
            </a:r>
            <a:endParaRPr lang="en-IN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400" b="1" dirty="0"/>
              <a:t> # Assuming </a:t>
            </a:r>
            <a:r>
              <a:rPr lang="en-IN" sz="1400" b="1" dirty="0" err="1"/>
              <a:t>y_test</a:t>
            </a:r>
            <a:r>
              <a:rPr lang="en-IN" sz="1400" b="1" dirty="0"/>
              <a:t> (actual labels) and </a:t>
            </a:r>
            <a:r>
              <a:rPr lang="en-IN" sz="1400" b="1" dirty="0" err="1"/>
              <a:t>y_pred_proba</a:t>
            </a:r>
            <a:r>
              <a:rPr lang="en-IN" sz="1400" b="1" dirty="0"/>
              <a:t> (predicted probabilities)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err="1"/>
              <a:t>y_pred_proba</a:t>
            </a:r>
            <a:r>
              <a:rPr lang="en-IN" sz="1400" dirty="0"/>
              <a:t> = </a:t>
            </a:r>
            <a:r>
              <a:rPr lang="en-IN" sz="1400" dirty="0" err="1"/>
              <a:t>model.predict_proba</a:t>
            </a:r>
            <a:r>
              <a:rPr lang="en-IN" sz="1400" dirty="0"/>
              <a:t>(</a:t>
            </a:r>
            <a:r>
              <a:rPr lang="en-IN" sz="1400" dirty="0" err="1"/>
              <a:t>X_test</a:t>
            </a:r>
            <a:r>
              <a:rPr lang="en-IN" sz="1400" dirty="0"/>
              <a:t>)[:, 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 </a:t>
            </a:r>
            <a:r>
              <a:rPr lang="en-IN" sz="1400" dirty="0" err="1"/>
              <a:t>fpr</a:t>
            </a:r>
            <a:r>
              <a:rPr lang="en-IN" sz="1400" dirty="0"/>
              <a:t>, </a:t>
            </a:r>
            <a:r>
              <a:rPr lang="en-IN" sz="1400" dirty="0" err="1"/>
              <a:t>tpr</a:t>
            </a:r>
            <a:r>
              <a:rPr lang="en-IN" sz="1400" dirty="0"/>
              <a:t>, thresholds = </a:t>
            </a:r>
            <a:r>
              <a:rPr lang="en-IN" sz="1400" dirty="0" err="1"/>
              <a:t>roc_curve</a:t>
            </a:r>
            <a:r>
              <a:rPr lang="en-IN" sz="1400" dirty="0"/>
              <a:t>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y_pred_proba</a:t>
            </a:r>
            <a:r>
              <a:rPr lang="en-IN" sz="1400" dirty="0"/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err="1"/>
              <a:t>auc_score</a:t>
            </a:r>
            <a:r>
              <a:rPr lang="en-IN" sz="1400" dirty="0"/>
              <a:t> = </a:t>
            </a:r>
            <a:r>
              <a:rPr lang="en-IN" sz="1400" dirty="0" err="1"/>
              <a:t>roc_auc_score</a:t>
            </a:r>
            <a:r>
              <a:rPr lang="en-IN" sz="1400" dirty="0"/>
              <a:t>(</a:t>
            </a:r>
            <a:r>
              <a:rPr lang="en-IN" sz="1400" dirty="0" err="1"/>
              <a:t>y_test</a:t>
            </a:r>
            <a:r>
              <a:rPr lang="en-IN" sz="1400" dirty="0"/>
              <a:t>, </a:t>
            </a:r>
            <a:r>
              <a:rPr lang="en-IN" sz="1400" dirty="0" err="1"/>
              <a:t>y_pred_proba</a:t>
            </a:r>
            <a:r>
              <a:rPr lang="en-IN" sz="1400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 </a:t>
            </a:r>
            <a:r>
              <a:rPr lang="en-IN" sz="1400" b="1" dirty="0"/>
              <a:t># Plot ROC Curve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/>
              <a:t> </a:t>
            </a:r>
            <a:r>
              <a:rPr lang="en-IN" sz="1400" dirty="0" err="1"/>
              <a:t>plt.figure</a:t>
            </a:r>
            <a:r>
              <a:rPr lang="en-IN" sz="1400" dirty="0"/>
              <a:t>() </a:t>
            </a:r>
            <a:r>
              <a:rPr lang="en-IN" sz="1400" dirty="0" err="1"/>
              <a:t>plt.plot</a:t>
            </a:r>
            <a:r>
              <a:rPr lang="en-IN" sz="1400" dirty="0"/>
              <a:t>(</a:t>
            </a:r>
            <a:r>
              <a:rPr lang="en-IN" sz="1400" dirty="0" err="1"/>
              <a:t>fpr</a:t>
            </a:r>
            <a:r>
              <a:rPr lang="en-IN" sz="1400" dirty="0"/>
              <a:t>, </a:t>
            </a:r>
            <a:r>
              <a:rPr lang="en-IN" sz="1400" dirty="0" err="1"/>
              <a:t>tpr</a:t>
            </a:r>
            <a:r>
              <a:rPr lang="en-IN" sz="1400" dirty="0"/>
              <a:t>, </a:t>
            </a:r>
            <a:r>
              <a:rPr lang="en-IN" sz="1400" dirty="0" err="1"/>
              <a:t>color</a:t>
            </a:r>
            <a:r>
              <a:rPr lang="en-IN" sz="1400" dirty="0"/>
              <a:t>='blue', label=</a:t>
            </a:r>
            <a:r>
              <a:rPr lang="en-IN" sz="1400" dirty="0" err="1"/>
              <a:t>f'ROC</a:t>
            </a:r>
            <a:r>
              <a:rPr lang="en-IN" sz="1400" dirty="0"/>
              <a:t> Curve (AUC = {auc_score:.2f})’)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err="1"/>
              <a:t>plt.plot</a:t>
            </a:r>
            <a:r>
              <a:rPr lang="en-IN" sz="1400" dirty="0"/>
              <a:t>([0, 1], [0, 1], </a:t>
            </a:r>
            <a:r>
              <a:rPr lang="en-IN" sz="1400" dirty="0" err="1"/>
              <a:t>color</a:t>
            </a:r>
            <a:r>
              <a:rPr lang="en-IN" sz="1400" dirty="0"/>
              <a:t>='</a:t>
            </a:r>
            <a:r>
              <a:rPr lang="en-IN" sz="1400" dirty="0" err="1"/>
              <a:t>gray</a:t>
            </a:r>
            <a:r>
              <a:rPr lang="en-IN" sz="1400" dirty="0"/>
              <a:t>', </a:t>
            </a:r>
            <a:r>
              <a:rPr lang="en-IN" sz="1400" dirty="0" err="1"/>
              <a:t>linestyle</a:t>
            </a:r>
            <a:r>
              <a:rPr lang="en-IN" sz="1400" dirty="0"/>
              <a:t>='--’)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err="1"/>
              <a:t>plt.xlabel</a:t>
            </a:r>
            <a:r>
              <a:rPr lang="en-IN" sz="1400" dirty="0"/>
              <a:t>('False Positive Rate’) 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err="1"/>
              <a:t>plt.ylabel</a:t>
            </a:r>
            <a:r>
              <a:rPr lang="en-IN" sz="1400" dirty="0"/>
              <a:t>('True Positive Rate’)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err="1"/>
              <a:t>plt.title</a:t>
            </a:r>
            <a:r>
              <a:rPr lang="en-IN" sz="1400" dirty="0"/>
              <a:t>('Receiver Operating Characteristic (ROC) Curve’)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err="1"/>
              <a:t>plt.legend</a:t>
            </a:r>
            <a:r>
              <a:rPr lang="en-IN" sz="1400" dirty="0"/>
              <a:t>()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dirty="0" err="1"/>
              <a:t>plt.show</a:t>
            </a:r>
            <a:r>
              <a:rPr lang="en-IN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04978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156</TotalTime>
  <Words>512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Understanding ROC AUC</vt:lpstr>
      <vt:lpstr>Key Concepts</vt:lpstr>
      <vt:lpstr>When to Use ROC AUC </vt:lpstr>
      <vt:lpstr>One-vs-All (OvA) in Multi-Class Classification</vt:lpstr>
      <vt:lpstr>Interpretation of ROC AUC Values </vt:lpstr>
      <vt:lpstr>Visual Representation</vt:lpstr>
      <vt:lpstr>                        Example Code for ROC AUC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R</dc:creator>
  <cp:lastModifiedBy>suresh R</cp:lastModifiedBy>
  <cp:revision>7</cp:revision>
  <dcterms:created xsi:type="dcterms:W3CDTF">2025-03-22T03:57:37Z</dcterms:created>
  <dcterms:modified xsi:type="dcterms:W3CDTF">2025-03-25T03:51:32Z</dcterms:modified>
</cp:coreProperties>
</file>