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7" r:id="rId1"/>
  </p:sldMasterIdLst>
  <p:sldIdLst>
    <p:sldId id="256" r:id="rId2"/>
    <p:sldId id="263" r:id="rId3"/>
    <p:sldId id="264" r:id="rId4"/>
    <p:sldId id="265" r:id="rId5"/>
    <p:sldId id="266" r:id="rId6"/>
    <p:sldId id="267" r:id="rId7"/>
    <p:sldId id="262" r:id="rId8"/>
  </p:sldIdLst>
  <p:sldSz cx="9144000" cy="5143500" type="screen16x9"/>
  <p:notesSz cx="9144000" cy="51435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Cascadia Code" panose="020B0609020000020004" pitchFamily="49"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45BD59-913D-4D80-8D7D-8434B9163F52}">
          <p14:sldIdLst>
            <p14:sldId id="256"/>
            <p14:sldId id="263"/>
            <p14:sldId id="264"/>
            <p14:sldId id="265"/>
            <p14:sldId id="266"/>
            <p14:sldId id="267"/>
          </p14:sldIdLst>
        </p14:section>
        <p14:section name="Untitled Section" id="{9343ADEC-5B49-4B60-9EE2-F21AF3892D55}">
          <p14:sldIdLst>
            <p14:sldId id="262"/>
          </p14:sldIdLst>
        </p14:section>
      </p14:sectionLst>
    </p:ex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98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496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87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11/14/2023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364741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815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3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080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4461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023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11/14/2023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959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6201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7235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11/14/2023</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2401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52680" y="1996653"/>
            <a:ext cx="5371448" cy="359073"/>
          </a:xfrm>
          <a:prstGeom prst="rect">
            <a:avLst/>
          </a:prstGeom>
        </p:spPr>
        <p:txBody>
          <a:bodyPr vert="horz" wrap="square" lIns="0" tIns="0" rIns="0" bIns="0" rtlCol="0">
            <a:spAutoFit/>
          </a:bodyPr>
          <a:lstStyle/>
          <a:p>
            <a:pPr marL="0" marR="0">
              <a:lnSpc>
                <a:spcPts val="2819"/>
              </a:lnSpc>
              <a:spcBef>
                <a:spcPts val="0"/>
              </a:spcBef>
              <a:spcAft>
                <a:spcPts val="0"/>
              </a:spcAft>
            </a:pPr>
            <a:r>
              <a:rPr lang="en-US" sz="2400" b="1" dirty="0">
                <a:solidFill>
                  <a:srgbClr val="223669"/>
                </a:solidFill>
                <a:effectLst>
                  <a:outerShdw blurRad="38100" dist="38100" dir="2700000" algn="tl">
                    <a:srgbClr val="000000">
                      <a:alpha val="43137"/>
                    </a:srgbClr>
                  </a:outerShdw>
                </a:effectLst>
                <a:latin typeface="+mj-lt"/>
                <a:ea typeface="Cascadia Code" panose="020B0609020000020004" pitchFamily="49" charset="0"/>
                <a:cs typeface="Cascadia Code" panose="020B0609020000020004" pitchFamily="49" charset="0"/>
              </a:rPr>
              <a:t>E-commerce Web Application</a:t>
            </a:r>
            <a:endParaRPr sz="2400" b="1" dirty="0">
              <a:solidFill>
                <a:srgbClr val="223669"/>
              </a:solidFill>
              <a:effectLst>
                <a:outerShdw blurRad="38100" dist="38100" dir="2700000" algn="tl">
                  <a:srgbClr val="000000">
                    <a:alpha val="43137"/>
                  </a:srgbClr>
                </a:outerShdw>
              </a:effectLst>
              <a:latin typeface="+mj-lt"/>
              <a:ea typeface="Cascadia Code" panose="020B0609020000020004" pitchFamily="49" charset="0"/>
              <a:cs typeface="Cascadia Code" panose="020B0609020000020004" pitchFamily="49" charset="0"/>
            </a:endParaRPr>
          </a:p>
        </p:txBody>
      </p:sp>
      <p:pic>
        <p:nvPicPr>
          <p:cNvPr id="7" name="Picture 6">
            <a:extLst>
              <a:ext uri="{FF2B5EF4-FFF2-40B4-BE49-F238E27FC236}">
                <a16:creationId xmlns:a16="http://schemas.microsoft.com/office/drawing/2014/main" id="{340BEA99-3BD6-96D0-598F-41C260C35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173627"/>
            <a:ext cx="3743293" cy="2364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51EB-88FF-16EA-0268-0C5E1173A874}"/>
              </a:ext>
            </a:extLst>
          </p:cNvPr>
          <p:cNvSpPr>
            <a:spLocks noGrp="1"/>
          </p:cNvSpPr>
          <p:nvPr>
            <p:ph type="title"/>
          </p:nvPr>
        </p:nvSpPr>
        <p:spPr>
          <a:xfrm>
            <a:off x="726336" y="1040998"/>
            <a:ext cx="6797992" cy="738664"/>
          </a:xfrm>
        </p:spPr>
        <p:txBody>
          <a:bodyPr>
            <a:noAutofit/>
          </a:bodyPr>
          <a:lstStyle/>
          <a:p>
            <a:pPr algn="ctr"/>
            <a:r>
              <a:rPr lang="en-US" sz="4000" b="1" dirty="0">
                <a:solidFill>
                  <a:srgbClr val="223669"/>
                </a:solidFill>
                <a:effectLst>
                  <a:outerShdw blurRad="38100" dist="38100" dir="2700000" algn="tl">
                    <a:srgbClr val="000000">
                      <a:alpha val="43137"/>
                    </a:srgbClr>
                  </a:outerShdw>
                </a:effectLst>
                <a:latin typeface="+mn-lt"/>
                <a:ea typeface="Cascadia Code" panose="020B0609020000020004" pitchFamily="49" charset="0"/>
                <a:cs typeface="Cascadia Code" panose="020B0609020000020004" pitchFamily="49" charset="0"/>
              </a:rPr>
              <a:t>E-commerce Web Application</a:t>
            </a:r>
            <a:br>
              <a:rPr lang="en-US" sz="4000" b="1" dirty="0">
                <a:solidFill>
                  <a:srgbClr val="223669"/>
                </a:solidFill>
                <a:effectLst>
                  <a:outerShdw blurRad="38100" dist="38100" dir="2700000" algn="tl">
                    <a:srgbClr val="000000">
                      <a:alpha val="43137"/>
                    </a:srgbClr>
                  </a:outerShdw>
                </a:effectLst>
                <a:latin typeface="+mn-lt"/>
                <a:ea typeface="Cascadia Code" panose="020B0609020000020004" pitchFamily="49" charset="0"/>
                <a:cs typeface="Cascadia Code" panose="020B0609020000020004" pitchFamily="49" charset="0"/>
              </a:rPr>
            </a:br>
            <a:endParaRPr lang="en-IN" sz="4000" dirty="0">
              <a:effectLst>
                <a:outerShdw blurRad="38100" dist="38100" dir="2700000" algn="tl">
                  <a:srgbClr val="000000">
                    <a:alpha val="43137"/>
                  </a:srgbClr>
                </a:outerShdw>
              </a:effectLst>
              <a:latin typeface="+mn-lt"/>
            </a:endParaRPr>
          </a:p>
        </p:txBody>
      </p:sp>
      <p:sp>
        <p:nvSpPr>
          <p:cNvPr id="3" name="Text Placeholder 2">
            <a:extLst>
              <a:ext uri="{FF2B5EF4-FFF2-40B4-BE49-F238E27FC236}">
                <a16:creationId xmlns:a16="http://schemas.microsoft.com/office/drawing/2014/main" id="{1E00C1A1-D9DD-7881-7431-53AD9F36761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DB7A09B-E9C8-3842-9CAE-7196ED1455A6}"/>
              </a:ext>
            </a:extLst>
          </p:cNvPr>
          <p:cNvPicPr>
            <a:picLocks noChangeAspect="1"/>
          </p:cNvPicPr>
          <p:nvPr/>
        </p:nvPicPr>
        <p:blipFill rotWithShape="1">
          <a:blip r:embed="rId2">
            <a:extLst>
              <a:ext uri="{28A0092B-C50C-407E-A947-70E740481C1C}">
                <a14:useLocalDpi xmlns:a14="http://schemas.microsoft.com/office/drawing/2010/main" val="0"/>
              </a:ext>
            </a:extLst>
          </a:blip>
          <a:srcRect r="28331"/>
          <a:stretch/>
        </p:blipFill>
        <p:spPr>
          <a:xfrm>
            <a:off x="5909485" y="1635646"/>
            <a:ext cx="2856849" cy="2232248"/>
          </a:xfrm>
          <a:prstGeom prst="roundRect">
            <a:avLst>
              <a:gd name="adj" fmla="val 8594"/>
            </a:avLst>
          </a:prstGeom>
          <a:solidFill>
            <a:srgbClr val="FFFFFF">
              <a:shade val="85000"/>
            </a:srgbClr>
          </a:solidFill>
          <a:ln>
            <a:noFill/>
          </a:ln>
          <a:effectLst>
            <a:outerShdw blurRad="152400" dist="317500" dir="5400000" sx="90000" sy="-19000" rotWithShape="0">
              <a:prstClr val="black">
                <a:alpha val="15000"/>
              </a:prstClr>
            </a:outerShdw>
            <a:reflection blurRad="12700" stA="38000" endPos="28000" dist="5000" dir="5400000" sy="-100000" algn="bl" rotWithShape="0"/>
          </a:effectLst>
        </p:spPr>
      </p:pic>
      <p:graphicFrame>
        <p:nvGraphicFramePr>
          <p:cNvPr id="7" name="Table 6">
            <a:extLst>
              <a:ext uri="{FF2B5EF4-FFF2-40B4-BE49-F238E27FC236}">
                <a16:creationId xmlns:a16="http://schemas.microsoft.com/office/drawing/2014/main" id="{3EFA34F1-777D-11B9-6739-4F21D85619BB}"/>
              </a:ext>
            </a:extLst>
          </p:cNvPr>
          <p:cNvGraphicFramePr>
            <a:graphicFrameLocks noGrp="1"/>
          </p:cNvGraphicFramePr>
          <p:nvPr>
            <p:extLst>
              <p:ext uri="{D42A27DB-BD31-4B8C-83A1-F6EECF244321}">
                <p14:modId xmlns:p14="http://schemas.microsoft.com/office/powerpoint/2010/main" val="2314871903"/>
              </p:ext>
            </p:extLst>
          </p:nvPr>
        </p:nvGraphicFramePr>
        <p:xfrm>
          <a:off x="683568" y="1717802"/>
          <a:ext cx="4896545" cy="2006076"/>
        </p:xfrm>
        <a:graphic>
          <a:graphicData uri="http://schemas.openxmlformats.org/drawingml/2006/table">
            <a:tbl>
              <a:tblPr firstRow="1" bandRow="1">
                <a:tableStyleId>{5940675A-B579-460E-94D1-54222C63F5DA}</a:tableStyleId>
              </a:tblPr>
              <a:tblGrid>
                <a:gridCol w="1778942">
                  <a:extLst>
                    <a:ext uri="{9D8B030D-6E8A-4147-A177-3AD203B41FA5}">
                      <a16:colId xmlns:a16="http://schemas.microsoft.com/office/drawing/2014/main" val="933649790"/>
                    </a:ext>
                  </a:extLst>
                </a:gridCol>
                <a:gridCol w="1485421">
                  <a:extLst>
                    <a:ext uri="{9D8B030D-6E8A-4147-A177-3AD203B41FA5}">
                      <a16:colId xmlns:a16="http://schemas.microsoft.com/office/drawing/2014/main" val="170580423"/>
                    </a:ext>
                  </a:extLst>
                </a:gridCol>
                <a:gridCol w="1632182">
                  <a:extLst>
                    <a:ext uri="{9D8B030D-6E8A-4147-A177-3AD203B41FA5}">
                      <a16:colId xmlns:a16="http://schemas.microsoft.com/office/drawing/2014/main" val="2554131437"/>
                    </a:ext>
                  </a:extLst>
                </a:gridCol>
              </a:tblGrid>
              <a:tr h="501519">
                <a:tc>
                  <a:txBody>
                    <a:bodyPr/>
                    <a:lstStyle/>
                    <a:p>
                      <a:pPr algn="ctr"/>
                      <a:r>
                        <a:rPr lang="en-US" dirty="0"/>
                        <a:t>LMS Num</a:t>
                      </a:r>
                      <a:endParaRPr lang="en-IN" dirty="0"/>
                    </a:p>
                  </a:txBody>
                  <a:tcPr/>
                </a:tc>
                <a:tc>
                  <a:txBody>
                    <a:bodyPr/>
                    <a:lstStyle/>
                    <a:p>
                      <a:pPr algn="ctr"/>
                      <a:r>
                        <a:rPr lang="en-US" dirty="0"/>
                        <a:t>Name </a:t>
                      </a:r>
                      <a:endParaRPr lang="en-IN" dirty="0"/>
                    </a:p>
                  </a:txBody>
                  <a:tcPr/>
                </a:tc>
                <a:tc>
                  <a:txBody>
                    <a:bodyPr/>
                    <a:lstStyle/>
                    <a:p>
                      <a:pPr algn="ctr"/>
                      <a:r>
                        <a:rPr lang="en-US" dirty="0"/>
                        <a:t>Batch</a:t>
                      </a:r>
                      <a:endParaRPr lang="en-IN" dirty="0"/>
                    </a:p>
                  </a:txBody>
                  <a:tcPr/>
                </a:tc>
                <a:extLst>
                  <a:ext uri="{0D108BD9-81ED-4DB2-BD59-A6C34878D82A}">
                    <a16:rowId xmlns:a16="http://schemas.microsoft.com/office/drawing/2014/main" val="925618205"/>
                  </a:ext>
                </a:extLst>
              </a:tr>
              <a:tr h="501519">
                <a:tc>
                  <a:txBody>
                    <a:bodyPr/>
                    <a:lstStyle/>
                    <a:p>
                      <a:r>
                        <a:rPr lang="en-US" dirty="0"/>
                        <a:t>au910420104008</a:t>
                      </a:r>
                      <a:endParaRPr lang="en-IN" dirty="0"/>
                    </a:p>
                  </a:txBody>
                  <a:tcPr/>
                </a:tc>
                <a:tc>
                  <a:txBody>
                    <a:bodyPr/>
                    <a:lstStyle/>
                    <a:p>
                      <a:r>
                        <a:rPr lang="en-US" dirty="0" err="1"/>
                        <a:t>Hariharan.R</a:t>
                      </a:r>
                      <a:endParaRPr lang="en-IN" dirty="0"/>
                    </a:p>
                  </a:txBody>
                  <a:tcPr/>
                </a:tc>
                <a:tc>
                  <a:txBody>
                    <a:bodyPr/>
                    <a:lstStyle/>
                    <a:p>
                      <a:r>
                        <a:rPr lang="en-US" dirty="0"/>
                        <a:t>NM_0.2 CC3</a:t>
                      </a:r>
                      <a:endParaRPr lang="en-IN" dirty="0"/>
                    </a:p>
                  </a:txBody>
                  <a:tcPr/>
                </a:tc>
                <a:extLst>
                  <a:ext uri="{0D108BD9-81ED-4DB2-BD59-A6C34878D82A}">
                    <a16:rowId xmlns:a16="http://schemas.microsoft.com/office/drawing/2014/main" val="2786798143"/>
                  </a:ext>
                </a:extLst>
              </a:tr>
              <a:tr h="501519">
                <a:tc>
                  <a:txBody>
                    <a:bodyPr/>
                    <a:lstStyle/>
                    <a:p>
                      <a:r>
                        <a:rPr lang="en-US" dirty="0"/>
                        <a:t>au910420104015</a:t>
                      </a:r>
                      <a:endParaRPr lang="en-IN" dirty="0"/>
                    </a:p>
                  </a:txBody>
                  <a:tcPr/>
                </a:tc>
                <a:tc>
                  <a:txBody>
                    <a:bodyPr/>
                    <a:lstStyle/>
                    <a:p>
                      <a:r>
                        <a:rPr lang="en-US" dirty="0" err="1"/>
                        <a:t>Muthumani.V</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NM_0.2 CC3</a:t>
                      </a:r>
                      <a:endParaRPr lang="en-IN" dirty="0"/>
                    </a:p>
                  </a:txBody>
                  <a:tcPr/>
                </a:tc>
                <a:extLst>
                  <a:ext uri="{0D108BD9-81ED-4DB2-BD59-A6C34878D82A}">
                    <a16:rowId xmlns:a16="http://schemas.microsoft.com/office/drawing/2014/main" val="1057369961"/>
                  </a:ext>
                </a:extLst>
              </a:tr>
              <a:tr h="501519">
                <a:tc>
                  <a:txBody>
                    <a:bodyPr/>
                    <a:lstStyle/>
                    <a:p>
                      <a:r>
                        <a:rPr lang="en-US" dirty="0"/>
                        <a:t>au910420104018</a:t>
                      </a:r>
                      <a:endParaRPr lang="en-IN" dirty="0"/>
                    </a:p>
                  </a:txBody>
                  <a:tcPr/>
                </a:tc>
                <a:tc>
                  <a:txBody>
                    <a:bodyPr/>
                    <a:lstStyle/>
                    <a:p>
                      <a:r>
                        <a:rPr lang="en-US" dirty="0" err="1"/>
                        <a:t>Pavithiran.P</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NM_0.2 CC3</a:t>
                      </a:r>
                      <a:endParaRPr lang="en-IN" dirty="0"/>
                    </a:p>
                  </a:txBody>
                  <a:tcPr/>
                </a:tc>
                <a:extLst>
                  <a:ext uri="{0D108BD9-81ED-4DB2-BD59-A6C34878D82A}">
                    <a16:rowId xmlns:a16="http://schemas.microsoft.com/office/drawing/2014/main" val="578393163"/>
                  </a:ext>
                </a:extLst>
              </a:tr>
            </a:tbl>
          </a:graphicData>
        </a:graphic>
      </p:graphicFrame>
    </p:spTree>
    <p:extLst>
      <p:ext uri="{BB962C8B-B14F-4D97-AF65-F5344CB8AC3E}">
        <p14:creationId xmlns:p14="http://schemas.microsoft.com/office/powerpoint/2010/main" val="16670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7F9D-ECAC-0B45-4937-28AA9BF58E8D}"/>
              </a:ext>
            </a:extLst>
          </p:cNvPr>
          <p:cNvSpPr>
            <a:spLocks noGrp="1"/>
          </p:cNvSpPr>
          <p:nvPr>
            <p:ph type="title"/>
          </p:nvPr>
        </p:nvSpPr>
        <p:spPr>
          <a:xfrm>
            <a:off x="856060" y="94670"/>
            <a:ext cx="7429499" cy="1108928"/>
          </a:xfrm>
        </p:spPr>
        <p:txBody>
          <a:bodyPr>
            <a:normAutofit/>
          </a:bodyPr>
          <a:lstStyle/>
          <a:p>
            <a:pPr algn="ctr"/>
            <a:r>
              <a:rPr lang="en-US" sz="4000" b="1" dirty="0">
                <a:solidFill>
                  <a:srgbClr val="223669"/>
                </a:solidFill>
                <a:effectLst>
                  <a:outerShdw blurRad="38100" dist="38100" dir="2700000" algn="tl">
                    <a:srgbClr val="000000">
                      <a:alpha val="43137"/>
                    </a:srgbClr>
                  </a:outerShdw>
                </a:effectLst>
                <a:latin typeface="+mn-lt"/>
                <a:ea typeface="Cascadia Code" panose="020B0609020000020004" pitchFamily="49" charset="0"/>
                <a:cs typeface="Cascadia Code" panose="020B0609020000020004" pitchFamily="49" charset="0"/>
              </a:rPr>
              <a:t>Abstract</a:t>
            </a:r>
            <a:endParaRPr lang="en-IN" sz="4000" dirty="0">
              <a:effectLst>
                <a:outerShdw blurRad="38100" dist="38100" dir="2700000" algn="tl">
                  <a:srgbClr val="000000">
                    <a:alpha val="43137"/>
                  </a:srgbClr>
                </a:outerShdw>
              </a:effectLst>
              <a:latin typeface="+mn-lt"/>
            </a:endParaRPr>
          </a:p>
        </p:txBody>
      </p:sp>
      <p:sp>
        <p:nvSpPr>
          <p:cNvPr id="3" name="Text Placeholder 2">
            <a:extLst>
              <a:ext uri="{FF2B5EF4-FFF2-40B4-BE49-F238E27FC236}">
                <a16:creationId xmlns:a16="http://schemas.microsoft.com/office/drawing/2014/main" id="{F6045376-1DE4-B522-7D60-AC6C68EA54DF}"/>
              </a:ext>
            </a:extLst>
          </p:cNvPr>
          <p:cNvSpPr>
            <a:spLocks noGrp="1"/>
          </p:cNvSpPr>
          <p:nvPr>
            <p:ph type="body" idx="1"/>
          </p:nvPr>
        </p:nvSpPr>
        <p:spPr>
          <a:xfrm>
            <a:off x="856060" y="1419622"/>
            <a:ext cx="7429499" cy="2656286"/>
          </a:xfrm>
        </p:spPr>
        <p:txBody>
          <a:bodyPr/>
          <a:lstStyle/>
          <a:p>
            <a:pPr marL="0" indent="0" algn="just">
              <a:lnSpc>
                <a:spcPct val="200000"/>
              </a:lnSpc>
              <a:buNone/>
            </a:pPr>
            <a:r>
              <a:rPr lang="en-US" dirty="0">
                <a:solidFill>
                  <a:schemeClr val="accent3">
                    <a:lumMod val="50000"/>
                  </a:schemeClr>
                </a:solidFill>
                <a:latin typeface="Cascadia Code" panose="020B0609020000020004" pitchFamily="49" charset="0"/>
                <a:ea typeface="Cascadia Code" panose="020B0609020000020004" pitchFamily="49" charset="0"/>
                <a:cs typeface="Cascadia Code" panose="020B0609020000020004" pitchFamily="49" charset="0"/>
              </a:rPr>
              <a:t>This project aims to develop a cutting-edge e-commerce website focused on providing an unparalleled user experience and optimizing operational efficiency. The platform will integrate advanced features, intuitive design, and robust security measures to meet the evolving demands of online consumers and businesses.</a:t>
            </a:r>
            <a:endParaRPr lang="en-IN" dirty="0">
              <a:solidFill>
                <a:schemeClr val="accent3">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86497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0FB1-D4E8-CC24-1ECA-73DF97580A04}"/>
              </a:ext>
            </a:extLst>
          </p:cNvPr>
          <p:cNvSpPr>
            <a:spLocks noGrp="1"/>
          </p:cNvSpPr>
          <p:nvPr>
            <p:ph type="title"/>
          </p:nvPr>
        </p:nvSpPr>
        <p:spPr/>
        <p:txBody>
          <a:bodyPr>
            <a:normAutofit/>
          </a:bodyPr>
          <a:lstStyle/>
          <a:p>
            <a:r>
              <a:rPr lang="en-US" sz="4000" dirty="0">
                <a:solidFill>
                  <a:schemeClr val="bg2">
                    <a:lumMod val="25000"/>
                  </a:schemeClr>
                </a:solidFill>
                <a:effectLst>
                  <a:outerShdw blurRad="38100" dist="38100" dir="2700000" algn="tl">
                    <a:srgbClr val="000000">
                      <a:alpha val="43137"/>
                    </a:srgbClr>
                  </a:outerShdw>
                </a:effectLst>
                <a:latin typeface="+mn-lt"/>
              </a:rPr>
              <a:t>Creation &amp; setup of </a:t>
            </a:r>
            <a:r>
              <a:rPr lang="en-US" sz="4000" dirty="0" err="1">
                <a:solidFill>
                  <a:schemeClr val="bg2">
                    <a:lumMod val="25000"/>
                  </a:schemeClr>
                </a:solidFill>
                <a:effectLst>
                  <a:outerShdw blurRad="38100" dist="38100" dir="2700000" algn="tl">
                    <a:srgbClr val="000000">
                      <a:alpha val="43137"/>
                    </a:srgbClr>
                  </a:outerShdw>
                </a:effectLst>
                <a:latin typeface="+mn-lt"/>
              </a:rPr>
              <a:t>github</a:t>
            </a:r>
            <a:r>
              <a:rPr lang="en-US" sz="4000" dirty="0">
                <a:solidFill>
                  <a:schemeClr val="bg2">
                    <a:lumMod val="25000"/>
                  </a:schemeClr>
                </a:solidFill>
                <a:effectLst>
                  <a:outerShdw blurRad="38100" dist="38100" dir="2700000" algn="tl">
                    <a:srgbClr val="000000">
                      <a:alpha val="43137"/>
                    </a:srgbClr>
                  </a:outerShdw>
                </a:effectLst>
                <a:latin typeface="+mn-lt"/>
              </a:rPr>
              <a:t> account</a:t>
            </a:r>
            <a:endParaRPr lang="en-IN" sz="4000" dirty="0">
              <a:solidFill>
                <a:schemeClr val="bg2">
                  <a:lumMod val="25000"/>
                </a:schemeClr>
              </a:solidFill>
              <a:effectLst>
                <a:outerShdw blurRad="38100" dist="38100" dir="2700000" algn="tl">
                  <a:srgbClr val="000000">
                    <a:alpha val="43137"/>
                  </a:srgbClr>
                </a:outerShdw>
              </a:effectLst>
              <a:latin typeface="+mn-lt"/>
            </a:endParaRPr>
          </a:p>
        </p:txBody>
      </p:sp>
      <p:sp>
        <p:nvSpPr>
          <p:cNvPr id="3" name="Text Placeholder 2">
            <a:extLst>
              <a:ext uri="{FF2B5EF4-FFF2-40B4-BE49-F238E27FC236}">
                <a16:creationId xmlns:a16="http://schemas.microsoft.com/office/drawing/2014/main" id="{D00D22E5-FE9E-EF8C-08DA-2368FA745B4D}"/>
              </a:ext>
            </a:extLst>
          </p:cNvPr>
          <p:cNvSpPr>
            <a:spLocks noGrp="1"/>
          </p:cNvSpPr>
          <p:nvPr>
            <p:ph type="body" idx="1"/>
          </p:nvPr>
        </p:nvSpPr>
        <p:spPr/>
        <p:txBody>
          <a:bodyPr>
            <a:normAutofit fontScale="92500" lnSpcReduction="10000"/>
          </a:bodyPr>
          <a:lstStyle/>
          <a:p>
            <a:pPr marL="0" indent="0" algn="just">
              <a:buNone/>
            </a:pPr>
            <a:r>
              <a:rPr lang="en-US" sz="1400" b="1" i="0" dirty="0">
                <a:solidFill>
                  <a:srgbClr val="374151"/>
                </a:solidFill>
                <a:effectLst/>
                <a:latin typeface="Times New Roman" panose="02020603050405020304" pitchFamily="18" charset="0"/>
                <a:cs typeface="Times New Roman" panose="02020603050405020304" pitchFamily="18" charset="0"/>
              </a:rPr>
              <a:t>Visit GitHub:</a:t>
            </a:r>
            <a:r>
              <a:rPr lang="en-US" sz="1400" b="0" i="0" dirty="0">
                <a:solidFill>
                  <a:srgbClr val="374151"/>
                </a:solidFill>
                <a:effectLst/>
                <a:latin typeface="Times New Roman" panose="02020603050405020304" pitchFamily="18" charset="0"/>
                <a:cs typeface="Times New Roman" panose="02020603050405020304" pitchFamily="18" charset="0"/>
              </a:rPr>
              <a:t> </a:t>
            </a:r>
          </a:p>
          <a:p>
            <a:pPr marL="0" indent="0" algn="just">
              <a:buNone/>
            </a:pPr>
            <a:r>
              <a:rPr lang="en-US" sz="1400" dirty="0">
                <a:solidFill>
                  <a:srgbClr val="374151"/>
                </a:solidFill>
                <a:latin typeface="Times New Roman" panose="02020603050405020304" pitchFamily="18"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Go to </a:t>
            </a:r>
            <a:r>
              <a:rPr lang="en-US" sz="1400" b="0" i="0" u="none" strike="noStrike" dirty="0">
                <a:solidFill>
                  <a:srgbClr val="374151"/>
                </a:solidFill>
                <a:effectLst/>
                <a:latin typeface="Times New Roman" panose="02020603050405020304" pitchFamily="18" charset="0"/>
                <a:cs typeface="Times New Roman" panose="02020603050405020304" pitchFamily="18" charset="0"/>
                <a:hlinkClick r:id="rId2"/>
              </a:rPr>
              <a:t>https://github.com/</a:t>
            </a:r>
            <a:r>
              <a:rPr lang="en-US" sz="1400" b="0" i="0" dirty="0">
                <a:solidFill>
                  <a:srgbClr val="374151"/>
                </a:solidFill>
                <a:effectLst/>
                <a:latin typeface="Times New Roman" panose="02020603050405020304" pitchFamily="18" charset="0"/>
                <a:cs typeface="Times New Roman" panose="02020603050405020304" pitchFamily="18" charset="0"/>
              </a:rPr>
              <a:t> and click on "Sign Up" to create a new account.</a:t>
            </a:r>
          </a:p>
          <a:p>
            <a:pPr marL="0" indent="0" algn="just">
              <a:buNone/>
            </a:pPr>
            <a:r>
              <a:rPr lang="en-US" sz="1400" b="1" i="0" dirty="0">
                <a:solidFill>
                  <a:srgbClr val="374151"/>
                </a:solidFill>
                <a:effectLst/>
                <a:latin typeface="Times New Roman" panose="02020603050405020304" pitchFamily="18" charset="0"/>
                <a:cs typeface="Times New Roman" panose="02020603050405020304" pitchFamily="18" charset="0"/>
              </a:rPr>
              <a:t>Fill Details:</a:t>
            </a:r>
            <a:r>
              <a:rPr lang="en-US" sz="1400" b="0" i="0" dirty="0">
                <a:solidFill>
                  <a:srgbClr val="374151"/>
                </a:solidFill>
                <a:effectLst/>
                <a:latin typeface="Times New Roman" panose="02020603050405020304" pitchFamily="18" charset="0"/>
                <a:cs typeface="Times New Roman" panose="02020603050405020304" pitchFamily="18" charset="0"/>
              </a:rPr>
              <a:t> </a:t>
            </a:r>
          </a:p>
          <a:p>
            <a:pPr marL="0" indent="0" algn="just">
              <a:buNone/>
            </a:pPr>
            <a:r>
              <a:rPr lang="en-US" sz="1400" dirty="0">
                <a:solidFill>
                  <a:srgbClr val="374151"/>
                </a:solidFill>
                <a:latin typeface="Times New Roman" panose="02020603050405020304" pitchFamily="18"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Provide your username, email, and password, then click "Create account."</a:t>
            </a:r>
          </a:p>
          <a:p>
            <a:pPr marL="0" indent="0" algn="just">
              <a:buNone/>
            </a:pPr>
            <a:r>
              <a:rPr lang="en-US" sz="1400" b="1" i="0" dirty="0">
                <a:solidFill>
                  <a:srgbClr val="374151"/>
                </a:solidFill>
                <a:effectLst/>
                <a:latin typeface="Times New Roman" panose="02020603050405020304" pitchFamily="18" charset="0"/>
                <a:cs typeface="Times New Roman" panose="02020603050405020304" pitchFamily="18" charset="0"/>
              </a:rPr>
              <a:t>Verify Email:</a:t>
            </a:r>
          </a:p>
          <a:p>
            <a:pPr marL="0" indent="0" algn="just">
              <a:buNone/>
            </a:pPr>
            <a:r>
              <a:rPr lang="en-US" sz="1400" b="0" i="0" dirty="0">
                <a:solidFill>
                  <a:srgbClr val="374151"/>
                </a:solidFill>
                <a:effectLst/>
                <a:latin typeface="Times New Roman" panose="02020603050405020304" pitchFamily="18" charset="0"/>
                <a:cs typeface="Times New Roman" panose="02020603050405020304" pitchFamily="18" charset="0"/>
              </a:rPr>
              <a:t>	 Verify your email address through the confirmation email sent by GitHub.</a:t>
            </a:r>
          </a:p>
          <a:p>
            <a:pPr marL="0" indent="0" algn="just">
              <a:buNone/>
            </a:pPr>
            <a:r>
              <a:rPr lang="en-US" sz="1400" b="1" i="0" dirty="0">
                <a:solidFill>
                  <a:srgbClr val="374151"/>
                </a:solidFill>
                <a:effectLst/>
                <a:latin typeface="Times New Roman" panose="02020603050405020304" pitchFamily="18" charset="0"/>
                <a:cs typeface="Times New Roman" panose="02020603050405020304" pitchFamily="18" charset="0"/>
              </a:rPr>
              <a:t>Create a New Repository:</a:t>
            </a:r>
            <a:r>
              <a:rPr lang="en-US" sz="1400" b="0" i="0" dirty="0">
                <a:solidFill>
                  <a:srgbClr val="374151"/>
                </a:solidFill>
                <a:effectLst/>
                <a:latin typeface="Times New Roman" panose="02020603050405020304" pitchFamily="18" charset="0"/>
                <a:cs typeface="Times New Roman" panose="02020603050405020304" pitchFamily="18" charset="0"/>
              </a:rPr>
              <a:t> </a:t>
            </a:r>
          </a:p>
          <a:p>
            <a:pPr marL="0" indent="0" algn="just">
              <a:buNone/>
            </a:pPr>
            <a:r>
              <a:rPr lang="en-US" sz="1400" b="0" i="0" dirty="0">
                <a:solidFill>
                  <a:srgbClr val="374151"/>
                </a:solidFill>
                <a:effectLst/>
                <a:latin typeface="Times New Roman" panose="02020603050405020304" pitchFamily="18" charset="0"/>
                <a:cs typeface="Times New Roman" panose="02020603050405020304" pitchFamily="18" charset="0"/>
              </a:rPr>
              <a:t>	Once logged in, click the "+" sign in the top right and select "New repository" to initiate a new project.</a:t>
            </a:r>
          </a:p>
          <a:p>
            <a:pPr marL="0" indent="0" algn="just">
              <a:buNone/>
            </a:pPr>
            <a:r>
              <a:rPr lang="en-US" sz="1400" b="1" i="0" dirty="0">
                <a:solidFill>
                  <a:srgbClr val="374151"/>
                </a:solidFill>
                <a:effectLst/>
                <a:latin typeface="Times New Roman" panose="02020603050405020304" pitchFamily="18" charset="0"/>
                <a:cs typeface="Times New Roman" panose="02020603050405020304" pitchFamily="18" charset="0"/>
              </a:rPr>
              <a:t>Initialize Repository:</a:t>
            </a:r>
            <a:r>
              <a:rPr lang="en-US" sz="1400" b="0" i="0" dirty="0">
                <a:solidFill>
                  <a:srgbClr val="374151"/>
                </a:solidFill>
                <a:effectLst/>
                <a:latin typeface="Times New Roman" panose="02020603050405020304" pitchFamily="18" charset="0"/>
                <a:cs typeface="Times New Roman" panose="02020603050405020304" pitchFamily="18" charset="0"/>
              </a:rPr>
              <a:t> </a:t>
            </a:r>
          </a:p>
          <a:p>
            <a:pPr marL="0" indent="0" algn="just">
              <a:buNone/>
            </a:pPr>
            <a:r>
              <a:rPr lang="en-US" sz="1400" b="0" i="0" dirty="0">
                <a:solidFill>
                  <a:srgbClr val="374151"/>
                </a:solidFill>
                <a:effectLst/>
                <a:latin typeface="Times New Roman" panose="02020603050405020304" pitchFamily="18" charset="0"/>
                <a:cs typeface="Times New Roman" panose="02020603050405020304" pitchFamily="18" charset="0"/>
              </a:rPr>
              <a:t>	During setup, choose to initialize with a README file for initial project documentation.</a:t>
            </a:r>
          </a:p>
          <a:p>
            <a:pPr marL="0" indent="0" algn="just">
              <a:buNone/>
            </a:pPr>
            <a:endParaRPr lang="en-IN" sz="1400" dirty="0"/>
          </a:p>
        </p:txBody>
      </p:sp>
    </p:spTree>
    <p:extLst>
      <p:ext uri="{BB962C8B-B14F-4D97-AF65-F5344CB8AC3E}">
        <p14:creationId xmlns:p14="http://schemas.microsoft.com/office/powerpoint/2010/main" val="85059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B5A8-214E-5BE6-DFCF-23330622CFBA}"/>
              </a:ext>
            </a:extLst>
          </p:cNvPr>
          <p:cNvSpPr>
            <a:spLocks noGrp="1"/>
          </p:cNvSpPr>
          <p:nvPr>
            <p:ph type="title"/>
          </p:nvPr>
        </p:nvSpPr>
        <p:spPr/>
        <p:txBody>
          <a:bodyPr>
            <a:normAutofit/>
          </a:bodyPr>
          <a:lstStyle/>
          <a:p>
            <a:pPr algn="ctr"/>
            <a:r>
              <a:rPr lang="en-US" sz="4000" b="1" dirty="0">
                <a:solidFill>
                  <a:schemeClr val="bg2">
                    <a:lumMod val="25000"/>
                  </a:schemeClr>
                </a:solidFill>
                <a:effectLst>
                  <a:outerShdw blurRad="38100" dist="38100" dir="2700000" algn="tl">
                    <a:srgbClr val="000000">
                      <a:alpha val="43137"/>
                    </a:srgbClr>
                  </a:outerShdw>
                </a:effectLst>
                <a:latin typeface="+mn-lt"/>
              </a:rPr>
              <a:t>Learning Outcome</a:t>
            </a:r>
            <a:endParaRPr lang="en-IN" sz="4000" b="1" dirty="0">
              <a:solidFill>
                <a:schemeClr val="bg2">
                  <a:lumMod val="25000"/>
                </a:schemeClr>
              </a:solidFill>
              <a:effectLst>
                <a:outerShdw blurRad="38100" dist="38100" dir="2700000" algn="tl">
                  <a:srgbClr val="000000">
                    <a:alpha val="43137"/>
                  </a:srgbClr>
                </a:outerShdw>
              </a:effectLst>
              <a:latin typeface="+mn-lt"/>
            </a:endParaRPr>
          </a:p>
        </p:txBody>
      </p:sp>
      <p:sp>
        <p:nvSpPr>
          <p:cNvPr id="3" name="Text Placeholder 2">
            <a:extLst>
              <a:ext uri="{FF2B5EF4-FFF2-40B4-BE49-F238E27FC236}">
                <a16:creationId xmlns:a16="http://schemas.microsoft.com/office/drawing/2014/main" id="{B4B2AF8F-9E45-BD14-4127-B43710D9B0F9}"/>
              </a:ext>
            </a:extLst>
          </p:cNvPr>
          <p:cNvSpPr>
            <a:spLocks noGrp="1"/>
          </p:cNvSpPr>
          <p:nvPr>
            <p:ph type="body" idx="1"/>
          </p:nvPr>
        </p:nvSpPr>
        <p:spPr/>
        <p:txBody>
          <a:bodyPr/>
          <a:lstStyle/>
          <a:p>
            <a:r>
              <a:rPr lang="en-US" sz="1600" b="1" dirty="0">
                <a:solidFill>
                  <a:schemeClr val="bg2">
                    <a:lumMod val="25000"/>
                  </a:schemeClr>
                </a:solidFill>
              </a:rPr>
              <a:t>Understanding E-commerce Fundamentals:</a:t>
            </a:r>
            <a:r>
              <a:rPr lang="en-US" b="1" dirty="0"/>
              <a:t> </a:t>
            </a:r>
            <a:r>
              <a:rPr lang="en-US" dirty="0"/>
              <a:t> </a:t>
            </a:r>
          </a:p>
          <a:p>
            <a:pPr lvl="1"/>
            <a:r>
              <a:rPr lang="en-US" dirty="0"/>
              <a:t> Define and explain key concepts, terminology, and components related to e-commerce.</a:t>
            </a:r>
            <a:endParaRPr lang="en-IN" dirty="0"/>
          </a:p>
          <a:p>
            <a:pPr marL="150876" lvl="1" indent="0">
              <a:buNone/>
            </a:pPr>
            <a:r>
              <a:rPr lang="en-US" sz="1600" b="1" dirty="0">
                <a:solidFill>
                  <a:schemeClr val="bg2">
                    <a:lumMod val="25000"/>
                  </a:schemeClr>
                </a:solidFill>
              </a:rPr>
              <a:t>Website Development and Design: </a:t>
            </a:r>
          </a:p>
          <a:p>
            <a:pPr lvl="1">
              <a:buFont typeface="Arial" panose="020B0604020202020204" pitchFamily="34" charset="0"/>
              <a:buChar char="•"/>
            </a:pPr>
            <a:r>
              <a:rPr lang="en-US" dirty="0"/>
              <a:t> Create and design an effective e-commerce website, considering user experience and interface design principles.</a:t>
            </a:r>
          </a:p>
          <a:p>
            <a:pPr marL="150876" lvl="1" indent="0">
              <a:buNone/>
            </a:pPr>
            <a:r>
              <a:rPr lang="en-US" sz="1600" b="1" dirty="0">
                <a:solidFill>
                  <a:schemeClr val="bg2">
                    <a:lumMod val="25000"/>
                  </a:schemeClr>
                </a:solidFill>
              </a:rPr>
              <a:t>E-commerce Technology Stack:</a:t>
            </a:r>
          </a:p>
          <a:p>
            <a:pPr lvl="1"/>
            <a:r>
              <a:rPr lang="en-US" dirty="0">
                <a:solidFill>
                  <a:schemeClr val="tx1"/>
                </a:solidFill>
              </a:rPr>
              <a:t> Evaluate and select appropriate technologies for different aspects of e-commerce, such as payment gateways, security protocols, and content management systems.</a:t>
            </a:r>
          </a:p>
          <a:p>
            <a:pPr marL="150876" lvl="1" indent="0">
              <a:buNone/>
            </a:pPr>
            <a:r>
              <a:rPr lang="en-US" sz="1600" b="1" dirty="0">
                <a:solidFill>
                  <a:schemeClr val="bg2">
                    <a:lumMod val="25000"/>
                  </a:schemeClr>
                </a:solidFill>
              </a:rPr>
              <a:t>Digital Marketing Strategies:</a:t>
            </a:r>
          </a:p>
          <a:p>
            <a:pPr lvl="1"/>
            <a:r>
              <a:rPr lang="en-US" dirty="0">
                <a:solidFill>
                  <a:schemeClr val="tx1"/>
                </a:solidFill>
              </a:rPr>
              <a:t>Analyze and interpret key performance indicators (KPIs) to measure the success of digital marketing efforts.</a:t>
            </a:r>
          </a:p>
        </p:txBody>
      </p:sp>
    </p:spTree>
    <p:extLst>
      <p:ext uri="{BB962C8B-B14F-4D97-AF65-F5344CB8AC3E}">
        <p14:creationId xmlns:p14="http://schemas.microsoft.com/office/powerpoint/2010/main" val="303499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B5A8-214E-5BE6-DFCF-23330622CFBA}"/>
              </a:ext>
            </a:extLst>
          </p:cNvPr>
          <p:cNvSpPr>
            <a:spLocks noGrp="1"/>
          </p:cNvSpPr>
          <p:nvPr>
            <p:ph type="title"/>
          </p:nvPr>
        </p:nvSpPr>
        <p:spPr/>
        <p:txBody>
          <a:bodyPr>
            <a:normAutofit/>
          </a:bodyPr>
          <a:lstStyle/>
          <a:p>
            <a:pPr algn="ctr"/>
            <a:r>
              <a:rPr lang="en-US" sz="4000" b="1" dirty="0">
                <a:solidFill>
                  <a:schemeClr val="bg2">
                    <a:lumMod val="25000"/>
                  </a:schemeClr>
                </a:solidFill>
                <a:effectLst>
                  <a:outerShdw blurRad="38100" dist="38100" dir="2700000" algn="tl">
                    <a:srgbClr val="000000">
                      <a:alpha val="43137"/>
                    </a:srgbClr>
                  </a:outerShdw>
                </a:effectLst>
                <a:latin typeface="+mn-lt"/>
              </a:rPr>
              <a:t>GITHUB LINK</a:t>
            </a:r>
            <a:endParaRPr lang="en-IN" sz="4000" b="1" dirty="0">
              <a:solidFill>
                <a:schemeClr val="bg2">
                  <a:lumMod val="25000"/>
                </a:schemeClr>
              </a:solidFill>
              <a:effectLst>
                <a:outerShdw blurRad="38100" dist="38100" dir="2700000" algn="tl">
                  <a:srgbClr val="000000">
                    <a:alpha val="43137"/>
                  </a:srgbClr>
                </a:outerShdw>
              </a:effectLst>
              <a:latin typeface="+mn-lt"/>
            </a:endParaRPr>
          </a:p>
        </p:txBody>
      </p:sp>
      <p:sp>
        <p:nvSpPr>
          <p:cNvPr id="3" name="Text Placeholder 2">
            <a:extLst>
              <a:ext uri="{FF2B5EF4-FFF2-40B4-BE49-F238E27FC236}">
                <a16:creationId xmlns:a16="http://schemas.microsoft.com/office/drawing/2014/main" id="{B4B2AF8F-9E45-BD14-4127-B43710D9B0F9}"/>
              </a:ext>
            </a:extLst>
          </p:cNvPr>
          <p:cNvSpPr>
            <a:spLocks noGrp="1"/>
          </p:cNvSpPr>
          <p:nvPr>
            <p:ph type="body" idx="1"/>
          </p:nvPr>
        </p:nvSpPr>
        <p:spPr>
          <a:xfrm>
            <a:off x="534928" y="2074510"/>
            <a:ext cx="10157752" cy="3017520"/>
          </a:xfrm>
        </p:spPr>
        <p:txBody>
          <a:bodyPr>
            <a:normAutofit/>
          </a:bodyPr>
          <a:lstStyle/>
          <a:p>
            <a:r>
              <a:rPr lang="en-IN" sz="2400" dirty="0">
                <a:solidFill>
                  <a:schemeClr val="tx1"/>
                </a:solidFill>
              </a:rPr>
              <a:t>https://github.com/Pavithiran2k23/FULL-STACK-WITH-JAVA.git</a:t>
            </a:r>
          </a:p>
          <a:p>
            <a:endParaRPr lang="en-US" sz="2400" b="1" dirty="0">
              <a:solidFill>
                <a:schemeClr val="tx1"/>
              </a:solidFill>
            </a:endParaRPr>
          </a:p>
        </p:txBody>
      </p:sp>
    </p:spTree>
    <p:extLst>
      <p:ext uri="{BB962C8B-B14F-4D97-AF65-F5344CB8AC3E}">
        <p14:creationId xmlns:p14="http://schemas.microsoft.com/office/powerpoint/2010/main" val="162627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E68FB8-FA7E-6DBF-769A-7442A1F58D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95"/>
          <a:stretch/>
        </p:blipFill>
        <p:spPr>
          <a:xfrm>
            <a:off x="1504" y="267841"/>
            <a:ext cx="9144000" cy="4875659"/>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246</TotalTime>
  <Words>305</Words>
  <Application>Microsoft Office PowerPoint</Application>
  <PresentationFormat>On-screen Show (16:9)</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 Light</vt:lpstr>
      <vt:lpstr>Times New Roman</vt:lpstr>
      <vt:lpstr>Calibri</vt:lpstr>
      <vt:lpstr>Arial</vt:lpstr>
      <vt:lpstr>Cascadia Code</vt:lpstr>
      <vt:lpstr>Retrospect</vt:lpstr>
      <vt:lpstr>PowerPoint Presentation</vt:lpstr>
      <vt:lpstr>E-commerce Web Application </vt:lpstr>
      <vt:lpstr>Abstract</vt:lpstr>
      <vt:lpstr>Creation &amp; setup of github account</vt:lpstr>
      <vt:lpstr>Learning Outcome</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PAVITHIRAN P</dc:creator>
  <cp:lastModifiedBy>PAVITHIRAN P</cp:lastModifiedBy>
  <cp:revision>5</cp:revision>
  <dcterms:modified xsi:type="dcterms:W3CDTF">2023-11-14T15:53:28Z</dcterms:modified>
</cp:coreProperties>
</file>