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840" r:id="rId1"/>
  </p:sldMasterIdLst>
  <p:notesMasterIdLst>
    <p:notesMasterId r:id="rId30"/>
  </p:notesMasterIdLst>
  <p:sldIdLst>
    <p:sldId id="288" r:id="rId2"/>
    <p:sldId id="257" r:id="rId3"/>
    <p:sldId id="301" r:id="rId4"/>
    <p:sldId id="356" r:id="rId5"/>
    <p:sldId id="358" r:id="rId6"/>
    <p:sldId id="360" r:id="rId7"/>
    <p:sldId id="361" r:id="rId8"/>
    <p:sldId id="389" r:id="rId9"/>
    <p:sldId id="258" r:id="rId10"/>
    <p:sldId id="311" r:id="rId11"/>
    <p:sldId id="363" r:id="rId12"/>
    <p:sldId id="365" r:id="rId13"/>
    <p:sldId id="369" r:id="rId14"/>
    <p:sldId id="314" r:id="rId15"/>
    <p:sldId id="315" r:id="rId16"/>
    <p:sldId id="317" r:id="rId17"/>
    <p:sldId id="318" r:id="rId18"/>
    <p:sldId id="324" r:id="rId19"/>
    <p:sldId id="327" r:id="rId20"/>
    <p:sldId id="398" r:id="rId21"/>
    <p:sldId id="394" r:id="rId22"/>
    <p:sldId id="396" r:id="rId23"/>
    <p:sldId id="346" r:id="rId24"/>
    <p:sldId id="379" r:id="rId25"/>
    <p:sldId id="382" r:id="rId26"/>
    <p:sldId id="390" r:id="rId27"/>
    <p:sldId id="397" r:id="rId28"/>
    <p:sldId id="330"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AD857AA-3B52-46CD-A807-E019A78BA205}">
          <p14:sldIdLst>
            <p14:sldId id="288"/>
            <p14:sldId id="257"/>
            <p14:sldId id="301"/>
            <p14:sldId id="356"/>
            <p14:sldId id="358"/>
            <p14:sldId id="360"/>
            <p14:sldId id="361"/>
            <p14:sldId id="389"/>
            <p14:sldId id="258"/>
            <p14:sldId id="311"/>
            <p14:sldId id="363"/>
            <p14:sldId id="365"/>
            <p14:sldId id="369"/>
            <p14:sldId id="314"/>
            <p14:sldId id="315"/>
            <p14:sldId id="317"/>
            <p14:sldId id="318"/>
            <p14:sldId id="324"/>
            <p14:sldId id="327"/>
            <p14:sldId id="398"/>
            <p14:sldId id="394"/>
            <p14:sldId id="396"/>
            <p14:sldId id="346"/>
            <p14:sldId id="379"/>
            <p14:sldId id="382"/>
            <p14:sldId id="390"/>
            <p14:sldId id="397"/>
            <p14:sldId id="330"/>
          </p14:sldIdLst>
        </p14:section>
      </p14:sectionLst>
    </p:ex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957" autoAdjust="0"/>
    <p:restoredTop sz="93108" autoAdjust="0"/>
  </p:normalViewPr>
  <p:slideViewPr>
    <p:cSldViewPr>
      <p:cViewPr>
        <p:scale>
          <a:sx n="80" d="100"/>
          <a:sy n="80" d="100"/>
        </p:scale>
        <p:origin x="-1646" y="-120"/>
      </p:cViewPr>
      <p:guideLst>
        <p:guide orient="horz" pos="2160"/>
        <p:guide pos="2880"/>
      </p:guideLst>
    </p:cSldViewPr>
  </p:slideViewPr>
  <p:outlineViewPr>
    <p:cViewPr>
      <p:scale>
        <a:sx n="33" d="100"/>
        <a:sy n="33" d="100"/>
      </p:scale>
      <p:origin x="0" y="3035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359738F-9763-4608-8BC1-29E4711C655D}" type="datetimeFigureOut">
              <a:rPr lang="en-IN" smtClean="0"/>
              <a:t>16-06-2021</a:t>
            </a:fld>
            <a:endParaRPr lang="en-IN"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9800533-D54E-4596-BE00-1CE08AD55DCE}" type="slidenum">
              <a:rPr lang="en-IN" smtClean="0"/>
              <a:t>‹#›</a:t>
            </a:fld>
            <a:endParaRPr lang="en-IN" dirty="0"/>
          </a:p>
        </p:txBody>
      </p:sp>
    </p:spTree>
    <p:extLst>
      <p:ext uri="{BB962C8B-B14F-4D97-AF65-F5344CB8AC3E}">
        <p14:creationId xmlns:p14="http://schemas.microsoft.com/office/powerpoint/2010/main" val="33118946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C9800533-D54E-4596-BE00-1CE08AD55DCE}" type="slidenum">
              <a:rPr lang="en-IN" smtClean="0"/>
              <a:t>25</a:t>
            </a:fld>
            <a:endParaRPr lang="en-IN" dirty="0"/>
          </a:p>
        </p:txBody>
      </p:sp>
    </p:spTree>
    <p:extLst>
      <p:ext uri="{BB962C8B-B14F-4D97-AF65-F5344CB8AC3E}">
        <p14:creationId xmlns:p14="http://schemas.microsoft.com/office/powerpoint/2010/main" val="33510452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1D8BD707-D9CF-40AE-B4C6-C98DA3205C09}" type="datetimeFigureOut">
              <a:rPr lang="en-US" smtClean="0"/>
              <a:t>6/16/2021</a:t>
            </a:fld>
            <a:endParaRPr lang="en-US" dirty="0"/>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dirty="0"/>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B6F15528-21DE-4FAA-801E-634DDDAF4B2B}" type="slidenum">
              <a:rPr lang="en-US" smtClean="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t>6/16/2021</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t>6/16/2021</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t>6/16/2021</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t>‹#›</a:t>
            </a:fld>
            <a:endParaRPr lang="en-US" dirty="0"/>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t>6/16/2021</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t>‹#›</a:t>
            </a:fld>
            <a:endParaRPr lang="en-US" dirty="0"/>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t>6/16/2021</a:t>
            </a:fld>
            <a:endParaRPr lang="en-US" dirty="0"/>
          </a:p>
        </p:txBody>
      </p:sp>
      <p:sp>
        <p:nvSpPr>
          <p:cNvPr id="6" name="Footer Placeholder 5"/>
          <p:cNvSpPr>
            <a:spLocks noGrp="1"/>
          </p:cNvSpPr>
          <p:nvPr>
            <p:ph type="ftr" sz="quarter" idx="11"/>
          </p:nvPr>
        </p:nvSpPr>
        <p:spPr/>
        <p:txBody>
          <a:bodyPr/>
          <a:lstStyle>
            <a:extLst/>
          </a:lstStyle>
          <a:p>
            <a:endParaRPr lang="en-US" dirty="0"/>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t>‹#›</a:t>
            </a:fld>
            <a:endParaRPr lang="en-US" dirty="0"/>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1D8BD707-D9CF-40AE-B4C6-C98DA3205C09}" type="datetimeFigureOut">
              <a:rPr lang="en-US" smtClean="0"/>
              <a:t>6/16/2021</a:t>
            </a:fld>
            <a:endParaRPr lang="en-US" dirty="0"/>
          </a:p>
        </p:txBody>
      </p:sp>
      <p:sp>
        <p:nvSpPr>
          <p:cNvPr id="8" name="Footer Placeholder 7"/>
          <p:cNvSpPr>
            <a:spLocks noGrp="1"/>
          </p:cNvSpPr>
          <p:nvPr>
            <p:ph type="ftr" sz="quarter" idx="11"/>
          </p:nvPr>
        </p:nvSpPr>
        <p:spPr/>
        <p:txBody>
          <a:bodyPr/>
          <a:lstStyle>
            <a:extLst/>
          </a:lstStyle>
          <a:p>
            <a:endParaRPr lang="en-US" dirty="0"/>
          </a:p>
        </p:txBody>
      </p:sp>
      <p:sp>
        <p:nvSpPr>
          <p:cNvPr id="9" name="Slide Number Placeholder 8"/>
          <p:cNvSpPr>
            <a:spLocks noGrp="1"/>
          </p:cNvSpPr>
          <p:nvPr>
            <p:ph type="sldNum" sz="quarter" idx="12"/>
          </p:nvPr>
        </p:nvSpPr>
        <p:spPr/>
        <p:txBody>
          <a:bodyPr/>
          <a:lstStyle>
            <a:extLst/>
          </a:lstStyle>
          <a:p>
            <a:fld id="{B6F15528-21DE-4FAA-801E-634DDDAF4B2B}" type="slidenum">
              <a:rPr lang="en-US" smtClean="0"/>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1D8BD707-D9CF-40AE-B4C6-C98DA3205C09}" type="datetimeFigureOut">
              <a:rPr lang="en-US" smtClean="0"/>
              <a:t>6/16/2021</a:t>
            </a:fld>
            <a:endParaRPr lang="en-US" dirty="0"/>
          </a:p>
        </p:txBody>
      </p:sp>
      <p:sp>
        <p:nvSpPr>
          <p:cNvPr id="4" name="Footer Placeholder 3"/>
          <p:cNvSpPr>
            <a:spLocks noGrp="1"/>
          </p:cNvSpPr>
          <p:nvPr>
            <p:ph type="ftr" sz="quarter" idx="11"/>
          </p:nvPr>
        </p:nvSpPr>
        <p:spPr/>
        <p:txBody>
          <a:bodyPr/>
          <a:lstStyle>
            <a:extLst/>
          </a:lstStyle>
          <a:p>
            <a:endParaRPr lang="en-US" dirty="0"/>
          </a:p>
        </p:txBody>
      </p:sp>
      <p:sp>
        <p:nvSpPr>
          <p:cNvPr id="5" name="Slide Number Placeholder 4"/>
          <p:cNvSpPr>
            <a:spLocks noGrp="1"/>
          </p:cNvSpPr>
          <p:nvPr>
            <p:ph type="sldNum" sz="quarter" idx="12"/>
          </p:nvPr>
        </p:nvSpPr>
        <p:spPr/>
        <p:txBody>
          <a:bodyPr/>
          <a:lstStyle>
            <a:extLst/>
          </a:lstStyle>
          <a:p>
            <a:fld id="{B6F15528-21DE-4FAA-801E-634DDDAF4B2B}" type="slidenum">
              <a:rPr lang="en-US" smtClean="0"/>
              <a:t>‹#›</a:t>
            </a:fld>
            <a:endParaRPr lang="en-US" dirty="0"/>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1D8BD707-D9CF-40AE-B4C6-C98DA3205C09}" type="datetimeFigureOut">
              <a:rPr lang="en-US" smtClean="0"/>
              <a:t>6/16/2021</a:t>
            </a:fld>
            <a:endParaRPr lang="en-US" dirty="0"/>
          </a:p>
        </p:txBody>
      </p:sp>
      <p:sp>
        <p:nvSpPr>
          <p:cNvPr id="3" name="Footer Placeholder 2"/>
          <p:cNvSpPr>
            <a:spLocks noGrp="1"/>
          </p:cNvSpPr>
          <p:nvPr>
            <p:ph type="ftr" sz="quarter" idx="11"/>
          </p:nvPr>
        </p:nvSpPr>
        <p:spPr/>
        <p:txBody>
          <a:bodyPr/>
          <a:lstStyle>
            <a:extLst/>
          </a:lstStyle>
          <a:p>
            <a:endParaRPr lang="en-US" dirty="0"/>
          </a:p>
        </p:txBody>
      </p:sp>
      <p:sp>
        <p:nvSpPr>
          <p:cNvPr id="4" name="Slide Number Placeholder 3"/>
          <p:cNvSpPr>
            <a:spLocks noGrp="1"/>
          </p:cNvSpPr>
          <p:nvPr>
            <p:ph type="sldNum" sz="quarter" idx="12"/>
          </p:nvPr>
        </p:nvSpPr>
        <p:spPr/>
        <p:txBody>
          <a:bodyPr/>
          <a:lstStyle>
            <a:extLst/>
          </a:lstStyle>
          <a:p>
            <a:fld id="{B6F15528-21DE-4FAA-801E-634DDDAF4B2B}"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1D8BD707-D9CF-40AE-B4C6-C98DA3205C09}" type="datetimeFigureOut">
              <a:rPr lang="en-US" smtClean="0"/>
              <a:t>6/16/2021</a:t>
            </a:fld>
            <a:endParaRPr lang="en-US" dirty="0"/>
          </a:p>
        </p:txBody>
      </p:sp>
      <p:sp>
        <p:nvSpPr>
          <p:cNvPr id="6" name="Footer Placeholder 5"/>
          <p:cNvSpPr>
            <a:spLocks noGrp="1"/>
          </p:cNvSpPr>
          <p:nvPr>
            <p:ph type="ftr" sz="quarter" idx="11"/>
          </p:nvPr>
        </p:nvSpPr>
        <p:spPr/>
        <p:txBody>
          <a:bodyPr/>
          <a:lstStyle>
            <a:extLst/>
          </a:lstStyle>
          <a:p>
            <a:endParaRPr lang="en-US" dirty="0"/>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1D8BD707-D9CF-40AE-B4C6-C98DA3205C09}" type="datetimeFigureOut">
              <a:rPr lang="en-US" smtClean="0"/>
              <a:t>6/16/2021</a:t>
            </a:fld>
            <a:endParaRPr lang="en-US" dirty="0"/>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dirty="0"/>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B6F15528-21DE-4FAA-801E-634DDDAF4B2B}" type="slidenum">
              <a:rPr lang="en-US" smtClean="0"/>
              <a:t>‹#›</a:t>
            </a:fld>
            <a:endParaRPr lang="en-US" dirty="0"/>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1D8BD707-D9CF-40AE-B4C6-C98DA3205C09}" type="datetimeFigureOut">
              <a:rPr lang="en-US" smtClean="0"/>
              <a:t>6/16/2021</a:t>
            </a:fld>
            <a:endParaRPr lang="en-US" dirty="0"/>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dirty="0"/>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B6F15528-21DE-4FAA-801E-634DDDAF4B2B}" type="slidenum">
              <a:rPr lang="en-US" smtClean="0"/>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s://www.kaggle.com/reubenindustrustech/nail-dataset?select=dataset_nail" TargetMode="Externa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https://ijesc.org/upload/b296062b3a4b942cb82a164210b5b8cd.Early%20Stage%20Diseases%20Diagnosis%20using%20Human%20Nail%20in%20Image%20Processing.pdf"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133600"/>
            <a:ext cx="8229600" cy="3992563"/>
          </a:xfrm>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 Team Members: Pavithra.V </a:t>
            </a:r>
            <a:r>
              <a:rPr lang="en-IN" altLang="en-US" sz="24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a:t>
            </a:r>
            <a:r>
              <a:rPr lang="en-IN" altLang="en-US" sz="24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211417104182</a:t>
            </a:r>
          </a:p>
          <a:p>
            <a:pPr marL="0" indent="0">
              <a:buNone/>
            </a:pPr>
            <a:r>
              <a:rPr lang="en-US" sz="2400" dirty="0">
                <a:latin typeface="Times New Roman" panose="02020603050405020304" pitchFamily="18" charset="0"/>
                <a:cs typeface="Times New Roman" panose="02020603050405020304" pitchFamily="18" charset="0"/>
              </a:rPr>
              <a:t>                            Navanisha.D</a:t>
            </a:r>
            <a:r>
              <a:rPr lang="en-IN" altLang="en-US" sz="24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a:t>
            </a:r>
            <a:r>
              <a:rPr lang="en-IN" altLang="en-US" sz="24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211417104161</a:t>
            </a:r>
          </a:p>
          <a:p>
            <a:pPr marL="0" indent="0">
              <a:buNone/>
            </a:pPr>
            <a:r>
              <a:rPr lang="en-US" sz="2400" dirty="0">
                <a:latin typeface="Times New Roman" panose="02020603050405020304" pitchFamily="18" charset="0"/>
                <a:cs typeface="Times New Roman" panose="02020603050405020304" pitchFamily="18" charset="0"/>
              </a:rPr>
              <a:t>                            Reshika.D</a:t>
            </a:r>
            <a:r>
              <a:rPr lang="en-IN" altLang="en-US" sz="24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a:t>
            </a:r>
            <a:r>
              <a:rPr lang="en-IN" altLang="en-US" sz="24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211417104224</a:t>
            </a: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Guide Details    : Mrs.A.Kanchana  M.E.</a:t>
            </a:r>
          </a:p>
          <a:p>
            <a:pPr marL="0" indent="0">
              <a:buNone/>
            </a:pPr>
            <a:r>
              <a:rPr lang="en-US" sz="2400" dirty="0">
                <a:latin typeface="Times New Roman" panose="02020603050405020304" pitchFamily="18" charset="0"/>
                <a:cs typeface="Times New Roman" panose="02020603050405020304" pitchFamily="18" charset="0"/>
              </a:rPr>
              <a:t>                            Assistant Professor. </a:t>
            </a:r>
            <a:endParaRPr lang="en-IN" sz="2400" dirty="0">
              <a:latin typeface="Times New Roman" panose="02020603050405020304" pitchFamily="18" charset="0"/>
              <a:cs typeface="Times New Roman" panose="02020603050405020304" pitchFamily="18" charset="0"/>
            </a:endParaRPr>
          </a:p>
        </p:txBody>
      </p:sp>
      <p:sp>
        <p:nvSpPr>
          <p:cNvPr id="2" name="Title 1"/>
          <p:cNvSpPr>
            <a:spLocks noGrp="1"/>
          </p:cNvSpPr>
          <p:nvPr>
            <p:ph type="title"/>
          </p:nvPr>
        </p:nvSpPr>
        <p:spPr>
          <a:xfrm>
            <a:off x="457200" y="152400"/>
            <a:ext cx="8229600" cy="1600200"/>
          </a:xfrm>
        </p:spPr>
        <p:txBody>
          <a:bodyPr>
            <a:normAutofit/>
          </a:bodyPr>
          <a:lstStyle/>
          <a:p>
            <a:r>
              <a:rPr lang="en-IN" sz="3200"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Early Stage disease Diagnosis Using      Human Nail in image Processing</a:t>
            </a:r>
            <a:endParaRPr lang="en-IN" sz="3200" dirty="0">
              <a:latin typeface="Times New Roman" panose="02020603050405020304" pitchFamily="18" charset="0"/>
              <a:cs typeface="Times New Roman" panose="02020603050405020304" pitchFamily="18" charset="0"/>
            </a:endParaRPr>
          </a:p>
        </p:txBody>
      </p:sp>
      <p:pic>
        <p:nvPicPr>
          <p:cNvPr id="1030" name="Picture 6" descr="Phone app can diagnose anaemia from photos of fingernails | New Scientis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67400" y="4724400"/>
            <a:ext cx="2619375" cy="174307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457200"/>
            <a:ext cx="8229600" cy="5550091"/>
          </a:xfrm>
        </p:spPr>
        <p:txBody>
          <a:bodyPr/>
          <a:lstStyle/>
          <a:p>
            <a:pPr marL="109855" indent="0">
              <a:buNone/>
            </a:pPr>
            <a:r>
              <a:rPr lang="en-US" sz="2400" b="1" dirty="0">
                <a:latin typeface="Times New Roman" panose="02020603050405020304" pitchFamily="18" charset="0"/>
                <a:cs typeface="Times New Roman" panose="02020603050405020304" pitchFamily="18" charset="0"/>
              </a:rPr>
              <a:t>SYSTEM ARCHITECTURE</a:t>
            </a:r>
          </a:p>
          <a:p>
            <a:endParaRPr lang="en-IN" dirty="0"/>
          </a:p>
        </p:txBody>
      </p:sp>
      <p:sp>
        <p:nvSpPr>
          <p:cNvPr id="4" name="Can 3"/>
          <p:cNvSpPr/>
          <p:nvPr/>
        </p:nvSpPr>
        <p:spPr>
          <a:xfrm>
            <a:off x="838200" y="2819400"/>
            <a:ext cx="1143000" cy="990600"/>
          </a:xfrm>
          <a:prstGeom prst="can">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Dataset images</a:t>
            </a:r>
            <a:endParaRPr lang="en-IN" dirty="0"/>
          </a:p>
        </p:txBody>
      </p:sp>
      <p:sp>
        <p:nvSpPr>
          <p:cNvPr id="5" name="Rounded Rectangle 4"/>
          <p:cNvSpPr/>
          <p:nvPr/>
        </p:nvSpPr>
        <p:spPr>
          <a:xfrm>
            <a:off x="2133600" y="1411794"/>
            <a:ext cx="1371600" cy="8382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Input test image</a:t>
            </a:r>
            <a:endParaRPr lang="en-IN" dirty="0"/>
          </a:p>
        </p:txBody>
      </p:sp>
      <p:sp>
        <p:nvSpPr>
          <p:cNvPr id="6" name="Rounded Rectangle 5"/>
          <p:cNvSpPr/>
          <p:nvPr/>
        </p:nvSpPr>
        <p:spPr>
          <a:xfrm>
            <a:off x="4033576" y="1526094"/>
            <a:ext cx="1981200" cy="6096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Preprocessing</a:t>
            </a:r>
            <a:endParaRPr lang="en-IN" dirty="0"/>
          </a:p>
        </p:txBody>
      </p:sp>
      <p:sp>
        <p:nvSpPr>
          <p:cNvPr id="7" name="Rounded Rectangle 6"/>
          <p:cNvSpPr/>
          <p:nvPr/>
        </p:nvSpPr>
        <p:spPr>
          <a:xfrm>
            <a:off x="6549851" y="1590571"/>
            <a:ext cx="1371600" cy="6096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Feature </a:t>
            </a:r>
            <a:r>
              <a:rPr lang="en-US" dirty="0"/>
              <a:t>extraction</a:t>
            </a:r>
            <a:endParaRPr lang="en-IN" dirty="0"/>
          </a:p>
        </p:txBody>
      </p:sp>
      <p:sp>
        <p:nvSpPr>
          <p:cNvPr id="8" name="Rounded Rectangle 7"/>
          <p:cNvSpPr/>
          <p:nvPr/>
        </p:nvSpPr>
        <p:spPr>
          <a:xfrm>
            <a:off x="2509576" y="3054699"/>
            <a:ext cx="1524000" cy="6858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Feature </a:t>
            </a:r>
            <a:r>
              <a:rPr lang="en-US" dirty="0"/>
              <a:t>extraction</a:t>
            </a:r>
            <a:endParaRPr lang="en-IN" dirty="0"/>
          </a:p>
        </p:txBody>
      </p:sp>
      <p:sp>
        <p:nvSpPr>
          <p:cNvPr id="9" name="Rounded Rectangle 8"/>
          <p:cNvSpPr/>
          <p:nvPr/>
        </p:nvSpPr>
        <p:spPr>
          <a:xfrm>
            <a:off x="4495800" y="2971800"/>
            <a:ext cx="1371600" cy="8382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Trained all features</a:t>
            </a:r>
            <a:endParaRPr lang="en-IN" dirty="0"/>
          </a:p>
        </p:txBody>
      </p:sp>
      <p:sp>
        <p:nvSpPr>
          <p:cNvPr id="10" name="Rounded Rectangle 9"/>
          <p:cNvSpPr/>
          <p:nvPr/>
        </p:nvSpPr>
        <p:spPr>
          <a:xfrm>
            <a:off x="6321251" y="3124200"/>
            <a:ext cx="1828800" cy="6858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CNN Classifier</a:t>
            </a:r>
            <a:endParaRPr lang="en-IN" dirty="0"/>
          </a:p>
        </p:txBody>
      </p:sp>
      <p:sp>
        <p:nvSpPr>
          <p:cNvPr id="11" name="Rounded Rectangle 10"/>
          <p:cNvSpPr/>
          <p:nvPr/>
        </p:nvSpPr>
        <p:spPr>
          <a:xfrm>
            <a:off x="6581670" y="4351774"/>
            <a:ext cx="1524000" cy="6096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Classified Stages</a:t>
            </a:r>
            <a:endParaRPr lang="en-IN" dirty="0"/>
          </a:p>
        </p:txBody>
      </p:sp>
      <p:cxnSp>
        <p:nvCxnSpPr>
          <p:cNvPr id="13" name="Straight Arrow Connector 12"/>
          <p:cNvCxnSpPr>
            <a:stCxn id="5" idx="3"/>
            <a:endCxn id="6" idx="1"/>
          </p:cNvCxnSpPr>
          <p:nvPr/>
        </p:nvCxnSpPr>
        <p:spPr>
          <a:xfrm>
            <a:off x="3505200" y="1830894"/>
            <a:ext cx="528376"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6" name="Straight Arrow Connector 15"/>
          <p:cNvCxnSpPr>
            <a:stCxn id="6" idx="3"/>
          </p:cNvCxnSpPr>
          <p:nvPr/>
        </p:nvCxnSpPr>
        <p:spPr>
          <a:xfrm>
            <a:off x="6014776" y="1830894"/>
            <a:ext cx="535075"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0" name="Straight Arrow Connector 19"/>
          <p:cNvCxnSpPr>
            <a:stCxn id="7" idx="2"/>
            <a:endCxn id="10" idx="0"/>
          </p:cNvCxnSpPr>
          <p:nvPr/>
        </p:nvCxnSpPr>
        <p:spPr>
          <a:xfrm>
            <a:off x="7235651" y="2200171"/>
            <a:ext cx="0" cy="924029"/>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2" name="Straight Arrow Connector 21"/>
          <p:cNvCxnSpPr>
            <a:stCxn id="4" idx="4"/>
          </p:cNvCxnSpPr>
          <p:nvPr/>
        </p:nvCxnSpPr>
        <p:spPr>
          <a:xfrm>
            <a:off x="1981200" y="3314700"/>
            <a:ext cx="528376"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4" name="Straight Arrow Connector 23"/>
          <p:cNvCxnSpPr>
            <a:stCxn id="8" idx="3"/>
            <a:endCxn id="9" idx="1"/>
          </p:cNvCxnSpPr>
          <p:nvPr/>
        </p:nvCxnSpPr>
        <p:spPr>
          <a:xfrm flipV="1">
            <a:off x="4033576" y="3390900"/>
            <a:ext cx="462224" cy="6699"/>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9" name="Straight Arrow Connector 28"/>
          <p:cNvCxnSpPr>
            <a:stCxn id="9" idx="3"/>
          </p:cNvCxnSpPr>
          <p:nvPr/>
        </p:nvCxnSpPr>
        <p:spPr>
          <a:xfrm>
            <a:off x="5867400" y="3390900"/>
            <a:ext cx="414913" cy="6699"/>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34" name="Straight Arrow Connector 33"/>
          <p:cNvCxnSpPr>
            <a:stCxn id="10" idx="2"/>
          </p:cNvCxnSpPr>
          <p:nvPr/>
        </p:nvCxnSpPr>
        <p:spPr>
          <a:xfrm>
            <a:off x="7235651" y="3810000"/>
            <a:ext cx="0" cy="54177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5255"/>
            <a:ext cx="8686800" cy="462455"/>
          </a:xfrm>
        </p:spPr>
        <p:txBody>
          <a:bodyPr>
            <a:normAutofit fontScale="90000"/>
          </a:bodyPr>
          <a:lstStyle/>
          <a:p>
            <a:r>
              <a:rPr lang="en-US" sz="3200" dirty="0">
                <a:solidFill>
                  <a:schemeClr val="tx1"/>
                </a:solidFill>
                <a:effectLst/>
                <a:latin typeface="Times New Roman" pitchFamily="18" charset="0"/>
                <a:cs typeface="Times New Roman" pitchFamily="18" charset="0"/>
              </a:rPr>
              <a:t> </a:t>
            </a:r>
            <a:br>
              <a:rPr lang="en-US" sz="3200" dirty="0">
                <a:solidFill>
                  <a:schemeClr val="tx1"/>
                </a:solidFill>
                <a:effectLst/>
                <a:latin typeface="Times New Roman" pitchFamily="18" charset="0"/>
                <a:cs typeface="Times New Roman" pitchFamily="18" charset="0"/>
              </a:rPr>
            </a:br>
            <a:r>
              <a:rPr lang="en-US" sz="2700" dirty="0">
                <a:solidFill>
                  <a:schemeClr val="tx1"/>
                </a:solidFill>
                <a:effectLst/>
                <a:latin typeface="Times New Roman" pitchFamily="18" charset="0"/>
                <a:cs typeface="Times New Roman" pitchFamily="18" charset="0"/>
              </a:rPr>
              <a:t>SYSTEM DESIGN</a:t>
            </a:r>
            <a:br>
              <a:rPr lang="en-US" sz="2700" dirty="0">
                <a:solidFill>
                  <a:schemeClr val="tx1"/>
                </a:solidFill>
                <a:effectLst/>
                <a:latin typeface="Times New Roman" pitchFamily="18" charset="0"/>
                <a:cs typeface="Times New Roman" pitchFamily="18" charset="0"/>
              </a:rPr>
            </a:br>
            <a:r>
              <a:rPr lang="en-US" sz="2700" dirty="0">
                <a:solidFill>
                  <a:schemeClr val="tx1"/>
                </a:solidFill>
                <a:effectLst/>
                <a:latin typeface="Times New Roman" pitchFamily="18" charset="0"/>
                <a:cs typeface="Times New Roman" pitchFamily="18" charset="0"/>
              </a:rPr>
              <a:t>a)Flow diagram</a:t>
            </a:r>
          </a:p>
        </p:txBody>
      </p:sp>
      <p:pic>
        <p:nvPicPr>
          <p:cNvPr id="1028" name="Picture 4" descr="C:\Users\LAPTOP\Desktop\df.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4200" y="28903"/>
            <a:ext cx="6019800" cy="64480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742679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457200" y="152400"/>
            <a:ext cx="8229600" cy="5973763"/>
          </a:xfrm>
        </p:spPr>
        <p:txBody>
          <a:bodyPr>
            <a:normAutofit/>
          </a:bodyPr>
          <a:lstStyle/>
          <a:p>
            <a:pPr marL="0" indent="0">
              <a:buNone/>
            </a:pPr>
            <a:r>
              <a:rPr lang="en-US" sz="2000" b="1" dirty="0">
                <a:latin typeface="Times New Roman" pitchFamily="18" charset="0"/>
                <a:cs typeface="Times New Roman" pitchFamily="18" charset="0"/>
              </a:rPr>
              <a:t>B)USE CASE </a:t>
            </a:r>
            <a:r>
              <a:rPr lang="en-US" sz="2000" b="1" dirty="0" smtClean="0">
                <a:latin typeface="Times New Roman" pitchFamily="18" charset="0"/>
                <a:cs typeface="Times New Roman" pitchFamily="18" charset="0"/>
              </a:rPr>
              <a:t>DIAGRAM                       </a:t>
            </a:r>
            <a:r>
              <a:rPr lang="en-US" sz="2400" b="1" dirty="0" smtClean="0">
                <a:latin typeface="Times New Roman" pitchFamily="18" charset="0"/>
                <a:cs typeface="Times New Roman" pitchFamily="18" charset="0"/>
              </a:rPr>
              <a:t>c)ACTIVITY DIAGRAM       </a:t>
            </a:r>
            <a:endParaRPr lang="en-IN" sz="2400" b="1" dirty="0">
              <a:latin typeface="Times New Roman" pitchFamily="18" charset="0"/>
              <a:cs typeface="Times New Roman" pitchFamily="18" charset="0"/>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14401"/>
            <a:ext cx="4114800" cy="4648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76800" y="762000"/>
            <a:ext cx="3810000" cy="4762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1281280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
            <a:ext cx="8229600" cy="5973763"/>
          </a:xfrm>
        </p:spPr>
        <p:txBody>
          <a:bodyPr/>
          <a:lstStyle/>
          <a:p>
            <a:pPr marL="0" indent="0">
              <a:buClr>
                <a:schemeClr val="tx1"/>
              </a:buClr>
              <a:buNone/>
            </a:pPr>
            <a:r>
              <a:rPr lang="en-US" sz="2000" b="1" dirty="0">
                <a:latin typeface="Times New Roman" pitchFamily="18" charset="0"/>
                <a:cs typeface="Times New Roman" pitchFamily="18" charset="0"/>
              </a:rPr>
              <a:t>D)CLASS DIAGRAM                              E)SEQUENCE DIAGRAM</a:t>
            </a:r>
            <a:endParaRPr lang="en-IN" sz="2000" b="1" dirty="0">
              <a:latin typeface="Times New Roman" pitchFamily="18" charset="0"/>
              <a:cs typeface="Times New Roman" pitchFamily="18" charset="0"/>
            </a:endParaRPr>
          </a:p>
          <a:p>
            <a:pPr marL="0" indent="0">
              <a:buClr>
                <a:schemeClr val="tx1"/>
              </a:buClr>
              <a:buNone/>
            </a:pPr>
            <a:endParaRPr lang="en-US" sz="2000" b="1" dirty="0">
              <a:latin typeface="Times New Roman" pitchFamily="18" charset="0"/>
              <a:cs typeface="Times New Roman" pitchFamily="18" charset="0"/>
            </a:endParaRPr>
          </a:p>
          <a:p>
            <a:pPr marL="0" indent="0">
              <a:buNone/>
            </a:pPr>
            <a:endParaRPr lang="en-IN" dirty="0">
              <a:latin typeface="Times New Roman" pitchFamily="18" charset="0"/>
              <a:cs typeface="Times New Roman" pitchFamily="18" charset="0"/>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1" y="1295400"/>
            <a:ext cx="4343400" cy="365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1066800"/>
            <a:ext cx="4286250" cy="426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9104385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457200" indent="-457200">
              <a:lnSpc>
                <a:spcPct val="150000"/>
              </a:lnSpc>
              <a:buClr>
                <a:schemeClr val="tx1"/>
              </a:buClr>
              <a:buFont typeface="Wingdings" panose="05000000000000000000" pitchFamily="2" charset="2"/>
              <a:buChar char="§"/>
            </a:pPr>
            <a:r>
              <a:rPr lang="en-US" sz="2000" dirty="0"/>
              <a:t> Image acquisition</a:t>
            </a:r>
          </a:p>
          <a:p>
            <a:pPr marL="457200" indent="-457200">
              <a:lnSpc>
                <a:spcPct val="150000"/>
              </a:lnSpc>
              <a:buClr>
                <a:schemeClr val="tx1"/>
              </a:buClr>
              <a:buFont typeface="Wingdings" panose="05000000000000000000" pitchFamily="2" charset="2"/>
              <a:buChar char="§"/>
            </a:pPr>
            <a:r>
              <a:rPr lang="en-US" sz="2000" dirty="0"/>
              <a:t> Pre-processing</a:t>
            </a:r>
          </a:p>
          <a:p>
            <a:pPr marL="457200" indent="-457200">
              <a:lnSpc>
                <a:spcPct val="150000"/>
              </a:lnSpc>
              <a:buClr>
                <a:schemeClr val="tx1"/>
              </a:buClr>
              <a:buFont typeface="Wingdings" panose="05000000000000000000" pitchFamily="2" charset="2"/>
              <a:buChar char="§"/>
            </a:pPr>
            <a:r>
              <a:rPr lang="en-US" sz="2000" dirty="0"/>
              <a:t> Data Labelling</a:t>
            </a:r>
          </a:p>
          <a:p>
            <a:pPr marL="457200" indent="-457200">
              <a:lnSpc>
                <a:spcPct val="150000"/>
              </a:lnSpc>
              <a:buClr>
                <a:schemeClr val="tx1"/>
              </a:buClr>
              <a:buFont typeface="Wingdings" panose="05000000000000000000" pitchFamily="2" charset="2"/>
              <a:buChar char="§"/>
            </a:pPr>
            <a:r>
              <a:rPr lang="en-US" sz="2000" dirty="0"/>
              <a:t> Feature analysis</a:t>
            </a:r>
          </a:p>
          <a:p>
            <a:pPr marL="457200" indent="-457200">
              <a:lnSpc>
                <a:spcPct val="150000"/>
              </a:lnSpc>
              <a:buClr>
                <a:schemeClr val="tx1"/>
              </a:buClr>
              <a:buFont typeface="Wingdings" panose="05000000000000000000" pitchFamily="2" charset="2"/>
              <a:buChar char="§"/>
            </a:pPr>
            <a:r>
              <a:rPr lang="en-US" sz="2000" dirty="0"/>
              <a:t> Convelutional Neural </a:t>
            </a:r>
            <a:r>
              <a:rPr lang="en-US" sz="2000" dirty="0" smtClean="0"/>
              <a:t>Network</a:t>
            </a:r>
          </a:p>
          <a:p>
            <a:pPr marL="109855" indent="0">
              <a:lnSpc>
                <a:spcPct val="150000"/>
              </a:lnSpc>
              <a:buClr>
                <a:schemeClr val="tx1"/>
              </a:buClr>
              <a:buNone/>
            </a:pPr>
            <a:endParaRPr lang="en-US" sz="2000" dirty="0"/>
          </a:p>
        </p:txBody>
      </p:sp>
      <p:sp>
        <p:nvSpPr>
          <p:cNvPr id="3" name="Title 2"/>
          <p:cNvSpPr>
            <a:spLocks noGrp="1"/>
          </p:cNvSpPr>
          <p:nvPr>
            <p:ph type="title"/>
          </p:nvPr>
        </p:nvSpPr>
        <p:spPr/>
        <p:txBody>
          <a:bodyPr>
            <a:normAutofit/>
          </a:bodyPr>
          <a:lstStyle/>
          <a:p>
            <a:r>
              <a:rPr lang="en-US" sz="2400" dirty="0">
                <a:solidFill>
                  <a:schemeClr val="tx1"/>
                </a:solidFill>
                <a:effectLst/>
                <a:latin typeface="Times New Roman" panose="02020603050405020304" pitchFamily="18" charset="0"/>
                <a:cs typeface="Times New Roman" panose="02020603050405020304" pitchFamily="18" charset="0"/>
              </a:rPr>
              <a:t>MODULE DESCRIPTION</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457200"/>
            <a:ext cx="8686800" cy="5648325"/>
          </a:xfrm>
        </p:spPr>
        <p:txBody>
          <a:bodyPr>
            <a:normAutofit/>
          </a:bodyPr>
          <a:lstStyle/>
          <a:p>
            <a:pPr marL="109855" indent="0">
              <a:buClr>
                <a:schemeClr val="tx1"/>
              </a:buClr>
              <a:buNone/>
            </a:pPr>
            <a:r>
              <a:rPr lang="en-US" sz="2400" b="1" dirty="0" smtClean="0">
                <a:latin typeface="Times New Roman" pitchFamily="18" charset="0"/>
                <a:cs typeface="Times New Roman" pitchFamily="18" charset="0"/>
              </a:rPr>
              <a:t>Image Acquisition</a:t>
            </a:r>
          </a:p>
          <a:p>
            <a:pPr>
              <a:buClr>
                <a:schemeClr val="tx1"/>
              </a:buClr>
              <a:buFont typeface="Wingdings" pitchFamily="2" charset="2"/>
              <a:buChar char="Ø"/>
            </a:pPr>
            <a:r>
              <a:rPr lang="en-US" sz="2000" dirty="0" smtClean="0">
                <a:latin typeface="Times New Roman" pitchFamily="18" charset="0"/>
                <a:cs typeface="Times New Roman" pitchFamily="18" charset="0"/>
              </a:rPr>
              <a:t>Image </a:t>
            </a:r>
            <a:r>
              <a:rPr lang="en-US" sz="2000" dirty="0">
                <a:latin typeface="Times New Roman" pitchFamily="18" charset="0"/>
                <a:cs typeface="Times New Roman" pitchFamily="18" charset="0"/>
              </a:rPr>
              <a:t>acquisition in image processing is collection of dataset</a:t>
            </a:r>
            <a:r>
              <a:rPr lang="en-US" sz="2000" dirty="0" smtClean="0">
                <a:latin typeface="Times New Roman" pitchFamily="18" charset="0"/>
                <a:cs typeface="Times New Roman" pitchFamily="18" charset="0"/>
              </a:rPr>
              <a:t>.</a:t>
            </a:r>
          </a:p>
          <a:p>
            <a:pPr>
              <a:buClr>
                <a:schemeClr val="tx1"/>
              </a:buClr>
              <a:buFont typeface="Wingdings" pitchFamily="2" charset="2"/>
              <a:buChar char="Ø"/>
            </a:pPr>
            <a:r>
              <a:rPr lang="en-US" sz="2000" dirty="0" smtClean="0">
                <a:latin typeface="Times New Roman" pitchFamily="18" charset="0"/>
                <a:cs typeface="Times New Roman" pitchFamily="18" charset="0"/>
              </a:rPr>
              <a:t>It </a:t>
            </a:r>
            <a:r>
              <a:rPr lang="en-US" sz="2000" dirty="0">
                <a:latin typeface="Times New Roman" pitchFamily="18" charset="0"/>
                <a:cs typeface="Times New Roman" pitchFamily="18" charset="0"/>
              </a:rPr>
              <a:t>is the action of retrieving both normal and abnormal nail image for further analysis</a:t>
            </a:r>
            <a:r>
              <a:rPr lang="en-US" sz="2000" dirty="0" smtClean="0">
                <a:latin typeface="Times New Roman" pitchFamily="18" charset="0"/>
                <a:cs typeface="Times New Roman" pitchFamily="18" charset="0"/>
              </a:rPr>
              <a:t>.</a:t>
            </a:r>
          </a:p>
          <a:p>
            <a:pPr>
              <a:buClr>
                <a:schemeClr val="tx1"/>
              </a:buClr>
              <a:buFont typeface="Wingdings" pitchFamily="2" charset="2"/>
              <a:buChar char="Ø"/>
            </a:pPr>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Which are all having either .jpg , .png , .bmp   </a:t>
            </a:r>
            <a:r>
              <a:rPr lang="en-US" sz="2000" dirty="0" smtClean="0">
                <a:latin typeface="Times New Roman" pitchFamily="18" charset="0"/>
                <a:cs typeface="Times New Roman" pitchFamily="18" charset="0"/>
              </a:rPr>
              <a:t>format.</a:t>
            </a:r>
            <a:endParaRPr lang="en-IN" sz="2000" dirty="0">
              <a:latin typeface="Times New Roman" pitchFamily="18" charset="0"/>
              <a:cs typeface="Times New Roman" pitchFamily="18" charset="0"/>
            </a:endParaRPr>
          </a:p>
          <a:p>
            <a:pPr marL="109855" indent="0">
              <a:buClr>
                <a:schemeClr val="tx1"/>
              </a:buClr>
              <a:buNone/>
            </a:pPr>
            <a:endParaRPr lang="en-US" sz="2000" dirty="0">
              <a:latin typeface="Times New Roman" panose="02020603050405020304" pitchFamily="18" charset="0"/>
              <a:cs typeface="Times New Roman" panose="02020603050405020304" pitchFamily="18" charset="0"/>
            </a:endParaRPr>
          </a:p>
          <a:p>
            <a:pPr marL="109855" indent="0">
              <a:buClr>
                <a:schemeClr val="tx1"/>
              </a:buClr>
              <a:buNone/>
            </a:pPr>
            <a:r>
              <a:rPr lang="en-US" sz="2400" b="1" dirty="0" smtClean="0">
                <a:latin typeface="Times New Roman" panose="02020603050405020304" pitchFamily="18" charset="0"/>
                <a:cs typeface="Times New Roman" panose="02020603050405020304" pitchFamily="18" charset="0"/>
              </a:rPr>
              <a:t>Pre-processing</a:t>
            </a:r>
            <a:endParaRPr lang="en-US" sz="2400" b="1" dirty="0"/>
          </a:p>
          <a:p>
            <a:pPr algn="just">
              <a:lnSpc>
                <a:spcPct val="120000"/>
              </a:lnSpc>
              <a:buClr>
                <a:schemeClr val="tx1"/>
              </a:buCl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Image pre-processing is the term for operation on images at lowest level of operation.</a:t>
            </a:r>
          </a:p>
          <a:p>
            <a:pPr algn="just">
              <a:lnSpc>
                <a:spcPct val="120000"/>
              </a:lnSpc>
              <a:buClr>
                <a:schemeClr val="tx1"/>
              </a:buCl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human nail image is given as input to the pre-processor.</a:t>
            </a:r>
          </a:p>
          <a:p>
            <a:pPr algn="just">
              <a:lnSpc>
                <a:spcPct val="120000"/>
              </a:lnSpc>
              <a:buClr>
                <a:schemeClr val="tx1"/>
              </a:buCl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If the image are of poor contrast , the pre-processor  will enhance the contrast for clear classification type.</a:t>
            </a:r>
          </a:p>
          <a:p>
            <a:pPr lvl="2">
              <a:buClr>
                <a:schemeClr val="tx1"/>
              </a:buClr>
              <a:buFont typeface="Wingdings" panose="05000000000000000000" pitchFamily="2" charset="2"/>
              <a:buChar char="§"/>
            </a:pPr>
            <a:endParaRPr lang="en-US" sz="2000" dirty="0">
              <a:latin typeface="Times New Roman" panose="02020603050405020304" pitchFamily="18" charset="0"/>
              <a:cs typeface="Times New Roman" panose="02020603050405020304" pitchFamily="18" charset="0"/>
            </a:endParaRPr>
          </a:p>
          <a:p>
            <a:pPr lvl="2">
              <a:buClr>
                <a:schemeClr val="tx1"/>
              </a:buClr>
              <a:buFont typeface="Wingdings" panose="05000000000000000000" pitchFamily="2" charset="2"/>
              <a:buChar char="§"/>
            </a:pPr>
            <a:endParaRPr lang="en-US" sz="2000" dirty="0">
              <a:latin typeface="Times New Roman" panose="02020603050405020304" pitchFamily="18" charset="0"/>
              <a:cs typeface="Times New Roman" panose="02020603050405020304" pitchFamily="18" charset="0"/>
            </a:endParaRPr>
          </a:p>
          <a:p>
            <a:endParaRPr lang="en-US" sz="2000"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304800"/>
            <a:ext cx="8229600" cy="6019800"/>
          </a:xfrm>
        </p:spPr>
        <p:txBody>
          <a:bodyPr>
            <a:normAutofit/>
          </a:bodyPr>
          <a:lstStyle/>
          <a:p>
            <a:pPr marL="109855" indent="0" algn="just">
              <a:lnSpc>
                <a:spcPct val="120000"/>
              </a:lnSpc>
              <a:buClr>
                <a:schemeClr val="tx1"/>
              </a:buClr>
              <a:buNone/>
            </a:pPr>
            <a:r>
              <a:rPr lang="en-US" sz="2400" b="1" dirty="0">
                <a:latin typeface="Times New Roman" panose="02020603050405020304" pitchFamily="18" charset="0"/>
                <a:cs typeface="Times New Roman" panose="02020603050405020304" pitchFamily="18" charset="0"/>
              </a:rPr>
              <a:t>Steps </a:t>
            </a:r>
            <a:r>
              <a:rPr lang="en-US" sz="2400" b="1" dirty="0" smtClean="0">
                <a:latin typeface="Times New Roman" panose="02020603050405020304" pitchFamily="18" charset="0"/>
                <a:cs typeface="Times New Roman" panose="02020603050405020304" pitchFamily="18" charset="0"/>
              </a:rPr>
              <a:t>Involved</a:t>
            </a:r>
            <a:r>
              <a:rPr lang="en-US" sz="2400" b="1" dirty="0">
                <a:latin typeface="Times New Roman" panose="02020603050405020304" pitchFamily="18" charset="0"/>
                <a:cs typeface="Times New Roman" panose="02020603050405020304" pitchFamily="18" charset="0"/>
              </a:rPr>
              <a:t>:</a:t>
            </a:r>
          </a:p>
          <a:p>
            <a:pPr algn="just">
              <a:lnSpc>
                <a:spcPct val="120000"/>
              </a:lnSpc>
              <a:buClr>
                <a:schemeClr val="tx1"/>
              </a:buClr>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Acquire the dataset</a:t>
            </a:r>
          </a:p>
          <a:p>
            <a:pPr algn="just">
              <a:lnSpc>
                <a:spcPct val="120000"/>
              </a:lnSpc>
              <a:buClr>
                <a:schemeClr val="tx1"/>
              </a:buClr>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Resizing</a:t>
            </a:r>
          </a:p>
          <a:p>
            <a:pPr algn="just">
              <a:lnSpc>
                <a:spcPct val="120000"/>
              </a:lnSpc>
              <a:buClr>
                <a:schemeClr val="tx1"/>
              </a:buClr>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Conversion</a:t>
            </a:r>
          </a:p>
          <a:p>
            <a:pPr algn="just">
              <a:lnSpc>
                <a:spcPct val="120000"/>
              </a:lnSpc>
              <a:buClr>
                <a:schemeClr val="tx1"/>
              </a:buClr>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Filtering</a:t>
            </a:r>
          </a:p>
          <a:p>
            <a:pPr marL="109855" indent="0">
              <a:buClr>
                <a:schemeClr val="tx1"/>
              </a:buClr>
              <a:buNone/>
            </a:pPr>
            <a:endParaRPr lang="en-US" sz="2000" dirty="0"/>
          </a:p>
          <a:p>
            <a:pPr marL="109855" indent="0">
              <a:buClr>
                <a:schemeClr val="tx1"/>
              </a:buClr>
              <a:buNone/>
            </a:pPr>
            <a:r>
              <a:rPr lang="en-US" sz="2400" b="1" dirty="0" smtClean="0">
                <a:latin typeface="Times New Roman" pitchFamily="18" charset="0"/>
                <a:cs typeface="Times New Roman" pitchFamily="18" charset="0"/>
              </a:rPr>
              <a:t>Data </a:t>
            </a:r>
            <a:r>
              <a:rPr lang="en-US" sz="2400" b="1" dirty="0">
                <a:latin typeface="Times New Roman" pitchFamily="18" charset="0"/>
                <a:cs typeface="Times New Roman" pitchFamily="18" charset="0"/>
              </a:rPr>
              <a:t>Labelling</a:t>
            </a:r>
            <a:endParaRPr lang="en-US" sz="2400" b="1" dirty="0" smtClean="0">
              <a:latin typeface="Times New Roman" pitchFamily="18" charset="0"/>
              <a:cs typeface="Times New Roman" pitchFamily="18" charset="0"/>
            </a:endParaRPr>
          </a:p>
          <a:p>
            <a:pPr marL="109855" indent="0">
              <a:buClr>
                <a:schemeClr val="tx1"/>
              </a:buClr>
              <a:buNone/>
            </a:pPr>
            <a:endParaRPr lang="en-US" sz="2000" dirty="0" smtClean="0"/>
          </a:p>
          <a:p>
            <a:pPr marL="109855" indent="0">
              <a:buClr>
                <a:schemeClr val="tx1"/>
              </a:buClr>
              <a:buNone/>
            </a:pPr>
            <a:r>
              <a:rPr lang="en-US" sz="2000" dirty="0" smtClean="0">
                <a:latin typeface="Times New Roman" pitchFamily="18" charset="0"/>
                <a:cs typeface="Times New Roman" pitchFamily="18" charset="0"/>
              </a:rPr>
              <a:t>The </a:t>
            </a:r>
            <a:r>
              <a:rPr lang="en-US" sz="2000" dirty="0">
                <a:latin typeface="Times New Roman" pitchFamily="18" charset="0"/>
                <a:cs typeface="Times New Roman" pitchFamily="18" charset="0"/>
              </a:rPr>
              <a:t>steps followed in data Labelling are</a:t>
            </a:r>
            <a:r>
              <a:rPr lang="en-US" sz="2000" dirty="0"/>
              <a:t>:</a:t>
            </a:r>
          </a:p>
          <a:p>
            <a:pPr marL="109855" indent="0">
              <a:buClr>
                <a:schemeClr val="tx1"/>
              </a:buClr>
              <a:buNone/>
            </a:pPr>
            <a:r>
              <a:rPr lang="en-US" sz="2000" dirty="0"/>
              <a:t> </a:t>
            </a:r>
          </a:p>
          <a:p>
            <a:pPr>
              <a:buClr>
                <a:schemeClr val="tx1"/>
              </a:buClr>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Labelling </a:t>
            </a:r>
          </a:p>
          <a:p>
            <a:pPr>
              <a:buClr>
                <a:schemeClr val="tx1"/>
              </a:buClr>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Assigning Classes</a:t>
            </a:r>
          </a:p>
          <a:p>
            <a:pPr>
              <a:buClr>
                <a:schemeClr val="tx1"/>
              </a:buClr>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Allocating Index</a:t>
            </a:r>
          </a:p>
          <a:p>
            <a:pPr>
              <a:buClr>
                <a:schemeClr val="tx1"/>
              </a:buClr>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Setting the Path</a:t>
            </a:r>
          </a:p>
          <a:p>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228600"/>
            <a:ext cx="8229600" cy="5778691"/>
          </a:xfrm>
        </p:spPr>
        <p:txBody>
          <a:bodyPr>
            <a:normAutofit/>
          </a:bodyPr>
          <a:lstStyle/>
          <a:p>
            <a:pPr marL="109855" indent="0">
              <a:buClr>
                <a:schemeClr val="tx1"/>
              </a:buClr>
              <a:buFont typeface="Wingdings" panose="05000000000000000000" pitchFamily="2" charset="2"/>
              <a:buNone/>
            </a:pPr>
            <a:r>
              <a:rPr lang="en-US" sz="2400" b="1" dirty="0">
                <a:latin typeface="Times New Roman" panose="02020603050405020304" pitchFamily="18" charset="0"/>
                <a:cs typeface="Times New Roman" panose="02020603050405020304" pitchFamily="18" charset="0"/>
              </a:rPr>
              <a:t>Feature </a:t>
            </a:r>
            <a:r>
              <a:rPr lang="en-US" sz="2400" b="1" dirty="0" smtClean="0">
                <a:latin typeface="Times New Roman" panose="02020603050405020304" pitchFamily="18" charset="0"/>
                <a:cs typeface="Times New Roman" panose="02020603050405020304" pitchFamily="18" charset="0"/>
              </a:rPr>
              <a:t>analysis</a:t>
            </a:r>
          </a:p>
          <a:p>
            <a:pPr marL="109855" indent="0">
              <a:buClr>
                <a:schemeClr val="tx1"/>
              </a:buClr>
              <a:buFont typeface="Wingdings" panose="05000000000000000000" pitchFamily="2" charset="2"/>
              <a:buNone/>
            </a:pPr>
            <a:endParaRPr lang="en-US" sz="2400" dirty="0">
              <a:latin typeface="Times New Roman" panose="02020603050405020304" pitchFamily="18" charset="0"/>
              <a:cs typeface="Times New Roman" panose="02020603050405020304" pitchFamily="18" charset="0"/>
            </a:endParaRPr>
          </a:p>
          <a:p>
            <a:pPr marL="109855" indent="0">
              <a:buClr>
                <a:schemeClr val="tx1"/>
              </a:buClr>
              <a:buFont typeface="Wingdings" panose="05000000000000000000" pitchFamily="2" charset="2"/>
              <a:buNone/>
            </a:pPr>
            <a:r>
              <a:rPr lang="en-US" sz="2000" dirty="0" smtClean="0">
                <a:latin typeface="Times New Roman" panose="02020603050405020304" pitchFamily="18" charset="0"/>
                <a:cs typeface="Times New Roman" panose="02020603050405020304" pitchFamily="18" charset="0"/>
              </a:rPr>
              <a:t>Feature </a:t>
            </a:r>
            <a:r>
              <a:rPr lang="en-US" sz="2000" dirty="0">
                <a:latin typeface="Times New Roman" panose="02020603050405020304" pitchFamily="18" charset="0"/>
                <a:cs typeface="Times New Roman" panose="02020603050405020304" pitchFamily="18" charset="0"/>
              </a:rPr>
              <a:t>analysis consists of</a:t>
            </a:r>
            <a:r>
              <a:rPr lang="en-US" sz="2000" dirty="0" smtClean="0">
                <a:latin typeface="Times New Roman" panose="02020603050405020304" pitchFamily="18" charset="0"/>
                <a:cs typeface="Times New Roman" panose="02020603050405020304" pitchFamily="18" charset="0"/>
              </a:rPr>
              <a:t>:</a:t>
            </a:r>
          </a:p>
          <a:p>
            <a:pPr marL="109855" indent="0">
              <a:buClr>
                <a:schemeClr val="tx1"/>
              </a:buClr>
              <a:buFont typeface="Wingdings" panose="05000000000000000000" pitchFamily="2" charset="2"/>
              <a:buNone/>
            </a:pPr>
            <a:endParaRPr lang="en-US" sz="2000" dirty="0">
              <a:latin typeface="Times New Roman" panose="02020603050405020304" pitchFamily="18" charset="0"/>
              <a:cs typeface="Times New Roman" panose="02020603050405020304" pitchFamily="18" charset="0"/>
            </a:endParaRPr>
          </a:p>
          <a:p>
            <a:pPr>
              <a:buClr>
                <a:schemeClr val="tx1"/>
              </a:buClr>
              <a:buFont typeface="Wingdings" pitchFamily="2" charset="2"/>
              <a:buChar char="Ø"/>
            </a:pPr>
            <a:r>
              <a:rPr lang="en-US" sz="2000" dirty="0" smtClean="0">
                <a:latin typeface="Times New Roman" panose="02020603050405020304" pitchFamily="18" charset="0"/>
                <a:cs typeface="Times New Roman" panose="02020603050405020304" pitchFamily="18" charset="0"/>
              </a:rPr>
              <a:t>DWT</a:t>
            </a:r>
            <a:r>
              <a:rPr lang="en-IN" altLang="en-US" sz="2000" dirty="0" smtClean="0">
                <a:latin typeface="Times New Roman" panose="02020603050405020304" pitchFamily="18" charset="0"/>
                <a:cs typeface="Times New Roman" panose="02020603050405020304" pitchFamily="18" charset="0"/>
              </a:rPr>
              <a:t> </a:t>
            </a:r>
            <a:r>
              <a:rPr lang="en-IN" altLang="en-US" sz="2000" dirty="0">
                <a:latin typeface="Times New Roman" panose="02020603050405020304" pitchFamily="18" charset="0"/>
                <a:cs typeface="Times New Roman" panose="02020603050405020304" pitchFamily="18" charset="0"/>
              </a:rPr>
              <a:t>(</a:t>
            </a:r>
            <a:r>
              <a:rPr lang="en-US" sz="2000" dirty="0">
                <a:latin typeface="Times New Roman" panose="02020603050405020304" pitchFamily="18" charset="0"/>
                <a:cs typeface="Times New Roman" panose="02020603050405020304" pitchFamily="18" charset="0"/>
                <a:sym typeface="+mn-ea"/>
              </a:rPr>
              <a:t>Discrete Wavelet Transform</a:t>
            </a:r>
            <a:r>
              <a:rPr lang="en-IN" altLang="en-US" sz="2000" dirty="0">
                <a:latin typeface="Times New Roman" panose="02020603050405020304" pitchFamily="18" charset="0"/>
                <a:cs typeface="Times New Roman" panose="02020603050405020304" pitchFamily="18" charset="0"/>
                <a:sym typeface="+mn-ea"/>
              </a:rPr>
              <a:t>)</a:t>
            </a:r>
            <a:endParaRPr lang="en-US" sz="2000" dirty="0">
              <a:latin typeface="Times New Roman" panose="02020603050405020304" pitchFamily="18" charset="0"/>
              <a:cs typeface="Times New Roman" panose="02020603050405020304" pitchFamily="18" charset="0"/>
            </a:endParaRPr>
          </a:p>
          <a:p>
            <a:pPr marL="109855" indent="0">
              <a:buNone/>
            </a:pPr>
            <a:endParaRPr lang="en-US" sz="2400" dirty="0" smtClean="0"/>
          </a:p>
          <a:p>
            <a:pPr marL="109855" indent="0">
              <a:buNone/>
            </a:pPr>
            <a:r>
              <a:rPr lang="en-US" sz="2400" b="1" dirty="0" smtClean="0">
                <a:latin typeface="Times New Roman" pitchFamily="18" charset="0"/>
                <a:cs typeface="Times New Roman" pitchFamily="18" charset="0"/>
              </a:rPr>
              <a:t>DWT</a:t>
            </a:r>
          </a:p>
          <a:p>
            <a:pPr>
              <a:buClrTx/>
              <a:buFont typeface="Wingdings" pitchFamily="2" charset="2"/>
              <a:buChar char="Ø"/>
            </a:pPr>
            <a:r>
              <a:rPr lang="en-US" sz="2000" dirty="0">
                <a:latin typeface="Times New Roman" panose="02020603050405020304" pitchFamily="18" charset="0"/>
                <a:cs typeface="Times New Roman" panose="02020603050405020304" pitchFamily="18" charset="0"/>
              </a:rPr>
              <a:t>Discrete Wavelet Transform is used in lossless image compression of gray level image.</a:t>
            </a:r>
          </a:p>
          <a:p>
            <a:pPr marL="109855" indent="0">
              <a:buNone/>
            </a:pPr>
            <a:endParaRPr lang="en-US" sz="2000" dirty="0">
              <a:latin typeface="Times New Roman" panose="02020603050405020304" pitchFamily="18" charset="0"/>
              <a:cs typeface="Times New Roman" panose="02020603050405020304" pitchFamily="18" charset="0"/>
            </a:endParaRPr>
          </a:p>
          <a:p>
            <a:pPr>
              <a:buClrTx/>
              <a:buFont typeface="Wingdings" pitchFamily="2" charset="2"/>
              <a:buChar char="Ø"/>
            </a:pPr>
            <a:r>
              <a:rPr lang="en-US" sz="2000" dirty="0">
                <a:latin typeface="Times New Roman" panose="02020603050405020304" pitchFamily="18" charset="0"/>
                <a:cs typeface="Times New Roman" panose="02020603050405020304" pitchFamily="18" charset="0"/>
              </a:rPr>
              <a:t>High quality images that require large storage are to be </a:t>
            </a:r>
            <a:r>
              <a:rPr lang="en-US" sz="2000" dirty="0" smtClean="0">
                <a:latin typeface="Times New Roman" panose="02020603050405020304" pitchFamily="18" charset="0"/>
                <a:cs typeface="Times New Roman" panose="02020603050405020304" pitchFamily="18" charset="0"/>
              </a:rPr>
              <a:t>compressed.</a:t>
            </a:r>
          </a:p>
          <a:p>
            <a:pPr>
              <a:buClrTx/>
              <a:buFont typeface="Wingdings" pitchFamily="2" charset="2"/>
              <a:buChar char="Ø"/>
            </a:pPr>
            <a:endParaRPr lang="en-US" sz="2000" dirty="0">
              <a:latin typeface="Times New Roman" panose="02020603050405020304" pitchFamily="18" charset="0"/>
              <a:cs typeface="Times New Roman" panose="02020603050405020304" pitchFamily="18" charset="0"/>
            </a:endParaRPr>
          </a:p>
          <a:p>
            <a:pPr>
              <a:buClrTx/>
              <a:buFont typeface="Wingdings" pitchFamily="2" charset="2"/>
              <a:buChar char="Ø"/>
            </a:pPr>
            <a:r>
              <a:rPr lang="en-US" sz="2000" dirty="0" smtClean="0">
                <a:latin typeface="Times New Roman" panose="02020603050405020304" pitchFamily="18" charset="0"/>
                <a:cs typeface="Times New Roman" panose="02020603050405020304" pitchFamily="18" charset="0"/>
              </a:rPr>
              <a:t>DWT</a:t>
            </a:r>
            <a:r>
              <a:rPr lang="en-US" sz="2000" dirty="0">
                <a:latin typeface="Times New Roman" panose="02020603050405020304" pitchFamily="18" charset="0"/>
                <a:cs typeface="Times New Roman" panose="02020603050405020304" pitchFamily="18" charset="0"/>
              </a:rPr>
              <a:t> transforms a discrete signal . L represent the low-pass filtered signal L(low frequency)allows the perfect reconstruction of original </a:t>
            </a:r>
            <a:r>
              <a:rPr lang="en-US" sz="2000" dirty="0" smtClean="0">
                <a:latin typeface="Times New Roman" panose="02020603050405020304" pitchFamily="18" charset="0"/>
                <a:cs typeface="Times New Roman" panose="02020603050405020304" pitchFamily="18" charset="0"/>
              </a:rPr>
              <a:t>Image.</a:t>
            </a:r>
            <a:endParaRPr lang="en-US" sz="2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US" sz="2400" dirty="0">
              <a:latin typeface="Times New Roman" panose="02020603050405020304" pitchFamily="18" charset="0"/>
              <a:cs typeface="Times New Roman" panose="02020603050405020304" pitchFamily="18" charset="0"/>
            </a:endParaRPr>
          </a:p>
          <a:p>
            <a:pPr marL="109855" indent="0">
              <a:buNone/>
            </a:pPr>
            <a:endParaRPr lang="en-US" sz="2400"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0"/>
            <a:ext cx="8229600" cy="6324600"/>
          </a:xfrm>
        </p:spPr>
        <p:txBody>
          <a:bodyPr>
            <a:normAutofit/>
          </a:bodyPr>
          <a:lstStyle/>
          <a:p>
            <a:pPr marL="0" indent="0">
              <a:lnSpc>
                <a:spcPct val="150000"/>
              </a:lnSpc>
              <a:buNone/>
            </a:pPr>
            <a:r>
              <a:rPr lang="en-US" sz="2400" b="1" dirty="0" smtClean="0">
                <a:latin typeface="Times New Roman" panose="02020603050405020304" pitchFamily="18" charset="0"/>
                <a:cs typeface="Times New Roman" panose="02020603050405020304" pitchFamily="18" charset="0"/>
              </a:rPr>
              <a:t>DWT Structure</a:t>
            </a:r>
          </a:p>
          <a:p>
            <a:pPr marL="0" indent="0">
              <a:lnSpc>
                <a:spcPct val="150000"/>
              </a:lnSpc>
              <a:buNone/>
            </a:pPr>
            <a:endParaRPr lang="en-US" sz="2000" b="1" dirty="0">
              <a:latin typeface="Times New Roman" panose="02020603050405020304" pitchFamily="18" charset="0"/>
              <a:cs typeface="Times New Roman" panose="02020603050405020304" pitchFamily="18" charset="0"/>
            </a:endParaRPr>
          </a:p>
          <a:p>
            <a:pPr marL="0" indent="0">
              <a:lnSpc>
                <a:spcPct val="150000"/>
              </a:lnSpc>
              <a:buNone/>
            </a:pPr>
            <a:endParaRPr lang="en-US" sz="2000" b="1" dirty="0" smtClean="0">
              <a:latin typeface="Times New Roman" panose="02020603050405020304" pitchFamily="18" charset="0"/>
              <a:cs typeface="Times New Roman" panose="02020603050405020304" pitchFamily="18" charset="0"/>
            </a:endParaRPr>
          </a:p>
          <a:p>
            <a:pPr marL="0" indent="0">
              <a:lnSpc>
                <a:spcPct val="150000"/>
              </a:lnSpc>
              <a:buNone/>
            </a:pPr>
            <a:endParaRPr lang="en-US" sz="2000" b="1" dirty="0" smtClean="0">
              <a:latin typeface="Times New Roman" panose="02020603050405020304" pitchFamily="18" charset="0"/>
              <a:cs typeface="Times New Roman" panose="02020603050405020304" pitchFamily="18" charset="0"/>
            </a:endParaRPr>
          </a:p>
          <a:p>
            <a:pPr marL="0" indent="0">
              <a:lnSpc>
                <a:spcPct val="150000"/>
              </a:lnSpc>
              <a:buNone/>
            </a:pPr>
            <a:r>
              <a:rPr lang="en-US" sz="2000" b="1" dirty="0" smtClean="0">
                <a:latin typeface="Times New Roman" panose="02020603050405020304" pitchFamily="18" charset="0"/>
                <a:cs typeface="Times New Roman" panose="02020603050405020304" pitchFamily="18" charset="0"/>
              </a:rPr>
              <a:t>STEPS</a:t>
            </a:r>
          </a:p>
          <a:p>
            <a:pPr marL="0" indent="0">
              <a:lnSpc>
                <a:spcPct val="150000"/>
              </a:lnSpc>
              <a:buNone/>
            </a:pPr>
            <a:r>
              <a:rPr lang="en-US" sz="2000" b="1" dirty="0" smtClean="0">
                <a:latin typeface="Times New Roman" panose="02020603050405020304" pitchFamily="18" charset="0"/>
                <a:cs typeface="Times New Roman" panose="02020603050405020304" pitchFamily="18" charset="0"/>
              </a:rPr>
              <a:t>1</a:t>
            </a:r>
            <a:r>
              <a:rPr lang="en-US"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Digitize the source image into signal.</a:t>
            </a:r>
            <a:endParaRPr lang="en-IN" sz="2000" dirty="0">
              <a:latin typeface="Times New Roman" panose="02020603050405020304" pitchFamily="18" charset="0"/>
              <a:cs typeface="Times New Roman" panose="02020603050405020304" pitchFamily="18" charset="0"/>
            </a:endParaRPr>
          </a:p>
          <a:p>
            <a:pPr marL="0" indent="0">
              <a:lnSpc>
                <a:spcPct val="150000"/>
              </a:lnSpc>
              <a:buNone/>
            </a:pPr>
            <a:r>
              <a:rPr lang="en-US" sz="2000" b="1" dirty="0">
                <a:latin typeface="Times New Roman" panose="02020603050405020304" pitchFamily="18" charset="0"/>
                <a:cs typeface="Times New Roman" panose="02020603050405020304" pitchFamily="18" charset="0"/>
              </a:rPr>
              <a:t>2. </a:t>
            </a:r>
            <a:r>
              <a:rPr lang="en-US" sz="2000" dirty="0">
                <a:latin typeface="Times New Roman" panose="02020603050405020304" pitchFamily="18" charset="0"/>
                <a:cs typeface="Times New Roman" panose="02020603050405020304" pitchFamily="18" charset="0"/>
              </a:rPr>
              <a:t>Decompose signal to wavelet(sub bands) </a:t>
            </a:r>
            <a:r>
              <a:rPr lang="en-US" sz="2000" dirty="0" smtClean="0">
                <a:latin typeface="Times New Roman" panose="02020603050405020304" pitchFamily="18" charset="0"/>
                <a:cs typeface="Times New Roman" panose="02020603050405020304" pitchFamily="18" charset="0"/>
              </a:rPr>
              <a:t>LL,LH,HL,HH.</a:t>
            </a:r>
            <a:endParaRPr lang="en-IN" sz="2000" dirty="0">
              <a:latin typeface="Times New Roman" panose="02020603050405020304" pitchFamily="18" charset="0"/>
              <a:cs typeface="Times New Roman" panose="02020603050405020304" pitchFamily="18" charset="0"/>
            </a:endParaRPr>
          </a:p>
          <a:p>
            <a:pPr marL="0" indent="0">
              <a:lnSpc>
                <a:spcPct val="150000"/>
              </a:lnSpc>
              <a:buNone/>
            </a:pPr>
            <a:r>
              <a:rPr lang="en-US" sz="2000" b="1" dirty="0">
                <a:latin typeface="Times New Roman" panose="02020603050405020304" pitchFamily="18" charset="0"/>
                <a:cs typeface="Times New Roman" panose="02020603050405020304" pitchFamily="18" charset="0"/>
              </a:rPr>
              <a:t>3. </a:t>
            </a:r>
            <a:r>
              <a:rPr lang="en-US" sz="2000" dirty="0">
                <a:latin typeface="Times New Roman" panose="02020603050405020304" pitchFamily="18" charset="0"/>
                <a:cs typeface="Times New Roman" panose="02020603050405020304" pitchFamily="18" charset="0"/>
              </a:rPr>
              <a:t>DWT retains images from LL to produce next level of   </a:t>
            </a:r>
            <a:r>
              <a:rPr lang="en-US" sz="2000" dirty="0" smtClean="0">
                <a:latin typeface="Times New Roman" panose="02020603050405020304" pitchFamily="18" charset="0"/>
                <a:cs typeface="Times New Roman" panose="02020603050405020304" pitchFamily="18" charset="0"/>
              </a:rPr>
              <a:t>decomposition </a:t>
            </a:r>
            <a:r>
              <a:rPr lang="en-US" sz="2000" dirty="0">
                <a:latin typeface="Times New Roman" panose="02020603050405020304" pitchFamily="18" charset="0"/>
                <a:cs typeface="Times New Roman" panose="02020603050405020304" pitchFamily="18" charset="0"/>
              </a:rPr>
              <a:t>, because the low frequency images has finer frequency and time  resolution than high frequency images.</a:t>
            </a:r>
            <a:endParaRPr lang="en-IN" sz="2000" dirty="0">
              <a:latin typeface="Times New Roman" panose="02020603050405020304" pitchFamily="18" charset="0"/>
              <a:cs typeface="Times New Roman" panose="02020603050405020304" pitchFamily="18" charset="0"/>
            </a:endParaRPr>
          </a:p>
          <a:p>
            <a:pPr marL="0" indent="0">
              <a:lnSpc>
                <a:spcPct val="150000"/>
              </a:lnSpc>
              <a:buNone/>
            </a:pPr>
            <a:r>
              <a:rPr lang="en-US" sz="2000" b="1" dirty="0">
                <a:latin typeface="Times New Roman" panose="02020603050405020304" pitchFamily="18" charset="0"/>
                <a:cs typeface="Times New Roman" panose="02020603050405020304" pitchFamily="18" charset="0"/>
              </a:rPr>
              <a:t>4. </a:t>
            </a:r>
            <a:r>
              <a:rPr lang="en-US" sz="2000" dirty="0">
                <a:latin typeface="Times New Roman" panose="02020603050405020304" pitchFamily="18" charset="0"/>
                <a:cs typeface="Times New Roman" panose="02020603050405020304" pitchFamily="18" charset="0"/>
              </a:rPr>
              <a:t>For each level of decomposition DWT produces 4 images and size is reduced to 1/4 of original image.</a:t>
            </a:r>
            <a:endParaRPr lang="en-IN" sz="2000" dirty="0">
              <a:latin typeface="Times New Roman" panose="02020603050405020304" pitchFamily="18" charset="0"/>
              <a:cs typeface="Times New Roman" panose="02020603050405020304" pitchFamily="18" charset="0"/>
            </a:endParaRPr>
          </a:p>
          <a:p>
            <a:pPr marL="624205" indent="-514350">
              <a:buClr>
                <a:schemeClr val="tx1"/>
              </a:buClr>
              <a:buFont typeface="+mj-lt"/>
              <a:buAutoNum type="arabicPeriod"/>
            </a:pPr>
            <a:endParaRPr lang="en-US" sz="2600" dirty="0"/>
          </a:p>
        </p:txBody>
      </p:sp>
      <p:pic>
        <p:nvPicPr>
          <p:cNvPr id="5" name="Content Placeholder 3"/>
          <p:cNvPicPr>
            <a:picLocks noChangeAspect="1"/>
          </p:cNvPicPr>
          <p:nvPr/>
        </p:nvPicPr>
        <p:blipFill>
          <a:blip r:embed="rId2"/>
          <a:srcRect/>
          <a:stretch>
            <a:fillRect/>
          </a:stretch>
        </p:blipFill>
        <p:spPr>
          <a:xfrm>
            <a:off x="2667000" y="361950"/>
            <a:ext cx="4800600" cy="2362200"/>
          </a:xfrm>
          <a:prstGeom prst="rect">
            <a:avLst/>
          </a:prstGeo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0"/>
            <a:ext cx="8229600" cy="6007291"/>
          </a:xfrm>
        </p:spPr>
        <p:txBody>
          <a:bodyPr>
            <a:normAutofit/>
          </a:bodyPr>
          <a:lstStyle/>
          <a:p>
            <a:pPr marL="0" indent="0">
              <a:lnSpc>
                <a:spcPct val="150000"/>
              </a:lnSpc>
              <a:buNone/>
            </a:pPr>
            <a:r>
              <a:rPr lang="en-US" sz="2400" b="1" dirty="0">
                <a:latin typeface="Times New Roman" panose="02020603050405020304" pitchFamily="18" charset="0"/>
                <a:cs typeface="Times New Roman" panose="02020603050405020304" pitchFamily="18" charset="0"/>
              </a:rPr>
              <a:t>CNN CLASSIFATION</a:t>
            </a:r>
            <a:r>
              <a:rPr lang="en-IN" altLang="en-US" sz="2400" b="1" dirty="0">
                <a:latin typeface="Times New Roman" panose="02020603050405020304" pitchFamily="18" charset="0"/>
                <a:cs typeface="Times New Roman" panose="02020603050405020304" pitchFamily="18" charset="0"/>
              </a:rPr>
              <a:t>:</a:t>
            </a:r>
            <a:endParaRPr lang="en-IN" sz="2400" b="1" dirty="0">
              <a:latin typeface="Times New Roman" panose="02020603050405020304" pitchFamily="18" charset="0"/>
              <a:cs typeface="Times New Roman" panose="02020603050405020304" pitchFamily="18" charset="0"/>
            </a:endParaRPr>
          </a:p>
          <a:p>
            <a:pPr marL="342900" indent="-342900">
              <a:lnSpc>
                <a:spcPct val="150000"/>
              </a:lnSpc>
              <a:buClrTx/>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CNNs are a class of Deep Neural Networks that can recognize and classify particular features from images and are widely used for analysing visual images.</a:t>
            </a:r>
          </a:p>
          <a:p>
            <a:pPr marL="342900" indent="-342900">
              <a:lnSpc>
                <a:spcPct val="150000"/>
              </a:lnSpc>
              <a:buClrTx/>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Their applications can be seen widely in the medical images analysis.</a:t>
            </a:r>
          </a:p>
          <a:p>
            <a:pPr marL="342900" indent="-342900">
              <a:lnSpc>
                <a:spcPct val="150000"/>
              </a:lnSpc>
              <a:buClrTx/>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The term ‘Convolution” in CNN denotes that two images can be represented as </a:t>
            </a:r>
            <a:r>
              <a:rPr lang="en-IN" sz="2000" b="1" dirty="0">
                <a:latin typeface="Times New Roman" panose="02020603050405020304" pitchFamily="18" charset="0"/>
                <a:cs typeface="Times New Roman" panose="02020603050405020304" pitchFamily="18" charset="0"/>
              </a:rPr>
              <a:t>matrices</a:t>
            </a:r>
            <a:r>
              <a:rPr lang="en-IN" sz="2000" dirty="0">
                <a:latin typeface="Times New Roman" panose="02020603050405020304" pitchFamily="18" charset="0"/>
                <a:cs typeface="Times New Roman" panose="02020603050405020304" pitchFamily="18" charset="0"/>
              </a:rPr>
              <a:t> which are multiplied to give an output that is used to extract features from the image</a:t>
            </a:r>
            <a:r>
              <a:rPr lang="en-IN" sz="2000" dirty="0" smtClean="0">
                <a:latin typeface="Times New Roman" panose="02020603050405020304" pitchFamily="18" charset="0"/>
                <a:cs typeface="Times New Roman" panose="02020603050405020304" pitchFamily="18" charset="0"/>
              </a:rPr>
              <a:t>.</a:t>
            </a:r>
          </a:p>
          <a:p>
            <a:pPr marL="342900" indent="-342900">
              <a:lnSpc>
                <a:spcPct val="150000"/>
              </a:lnSpc>
              <a:buClrTx/>
              <a:buFont typeface="Wingdings" panose="05000000000000000000" pitchFamily="2" charset="2"/>
              <a:buChar char="Ø"/>
            </a:pPr>
            <a:endParaRPr lang="en-IN" sz="2000" dirty="0" smtClean="0">
              <a:latin typeface="Times New Roman" panose="02020603050405020304" pitchFamily="18" charset="0"/>
              <a:cs typeface="Times New Roman" panose="02020603050405020304" pitchFamily="18" charset="0"/>
            </a:endParaRPr>
          </a:p>
          <a:p>
            <a:pPr marL="342900" indent="-342900">
              <a:lnSpc>
                <a:spcPct val="150000"/>
              </a:lnSpc>
              <a:buClrTx/>
              <a:buFont typeface="Wingdings" panose="05000000000000000000" pitchFamily="2" charset="2"/>
              <a:buChar char="Ø"/>
            </a:pPr>
            <a:endParaRPr lang="en-IN" sz="2000" dirty="0">
              <a:latin typeface="Times New Roman" panose="02020603050405020304" pitchFamily="18" charset="0"/>
              <a:cs typeface="Times New Roman" panose="02020603050405020304" pitchFamily="18" charset="0"/>
            </a:endParaRPr>
          </a:p>
          <a:p>
            <a:pPr marL="109855" indent="0">
              <a:lnSpc>
                <a:spcPct val="150000"/>
              </a:lnSpc>
              <a:buNone/>
            </a:pPr>
            <a:endParaRPr lang="en-IN" sz="2000" dirty="0"/>
          </a:p>
        </p:txBody>
      </p:sp>
      <p:pic>
        <p:nvPicPr>
          <p:cNvPr id="4" name="Picture 3" descr="C:\Users\LAPTOP\Desktop\cnn nail.PNG"/>
          <p:cNvPicPr/>
          <p:nvPr/>
        </p:nvPicPr>
        <p:blipFill>
          <a:blip r:embed="rId2">
            <a:extLst>
              <a:ext uri="{28A0092B-C50C-407E-A947-70E740481C1C}">
                <a14:useLocalDpi xmlns:a14="http://schemas.microsoft.com/office/drawing/2010/main" val="0"/>
              </a:ext>
            </a:extLst>
          </a:blip>
          <a:srcRect/>
          <a:stretch>
            <a:fillRect/>
          </a:stretch>
        </p:blipFill>
        <p:spPr>
          <a:xfrm>
            <a:off x="1676400" y="4038600"/>
            <a:ext cx="6553200" cy="2209800"/>
          </a:xfrm>
          <a:prstGeom prst="rect">
            <a:avLst/>
          </a:prstGeom>
          <a:noFill/>
          <a:ln>
            <a:noFill/>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alpha val="6000"/>
          </a:schemeClr>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
            <a:ext cx="8229600" cy="5791200"/>
          </a:xfrm>
        </p:spPr>
        <p:txBody>
          <a:bodyPr>
            <a:noAutofit/>
          </a:bodyPr>
          <a:lstStyle/>
          <a:p>
            <a:pPr marL="109855" indent="0">
              <a:lnSpc>
                <a:spcPct val="150000"/>
              </a:lnSpc>
              <a:buNone/>
            </a:pPr>
            <a:r>
              <a:rPr lang="en-IN" sz="2400" b="1" dirty="0">
                <a:latin typeface="Times New Roman" panose="02020603050405020304" pitchFamily="18" charset="0"/>
                <a:ea typeface="Calibri" panose="020F0502020204030204" pitchFamily="34" charset="0"/>
                <a:cs typeface="Times New Roman" panose="02020603050405020304" pitchFamily="18" charset="0"/>
              </a:rPr>
              <a:t> </a:t>
            </a:r>
            <a:r>
              <a:rPr lang="en-US" sz="2400" b="1" dirty="0">
                <a:latin typeface="Times New Roman" pitchFamily="18" charset="0"/>
                <a:cs typeface="Times New Roman" pitchFamily="18" charset="0"/>
              </a:rPr>
              <a:t>INTRODUCTION</a:t>
            </a:r>
            <a:endParaRPr lang="en-IN" sz="2400" dirty="0">
              <a:latin typeface="Times New Roman" pitchFamily="18" charset="0"/>
              <a:cs typeface="Times New Roman" pitchFamily="18" charset="0"/>
            </a:endParaRPr>
          </a:p>
          <a:p>
            <a:pPr>
              <a:lnSpc>
                <a:spcPct val="150000"/>
              </a:lnSpc>
              <a:buClr>
                <a:schemeClr val="tx1"/>
              </a:buClr>
              <a:buFont typeface="Wingdings" pitchFamily="2" charset="2"/>
              <a:buChar char="Ø"/>
            </a:pPr>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D</a:t>
            </a:r>
            <a:r>
              <a:rPr lang="en-US" sz="2000" dirty="0" smtClean="0">
                <a:latin typeface="Times New Roman" pitchFamily="18" charset="0"/>
                <a:cs typeface="Times New Roman" pitchFamily="18" charset="0"/>
              </a:rPr>
              <a:t>iseases </a:t>
            </a:r>
            <a:r>
              <a:rPr lang="en-US" sz="2000" dirty="0">
                <a:latin typeface="Times New Roman" pitchFamily="18" charset="0"/>
                <a:cs typeface="Times New Roman" pitchFamily="18" charset="0"/>
              </a:rPr>
              <a:t>can be predicted by observing color of human nail</a:t>
            </a:r>
            <a:r>
              <a:rPr lang="en-IN" sz="2000" dirty="0">
                <a:latin typeface="Times New Roman" pitchFamily="18" charset="0"/>
                <a:cs typeface="Times New Roman" pitchFamily="18" charset="0"/>
              </a:rPr>
              <a:t>s.</a:t>
            </a:r>
          </a:p>
          <a:p>
            <a:pPr>
              <a:lnSpc>
                <a:spcPct val="150000"/>
              </a:lnSpc>
              <a:buClr>
                <a:schemeClr val="tx1"/>
              </a:buClr>
              <a:buFont typeface="Wingdings" pitchFamily="2" charset="2"/>
              <a:buChar char="Ø"/>
            </a:pPr>
            <a:r>
              <a:rPr lang="en-US" sz="2000" dirty="0">
                <a:latin typeface="Times New Roman" pitchFamily="18" charset="0"/>
                <a:cs typeface="Times New Roman" pitchFamily="18" charset="0"/>
              </a:rPr>
              <a:t>Doctors observe nails of patient to get assistance in diseases identification .</a:t>
            </a:r>
          </a:p>
          <a:p>
            <a:pPr>
              <a:lnSpc>
                <a:spcPct val="150000"/>
              </a:lnSpc>
              <a:buClr>
                <a:schemeClr val="tx1"/>
              </a:buClr>
              <a:buFont typeface="Wingdings" pitchFamily="2" charset="2"/>
              <a:buChar char="Ø"/>
            </a:pPr>
            <a:r>
              <a:rPr lang="en-US" sz="2000" dirty="0">
                <a:latin typeface="Times New Roman" pitchFamily="18" charset="0"/>
                <a:cs typeface="Times New Roman" pitchFamily="18" charset="0"/>
              </a:rPr>
              <a:t>The need of system to analyze nails for diseases prediction is because human eye is having subjectivity about colors, having limitation in resolution and small amount of color change in few pixels on nail would not be highlighted to human eyes which may lead to wrong result where as computer </a:t>
            </a:r>
            <a:r>
              <a:rPr lang="en-US" sz="2000" dirty="0" smtClean="0">
                <a:latin typeface="Times New Roman" pitchFamily="18" charset="0"/>
                <a:cs typeface="Times New Roman" pitchFamily="18" charset="0"/>
              </a:rPr>
              <a:t>recognizes  </a:t>
            </a:r>
            <a:r>
              <a:rPr lang="en-US" sz="2000" dirty="0">
                <a:latin typeface="Times New Roman" pitchFamily="18" charset="0"/>
                <a:cs typeface="Times New Roman" pitchFamily="18" charset="0"/>
              </a:rPr>
              <a:t>small color changes on nail. </a:t>
            </a:r>
            <a:endParaRPr lang="en-US" sz="2000" dirty="0" smtClean="0">
              <a:latin typeface="Times New Roman" pitchFamily="18" charset="0"/>
              <a:cs typeface="Times New Roman" pitchFamily="18" charset="0"/>
            </a:endParaRPr>
          </a:p>
          <a:p>
            <a:pPr>
              <a:lnSpc>
                <a:spcPct val="150000"/>
              </a:lnSpc>
              <a:buClrTx/>
              <a:buFont typeface="Wingdings" pitchFamily="2" charset="2"/>
              <a:buChar char="Ø"/>
            </a:pPr>
            <a:r>
              <a:rPr lang="en-US" sz="2000" dirty="0">
                <a:latin typeface="Times New Roman" pitchFamily="18" charset="0"/>
                <a:cs typeface="Times New Roman" pitchFamily="18" charset="0"/>
              </a:rPr>
              <a:t>The proposed system will extract color feature of human nail image for disease </a:t>
            </a:r>
            <a:r>
              <a:rPr lang="en-US" sz="2000" dirty="0" smtClean="0">
                <a:latin typeface="Times New Roman" pitchFamily="18" charset="0"/>
                <a:cs typeface="Times New Roman" pitchFamily="18" charset="0"/>
              </a:rPr>
              <a:t>prediction.</a:t>
            </a:r>
            <a:endParaRPr lang="en-US" sz="2000" dirty="0">
              <a:latin typeface="Times New Roman" pitchFamily="18" charset="0"/>
              <a:cs typeface="Times New Roman" pitchFamily="18" charset="0"/>
            </a:endParaRPr>
          </a:p>
          <a:p>
            <a:pPr>
              <a:lnSpc>
                <a:spcPct val="150000"/>
              </a:lnSpc>
              <a:buClrTx/>
              <a:buFont typeface="Wingdings" pitchFamily="2" charset="2"/>
              <a:buChar char="Ø"/>
            </a:pPr>
            <a:r>
              <a:rPr lang="en-US" sz="2000" dirty="0">
                <a:latin typeface="Times New Roman" pitchFamily="18" charset="0"/>
                <a:cs typeface="Times New Roman" pitchFamily="18" charset="0"/>
              </a:rPr>
              <a:t>The system is focusing on image recognition on the basis of human nail color </a:t>
            </a:r>
            <a:r>
              <a:rPr lang="en-US" sz="2000" dirty="0" smtClean="0">
                <a:latin typeface="Times New Roman" pitchFamily="18" charset="0"/>
                <a:cs typeface="Times New Roman" pitchFamily="18" charset="0"/>
              </a:rPr>
              <a:t>analysis.</a:t>
            </a:r>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228600"/>
            <a:ext cx="8229600" cy="5778691"/>
          </a:xfrm>
        </p:spPr>
        <p:txBody>
          <a:bodyPr/>
          <a:lstStyle/>
          <a:p>
            <a:pPr marL="109728" indent="0">
              <a:buNone/>
            </a:pPr>
            <a:r>
              <a:rPr lang="en-US" sz="2000" dirty="0" smtClean="0"/>
              <a:t>Dataset :</a:t>
            </a:r>
          </a:p>
          <a:p>
            <a:pPr marL="0" indent="0">
              <a:lnSpc>
                <a:spcPct val="150000"/>
              </a:lnSpc>
              <a:buClr>
                <a:schemeClr val="tx1"/>
              </a:buClr>
              <a:buNone/>
            </a:pPr>
            <a:r>
              <a:rPr lang="en-US" sz="1800" dirty="0" err="1" smtClean="0">
                <a:hlinkClick r:id="rId2"/>
              </a:rPr>
              <a:t>link:https</a:t>
            </a:r>
            <a:r>
              <a:rPr lang="en-US" sz="1800" dirty="0">
                <a:hlinkClick r:id="rId2"/>
              </a:rPr>
              <a:t>://</a:t>
            </a:r>
            <a:r>
              <a:rPr lang="en-US" sz="1800" dirty="0" smtClean="0">
                <a:hlinkClick r:id="rId2"/>
              </a:rPr>
              <a:t>www.kaggle.com/reubenindustrustech/nail-dataset?select=dataset_nail</a:t>
            </a:r>
            <a:endParaRPr lang="en-US" sz="1800" dirty="0" smtClean="0"/>
          </a:p>
          <a:p>
            <a:pPr marL="0" indent="0">
              <a:lnSpc>
                <a:spcPct val="150000"/>
              </a:lnSpc>
              <a:buClr>
                <a:schemeClr val="tx1"/>
              </a:buClr>
              <a:buNone/>
            </a:pPr>
            <a:endParaRPr lang="en-US" sz="2400" dirty="0"/>
          </a:p>
          <a:p>
            <a:pPr marL="109855" indent="0">
              <a:lnSpc>
                <a:spcPct val="150000"/>
              </a:lnSpc>
              <a:buClr>
                <a:schemeClr val="tx1"/>
              </a:buClr>
              <a:buNone/>
            </a:pPr>
            <a:endParaRPr lang="en-US" sz="2800" dirty="0"/>
          </a:p>
          <a:p>
            <a:pPr marL="109728" indent="0">
              <a:buNone/>
            </a:pPr>
            <a:endParaRPr lang="en-US" dirty="0" smtClean="0"/>
          </a:p>
          <a:p>
            <a:pPr marL="109728" indent="0">
              <a:buNone/>
            </a:pPr>
            <a:endParaRPr lang="en-IN"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62212" y="1600200"/>
            <a:ext cx="5553075" cy="28955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38400" y="4343400"/>
            <a:ext cx="5553075" cy="205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4884770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0"/>
            <a:ext cx="8229600" cy="6007291"/>
          </a:xfrm>
        </p:spPr>
        <p:txBody>
          <a:bodyPr>
            <a:normAutofit fontScale="92500" lnSpcReduction="10000"/>
          </a:bodyPr>
          <a:lstStyle/>
          <a:p>
            <a:pPr marL="109855" indent="0">
              <a:lnSpc>
                <a:spcPct val="150000"/>
              </a:lnSpc>
              <a:buNone/>
            </a:pPr>
            <a:r>
              <a:rPr lang="pt-BR" sz="2600" b="1" dirty="0">
                <a:latin typeface="Times New Roman" pitchFamily="18" charset="0"/>
                <a:cs typeface="Times New Roman" pitchFamily="18" charset="0"/>
              </a:rPr>
              <a:t>PERFORMANCE ANALYSIS</a:t>
            </a:r>
            <a:r>
              <a:rPr lang="en-US" sz="2600" dirty="0">
                <a:latin typeface="Times New Roman" pitchFamily="18" charset="0"/>
                <a:cs typeface="Times New Roman" pitchFamily="18" charset="0"/>
              </a:rPr>
              <a:t>      </a:t>
            </a:r>
          </a:p>
          <a:p>
            <a:pPr>
              <a:lnSpc>
                <a:spcPct val="150000"/>
              </a:lnSpc>
              <a:buClrTx/>
              <a:buFont typeface="Wingdings" pitchFamily="2" charset="2"/>
              <a:buChar char="Ø"/>
            </a:pPr>
            <a:r>
              <a:rPr lang="en-US" sz="2000" dirty="0">
                <a:latin typeface="Times New Roman" pitchFamily="18" charset="0"/>
                <a:cs typeface="Times New Roman" pitchFamily="18" charset="0"/>
              </a:rPr>
              <a:t>The performance of the CNNs trained with the </a:t>
            </a:r>
            <a:r>
              <a:rPr lang="en-IN" sz="2000" dirty="0">
                <a:latin typeface="Times New Roman" pitchFamily="18" charset="0"/>
                <a:cs typeface="Times New Roman" pitchFamily="18" charset="0"/>
              </a:rPr>
              <a:t>nail </a:t>
            </a:r>
            <a:r>
              <a:rPr lang="en-US" sz="2000" dirty="0">
                <a:latin typeface="Times New Roman" pitchFamily="18" charset="0"/>
                <a:cs typeface="Times New Roman" pitchFamily="18" charset="0"/>
              </a:rPr>
              <a:t>dataset was estimated by the classification performance of the models</a:t>
            </a:r>
            <a:r>
              <a:rPr lang="en-US" sz="2000" b="1" dirty="0">
                <a:latin typeface="Times New Roman" pitchFamily="18" charset="0"/>
                <a:cs typeface="Times New Roman" pitchFamily="18" charset="0"/>
              </a:rPr>
              <a:t> </a:t>
            </a:r>
            <a:r>
              <a:rPr lang="en-US" sz="2000" dirty="0">
                <a:latin typeface="Times New Roman" pitchFamily="18" charset="0"/>
                <a:cs typeface="Times New Roman" pitchFamily="18" charset="0"/>
              </a:rPr>
              <a:t>with the</a:t>
            </a:r>
            <a:r>
              <a:rPr lang="en-IN" sz="2000" dirty="0">
                <a:latin typeface="Times New Roman" pitchFamily="18" charset="0"/>
                <a:cs typeface="Times New Roman" pitchFamily="18" charset="0"/>
              </a:rPr>
              <a:t> normal, melanoma and Onycholysis </a:t>
            </a:r>
            <a:r>
              <a:rPr lang="en-US" sz="2000" dirty="0">
                <a:latin typeface="Times New Roman" pitchFamily="18" charset="0"/>
                <a:cs typeface="Times New Roman" pitchFamily="18" charset="0"/>
              </a:rPr>
              <a:t>validation datasets.</a:t>
            </a:r>
          </a:p>
          <a:p>
            <a:pPr>
              <a:lnSpc>
                <a:spcPct val="150000"/>
              </a:lnSpc>
              <a:buClrTx/>
              <a:buFont typeface="Wingdings" pitchFamily="2" charset="2"/>
              <a:buChar char="Ø"/>
            </a:pPr>
            <a:r>
              <a:rPr lang="en-IN" sz="2000" dirty="0">
                <a:latin typeface="Times New Roman" pitchFamily="18" charset="0"/>
                <a:cs typeface="Times New Roman" pitchFamily="18" charset="0"/>
              </a:rPr>
              <a:t>T</a:t>
            </a:r>
            <a:r>
              <a:rPr lang="en-US" sz="2000" dirty="0">
                <a:latin typeface="Times New Roman" pitchFamily="18" charset="0"/>
                <a:cs typeface="Times New Roman" pitchFamily="18" charset="0"/>
              </a:rPr>
              <a:t>he performance of fine image selector </a:t>
            </a:r>
            <a:r>
              <a:rPr lang="en-IN" sz="2000" dirty="0">
                <a:latin typeface="Times New Roman" pitchFamily="18" charset="0"/>
                <a:cs typeface="Times New Roman" pitchFamily="18" charset="0"/>
              </a:rPr>
              <a:t>helps </a:t>
            </a:r>
            <a:r>
              <a:rPr lang="en-US" sz="2000" dirty="0">
                <a:latin typeface="Times New Roman" pitchFamily="18" charset="0"/>
                <a:cs typeface="Times New Roman" pitchFamily="18" charset="0"/>
              </a:rPr>
              <a:t>in</a:t>
            </a:r>
            <a:r>
              <a:rPr lang="en-US" sz="2000" b="1" dirty="0">
                <a:latin typeface="Times New Roman" pitchFamily="18" charset="0"/>
                <a:cs typeface="Times New Roman" pitchFamily="18" charset="0"/>
              </a:rPr>
              <a:t> </a:t>
            </a:r>
            <a:r>
              <a:rPr lang="en-US" sz="2000" dirty="0">
                <a:latin typeface="Times New Roman" pitchFamily="18" charset="0"/>
                <a:cs typeface="Times New Roman" pitchFamily="18" charset="0"/>
              </a:rPr>
              <a:t>assessing image quality with the change in the illumination and </a:t>
            </a:r>
            <a:r>
              <a:rPr lang="en-IN" sz="2000" dirty="0">
                <a:latin typeface="Times New Roman" pitchFamily="18" charset="0"/>
                <a:cs typeface="Times New Roman" pitchFamily="18" charset="0"/>
              </a:rPr>
              <a:t>reduction </a:t>
            </a:r>
            <a:r>
              <a:rPr lang="en-US" sz="2000" dirty="0">
                <a:latin typeface="Times New Roman" pitchFamily="18" charset="0"/>
                <a:cs typeface="Times New Roman" pitchFamily="18" charset="0"/>
              </a:rPr>
              <a:t>noise level of the images.</a:t>
            </a:r>
          </a:p>
          <a:p>
            <a:pPr>
              <a:lnSpc>
                <a:spcPct val="150000"/>
              </a:lnSpc>
              <a:buClrTx/>
              <a:buFont typeface="Wingdings" pitchFamily="2" charset="2"/>
              <a:buChar char="Ø"/>
            </a:pPr>
            <a:r>
              <a:rPr lang="en-US" sz="2000" dirty="0">
                <a:latin typeface="Times New Roman" pitchFamily="18" charset="0"/>
                <a:cs typeface="Times New Roman" pitchFamily="18" charset="0"/>
              </a:rPr>
              <a:t> The levels of</a:t>
            </a:r>
            <a:r>
              <a:rPr lang="en-US" sz="2000" b="1" dirty="0">
                <a:latin typeface="Times New Roman" pitchFamily="18" charset="0"/>
                <a:cs typeface="Times New Roman" pitchFamily="18" charset="0"/>
              </a:rPr>
              <a:t> </a:t>
            </a:r>
            <a:r>
              <a:rPr lang="en-US" sz="2000" dirty="0">
                <a:latin typeface="Times New Roman" pitchFamily="18" charset="0"/>
                <a:cs typeface="Times New Roman" pitchFamily="18" charset="0"/>
              </a:rPr>
              <a:t>brightness and noise were gradually </a:t>
            </a:r>
            <a:r>
              <a:rPr lang="en-IN" sz="2000" dirty="0">
                <a:latin typeface="Times New Roman" pitchFamily="18" charset="0"/>
                <a:cs typeface="Times New Roman" pitchFamily="18" charset="0"/>
              </a:rPr>
              <a:t>reduced to classify the image easily.</a:t>
            </a:r>
          </a:p>
          <a:p>
            <a:pPr>
              <a:lnSpc>
                <a:spcPct val="150000"/>
              </a:lnSpc>
              <a:buClrTx/>
              <a:buFont typeface="Wingdings" pitchFamily="2" charset="2"/>
              <a:buChar char="Ø"/>
            </a:pPr>
            <a:r>
              <a:rPr lang="en-IN" sz="2000" dirty="0">
                <a:latin typeface="Times New Roman" pitchFamily="18" charset="0"/>
                <a:cs typeface="Times New Roman" pitchFamily="18" charset="0"/>
              </a:rPr>
              <a:t> If the validation loss decreases then the accuracy will </a:t>
            </a:r>
            <a:r>
              <a:rPr lang="en-IN" sz="2000" dirty="0" smtClean="0">
                <a:latin typeface="Times New Roman" pitchFamily="18" charset="0"/>
                <a:cs typeface="Times New Roman" pitchFamily="18" charset="0"/>
              </a:rPr>
              <a:t>increase.</a:t>
            </a:r>
          </a:p>
          <a:p>
            <a:pPr>
              <a:lnSpc>
                <a:spcPct val="150000"/>
              </a:lnSpc>
              <a:buClrTx/>
              <a:buFont typeface="Wingdings" pitchFamily="2" charset="2"/>
              <a:buChar char="Ø"/>
            </a:pPr>
            <a:r>
              <a:rPr lang="en-IN" sz="2000" dirty="0">
                <a:latin typeface="Times New Roman" pitchFamily="18" charset="0"/>
                <a:cs typeface="Times New Roman" pitchFamily="18" charset="0"/>
              </a:rPr>
              <a:t>T</a:t>
            </a:r>
            <a:r>
              <a:rPr lang="en-US" sz="2000" dirty="0">
                <a:latin typeface="Times New Roman" pitchFamily="18" charset="0"/>
                <a:cs typeface="Times New Roman" pitchFamily="18" charset="0"/>
              </a:rPr>
              <a:t>he number of epochs </a:t>
            </a:r>
            <a:r>
              <a:rPr lang="en-IN" sz="2000" dirty="0">
                <a:latin typeface="Times New Roman" pitchFamily="18" charset="0"/>
                <a:cs typeface="Times New Roman" pitchFamily="18" charset="0"/>
              </a:rPr>
              <a:t>should be </a:t>
            </a:r>
            <a:r>
              <a:rPr lang="en-US" sz="2000" dirty="0">
                <a:latin typeface="Times New Roman" pitchFamily="18" charset="0"/>
                <a:cs typeface="Times New Roman" pitchFamily="18" charset="0"/>
              </a:rPr>
              <a:t>as high as possible and terminate training based on the error rates.</a:t>
            </a:r>
          </a:p>
          <a:p>
            <a:pPr>
              <a:lnSpc>
                <a:spcPct val="150000"/>
              </a:lnSpc>
              <a:buClrTx/>
              <a:buFont typeface="Wingdings" pitchFamily="2" charset="2"/>
              <a:buChar char="Ø"/>
            </a:pPr>
            <a:r>
              <a:rPr lang="en-IN" sz="2000" dirty="0">
                <a:latin typeface="Times New Roman" pitchFamily="18" charset="0"/>
                <a:cs typeface="Times New Roman" pitchFamily="18" charset="0"/>
              </a:rPr>
              <a:t>A</a:t>
            </a:r>
            <a:r>
              <a:rPr lang="en-US" sz="2000" dirty="0">
                <a:latin typeface="Times New Roman" pitchFamily="18" charset="0"/>
                <a:cs typeface="Times New Roman" pitchFamily="18" charset="0"/>
              </a:rPr>
              <a:t>n epoch is one learning cycle where the learner sees the whole training data set.</a:t>
            </a:r>
          </a:p>
          <a:p>
            <a:pPr>
              <a:lnSpc>
                <a:spcPct val="150000"/>
              </a:lnSpc>
              <a:buClrTx/>
              <a:buFont typeface="Wingdings" pitchFamily="2" charset="2"/>
              <a:buChar char="Ø"/>
            </a:pP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45343241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228600"/>
            <a:ext cx="8229600" cy="5778691"/>
          </a:xfrm>
        </p:spPr>
        <p:txBody>
          <a:bodyPr>
            <a:normAutofit/>
          </a:bodyPr>
          <a:lstStyle/>
          <a:p>
            <a:pPr>
              <a:lnSpc>
                <a:spcPct val="150000"/>
              </a:lnSpc>
              <a:buClrTx/>
              <a:buFont typeface="Wingdings" pitchFamily="2" charset="2"/>
              <a:buChar char="Ø"/>
            </a:pPr>
            <a:r>
              <a:rPr lang="en-IN" sz="2000" dirty="0" smtClean="0">
                <a:latin typeface="Times New Roman" pitchFamily="18" charset="0"/>
                <a:cs typeface="Times New Roman" pitchFamily="18" charset="0"/>
              </a:rPr>
              <a:t>Here </a:t>
            </a:r>
            <a:r>
              <a:rPr lang="en-IN" sz="2000" dirty="0">
                <a:latin typeface="Times New Roman" pitchFamily="18" charset="0"/>
                <a:cs typeface="Times New Roman" pitchFamily="18" charset="0"/>
              </a:rPr>
              <a:t>we are having 12</a:t>
            </a:r>
            <a:r>
              <a:rPr lang="en-IN" sz="2000" b="1" dirty="0">
                <a:latin typeface="Times New Roman" pitchFamily="18" charset="0"/>
                <a:cs typeface="Times New Roman" pitchFamily="18" charset="0"/>
              </a:rPr>
              <a:t> </a:t>
            </a:r>
            <a:r>
              <a:rPr lang="en-IN" sz="2000" dirty="0">
                <a:latin typeface="Times New Roman" pitchFamily="18" charset="0"/>
                <a:cs typeface="Times New Roman" pitchFamily="18" charset="0"/>
              </a:rPr>
              <a:t>epochs and we are getting 100% validation and training accuracy. </a:t>
            </a:r>
          </a:p>
          <a:p>
            <a:pPr>
              <a:lnSpc>
                <a:spcPct val="150000"/>
              </a:lnSpc>
              <a:buClrTx/>
              <a:buFont typeface="Wingdings" pitchFamily="2" charset="2"/>
              <a:buChar char="Ø"/>
            </a:pPr>
            <a:r>
              <a:rPr lang="en-IN" sz="2000" dirty="0">
                <a:latin typeface="Times New Roman" pitchFamily="18" charset="0"/>
                <a:cs typeface="Times New Roman" pitchFamily="18" charset="0"/>
              </a:rPr>
              <a:t>In this experiment  we  found  that  using  color</a:t>
            </a:r>
            <a:r>
              <a:rPr lang="en-IN" sz="2000" b="1" dirty="0">
                <a:latin typeface="Times New Roman" pitchFamily="18" charset="0"/>
                <a:cs typeface="Times New Roman" pitchFamily="18" charset="0"/>
              </a:rPr>
              <a:t> </a:t>
            </a:r>
            <a:r>
              <a:rPr lang="en-IN" sz="2000" dirty="0">
                <a:latin typeface="Times New Roman" pitchFamily="18" charset="0"/>
                <a:cs typeface="Times New Roman" pitchFamily="18" charset="0"/>
              </a:rPr>
              <a:t>feature  of  nail image  average  75%  results  are correctly  matched  with training set data during three tests conducted</a:t>
            </a:r>
            <a:r>
              <a:rPr lang="en-IN" sz="2000" b="1" dirty="0">
                <a:latin typeface="Times New Roman" pitchFamily="18" charset="0"/>
                <a:cs typeface="Times New Roman" pitchFamily="18" charset="0"/>
              </a:rPr>
              <a:t> </a:t>
            </a:r>
            <a:r>
              <a:rPr lang="en-IN" sz="2000" dirty="0">
                <a:latin typeface="Times New Roman" pitchFamily="18" charset="0"/>
                <a:cs typeface="Times New Roman" pitchFamily="18" charset="0"/>
              </a:rPr>
              <a:t>and we are getting 75% accuracy on test </a:t>
            </a:r>
            <a:r>
              <a:rPr lang="en-IN" sz="2000" dirty="0" smtClean="0">
                <a:latin typeface="Times New Roman" pitchFamily="18" charset="0"/>
                <a:cs typeface="Times New Roman" pitchFamily="18" charset="0"/>
              </a:rPr>
              <a:t>dataset.</a:t>
            </a:r>
            <a:endParaRPr lang="en-IN" sz="2000" dirty="0">
              <a:latin typeface="Times New Roman" pitchFamily="18" charset="0"/>
              <a:cs typeface="Times New Roman" pitchFamily="18" charset="0"/>
            </a:endParaRPr>
          </a:p>
          <a:p>
            <a:pPr marL="109855" indent="0">
              <a:lnSpc>
                <a:spcPct val="150000"/>
              </a:lnSpc>
              <a:buNone/>
            </a:pPr>
            <a:endParaRPr lang="en-IN" sz="2400" dirty="0">
              <a:latin typeface="Times New Roman" pitchFamily="18" charset="0"/>
              <a:cs typeface="Times New Roman" pitchFamily="18" charset="0"/>
            </a:endParaRPr>
          </a:p>
        </p:txBody>
      </p:sp>
    </p:spTree>
    <p:extLst>
      <p:ext uri="{BB962C8B-B14F-4D97-AF65-F5344CB8AC3E}">
        <p14:creationId xmlns:p14="http://schemas.microsoft.com/office/powerpoint/2010/main" val="230590102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76200"/>
            <a:ext cx="8229600" cy="5931091"/>
          </a:xfrm>
        </p:spPr>
        <p:txBody>
          <a:bodyPr/>
          <a:lstStyle/>
          <a:p>
            <a:pPr marL="109855" indent="0">
              <a:buNone/>
            </a:pPr>
            <a:r>
              <a:rPr lang="en-US" sz="2400" b="1" dirty="0">
                <a:latin typeface="Times New Roman" pitchFamily="18" charset="0"/>
                <a:cs typeface="Times New Roman" pitchFamily="18" charset="0"/>
              </a:rPr>
              <a:t>SCREENSHOTS</a:t>
            </a:r>
          </a:p>
          <a:p>
            <a:pPr marL="109855" indent="0">
              <a:buNone/>
            </a:pPr>
            <a:r>
              <a:rPr lang="en-US" sz="2400" dirty="0"/>
              <a:t>1)</a:t>
            </a:r>
          </a:p>
          <a:p>
            <a:pPr marL="109855" indent="0">
              <a:buNone/>
            </a:pPr>
            <a:endParaRPr lang="en-US" sz="2400" dirty="0"/>
          </a:p>
          <a:p>
            <a:pPr marL="109855" indent="0">
              <a:buNone/>
            </a:pPr>
            <a:endParaRPr lang="en-US" sz="2400" dirty="0"/>
          </a:p>
          <a:p>
            <a:pPr marL="109855" indent="0">
              <a:buNone/>
            </a:pPr>
            <a:endParaRPr lang="en-US" sz="2400" dirty="0"/>
          </a:p>
          <a:p>
            <a:pPr marL="109855" indent="0">
              <a:buNone/>
            </a:pPr>
            <a:endParaRPr lang="en-US" sz="2400" dirty="0"/>
          </a:p>
          <a:p>
            <a:pPr marL="109855" indent="0">
              <a:buNone/>
            </a:pPr>
            <a:endParaRPr lang="en-US" sz="2400" dirty="0"/>
          </a:p>
          <a:p>
            <a:pPr marL="109855" indent="0">
              <a:buNone/>
            </a:pPr>
            <a:r>
              <a:rPr lang="en-US" sz="2400" dirty="0"/>
              <a:t>2</a:t>
            </a:r>
            <a:r>
              <a:rPr lang="en-US" sz="2400" dirty="0" smtClean="0"/>
              <a:t>) </a:t>
            </a:r>
            <a:endParaRPr lang="en-IN" sz="2400" dirty="0"/>
          </a:p>
        </p:txBody>
      </p:sp>
      <p:pic>
        <p:nvPicPr>
          <p:cNvPr id="8" name="Picture 7" descr="Description: C:\Users\MOORTHY\Downloads\m3.PNG"/>
          <p:cNvPicPr/>
          <p:nvPr/>
        </p:nvPicPr>
        <p:blipFill>
          <a:blip r:embed="rId2">
            <a:extLst>
              <a:ext uri="{28A0092B-C50C-407E-A947-70E740481C1C}">
                <a14:useLocalDpi xmlns:a14="http://schemas.microsoft.com/office/drawing/2010/main" val="0"/>
              </a:ext>
            </a:extLst>
          </a:blip>
          <a:srcRect/>
          <a:stretch>
            <a:fillRect/>
          </a:stretch>
        </p:blipFill>
        <p:spPr bwMode="auto">
          <a:xfrm>
            <a:off x="1600200" y="609600"/>
            <a:ext cx="5486400" cy="2148840"/>
          </a:xfrm>
          <a:prstGeom prst="rect">
            <a:avLst/>
          </a:prstGeom>
          <a:noFill/>
          <a:ln>
            <a:noFill/>
          </a:ln>
        </p:spPr>
      </p:pic>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0200" y="2819400"/>
            <a:ext cx="6477000" cy="312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0000499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0"/>
            <a:ext cx="8229600" cy="6007291"/>
          </a:xfrm>
        </p:spPr>
        <p:txBody>
          <a:bodyPr>
            <a:normAutofit fontScale="92500" lnSpcReduction="20000"/>
          </a:bodyPr>
          <a:lstStyle/>
          <a:p>
            <a:pPr marL="109855" indent="0">
              <a:buClrTx/>
              <a:buNone/>
            </a:pPr>
            <a:r>
              <a:rPr lang="en-US" sz="2600" b="1" dirty="0">
                <a:latin typeface="Times New Roman" pitchFamily="18" charset="0"/>
                <a:cs typeface="Times New Roman" pitchFamily="18" charset="0"/>
              </a:rPr>
              <a:t>CONCLUSION </a:t>
            </a:r>
          </a:p>
          <a:p>
            <a:pPr>
              <a:lnSpc>
                <a:spcPct val="150000"/>
              </a:lnSpc>
              <a:buClrTx/>
              <a:buFont typeface="Wingdings" pitchFamily="2" charset="2"/>
              <a:buChar char="Ø"/>
            </a:pPr>
            <a:r>
              <a:rPr lang="en-US" sz="2200" dirty="0">
                <a:latin typeface="Times New Roman" pitchFamily="18" charset="0"/>
                <a:cs typeface="Times New Roman" pitchFamily="18" charset="0"/>
              </a:rPr>
              <a:t>In the proposed technique we have trained a model that classifies the disease based on the pattern on the nail. </a:t>
            </a:r>
          </a:p>
          <a:p>
            <a:pPr>
              <a:lnSpc>
                <a:spcPct val="150000"/>
              </a:lnSpc>
              <a:buClrTx/>
              <a:buFont typeface="Wingdings" pitchFamily="2" charset="2"/>
              <a:buChar char="Ø"/>
            </a:pPr>
            <a:r>
              <a:rPr lang="en-US" sz="2200" dirty="0">
                <a:latin typeface="Times New Roman" pitchFamily="18" charset="0"/>
                <a:cs typeface="Times New Roman" pitchFamily="18" charset="0"/>
              </a:rPr>
              <a:t>This proposed system is able to predict the disease for the respective pattern of the nail with high accuracy.</a:t>
            </a:r>
          </a:p>
          <a:p>
            <a:pPr>
              <a:lnSpc>
                <a:spcPct val="150000"/>
              </a:lnSpc>
              <a:buClrTx/>
              <a:buFont typeface="Wingdings" pitchFamily="2" charset="2"/>
              <a:buChar char="Ø"/>
            </a:pPr>
            <a:r>
              <a:rPr lang="en-US" sz="2200" dirty="0">
                <a:latin typeface="Times New Roman" pitchFamily="18" charset="0"/>
                <a:cs typeface="Times New Roman" pitchFamily="18" charset="0"/>
              </a:rPr>
              <a:t> It is able to identify the small patterns also such that providing a system with higher success rate. </a:t>
            </a:r>
          </a:p>
          <a:p>
            <a:pPr>
              <a:lnSpc>
                <a:spcPct val="150000"/>
              </a:lnSpc>
              <a:buClrTx/>
              <a:buFont typeface="Wingdings" pitchFamily="2" charset="2"/>
              <a:buChar char="Ø"/>
            </a:pPr>
            <a:r>
              <a:rPr lang="en-US" sz="2200" dirty="0">
                <a:latin typeface="Times New Roman" pitchFamily="18" charset="0"/>
                <a:cs typeface="Times New Roman" pitchFamily="18" charset="0"/>
              </a:rPr>
              <a:t>The limitations of the existing model are eliminated by the proposed model</a:t>
            </a:r>
            <a:r>
              <a:rPr lang="en-US" sz="2200" dirty="0" smtClean="0">
                <a:latin typeface="Times New Roman" pitchFamily="18" charset="0"/>
                <a:cs typeface="Times New Roman" pitchFamily="18" charset="0"/>
              </a:rPr>
              <a:t>.</a:t>
            </a:r>
          </a:p>
          <a:p>
            <a:pPr>
              <a:lnSpc>
                <a:spcPct val="150000"/>
              </a:lnSpc>
              <a:buClrTx/>
              <a:buFont typeface="Wingdings" pitchFamily="2" charset="2"/>
              <a:buChar char="Ø"/>
            </a:pPr>
            <a:r>
              <a:rPr lang="en-US" sz="2200" dirty="0">
                <a:latin typeface="Times New Roman" pitchFamily="18" charset="0"/>
                <a:cs typeface="Times New Roman" pitchFamily="18" charset="0"/>
              </a:rPr>
              <a:t>Moreover in the proposed system only the images of nails of fingers have been used for classifying the diseases, but in future we can combine other features of human body and predict various diseases based on the symptoms of patient and hence would be able to detect a lot of diseases with good precision and accuracy</a:t>
            </a:r>
            <a:r>
              <a:rPr lang="en-US" sz="2200" dirty="0"/>
              <a:t>.</a:t>
            </a:r>
            <a:endParaRPr lang="en-IN" sz="2200" dirty="0"/>
          </a:p>
          <a:p>
            <a:endParaRPr lang="en-IN" sz="2000" dirty="0"/>
          </a:p>
          <a:p>
            <a:pPr>
              <a:lnSpc>
                <a:spcPct val="150000"/>
              </a:lnSpc>
              <a:buClrTx/>
              <a:buFont typeface="Wingdings" pitchFamily="2" charset="2"/>
              <a:buChar char="Ø"/>
            </a:pPr>
            <a:endParaRPr lang="en-IN" sz="2000" dirty="0" smtClean="0">
              <a:latin typeface="Times New Roman" pitchFamily="18" charset="0"/>
              <a:cs typeface="Times New Roman" pitchFamily="18" charset="0"/>
            </a:endParaRPr>
          </a:p>
          <a:p>
            <a:endParaRPr lang="en-IN" sz="2000" dirty="0"/>
          </a:p>
        </p:txBody>
      </p:sp>
    </p:spTree>
    <p:extLst>
      <p:ext uri="{BB962C8B-B14F-4D97-AF65-F5344CB8AC3E}">
        <p14:creationId xmlns:p14="http://schemas.microsoft.com/office/powerpoint/2010/main" val="109090878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0"/>
            <a:ext cx="8229600" cy="6007291"/>
          </a:xfrm>
        </p:spPr>
        <p:txBody>
          <a:bodyPr>
            <a:noAutofit/>
          </a:bodyPr>
          <a:lstStyle/>
          <a:p>
            <a:pPr marL="109855" indent="0">
              <a:buNone/>
            </a:pPr>
            <a:r>
              <a:rPr lang="en-US" sz="2400" b="1" dirty="0">
                <a:latin typeface="Times New Roman" pitchFamily="18" charset="0"/>
                <a:cs typeface="Times New Roman" pitchFamily="18" charset="0"/>
              </a:rPr>
              <a:t>REFERENCES</a:t>
            </a:r>
          </a:p>
          <a:p>
            <a:pPr marL="109855" indent="0">
              <a:buNone/>
            </a:pPr>
            <a:endParaRPr lang="en-IN" sz="2000" dirty="0" smtClean="0">
              <a:latin typeface="Times New Roman" pitchFamily="18" charset="0"/>
              <a:cs typeface="Times New Roman" pitchFamily="18" charset="0"/>
            </a:endParaRPr>
          </a:p>
          <a:p>
            <a:pPr marL="109855" indent="0">
              <a:buNone/>
            </a:pPr>
            <a:r>
              <a:rPr lang="en-IN" sz="1600" dirty="0" smtClean="0">
                <a:latin typeface="Times New Roman" pitchFamily="18" charset="0"/>
                <a:cs typeface="Times New Roman" pitchFamily="18" charset="0"/>
              </a:rPr>
              <a:t>[</a:t>
            </a:r>
            <a:r>
              <a:rPr lang="en-IN" sz="1600" dirty="0">
                <a:latin typeface="Times New Roman" pitchFamily="18" charset="0"/>
                <a:cs typeface="Times New Roman" pitchFamily="18" charset="0"/>
              </a:rPr>
              <a:t>1] </a:t>
            </a:r>
            <a:r>
              <a:rPr lang="en-IN" sz="1600" dirty="0" smtClean="0">
                <a:latin typeface="Times New Roman" pitchFamily="18" charset="0"/>
                <a:cs typeface="Times New Roman" pitchFamily="18" charset="0"/>
              </a:rPr>
              <a:t>    A</a:t>
            </a:r>
            <a:r>
              <a:rPr lang="en-IN" sz="1600" dirty="0">
                <a:latin typeface="Times New Roman" pitchFamily="18" charset="0"/>
                <a:cs typeface="Times New Roman" pitchFamily="18" charset="0"/>
              </a:rPr>
              <a:t>. </a:t>
            </a:r>
            <a:r>
              <a:rPr lang="en-IN" sz="1600" dirty="0" err="1">
                <a:latin typeface="Times New Roman" pitchFamily="18" charset="0"/>
                <a:cs typeface="Times New Roman" pitchFamily="18" charset="0"/>
              </a:rPr>
              <a:t>Bourquard</a:t>
            </a:r>
            <a:r>
              <a:rPr lang="en-IN" sz="1600" dirty="0">
                <a:latin typeface="Times New Roman" pitchFamily="18" charset="0"/>
                <a:cs typeface="Times New Roman" pitchFamily="18" charset="0"/>
              </a:rPr>
              <a:t>,  I. Butterworth, A. Sanchez-Ferro, L. </a:t>
            </a:r>
            <a:r>
              <a:rPr lang="en-IN" sz="1600" dirty="0" err="1">
                <a:latin typeface="Times New Roman" pitchFamily="18" charset="0"/>
                <a:cs typeface="Times New Roman" pitchFamily="18" charset="0"/>
              </a:rPr>
              <a:t>Giancardo,L</a:t>
            </a:r>
            <a:r>
              <a:rPr lang="en-IN" sz="1600" dirty="0">
                <a:latin typeface="Times New Roman" pitchFamily="18" charset="0"/>
                <a:cs typeface="Times New Roman" pitchFamily="18" charset="0"/>
              </a:rPr>
              <a:t>. </a:t>
            </a:r>
            <a:r>
              <a:rPr lang="en-IN" sz="1600" dirty="0" err="1">
                <a:latin typeface="Times New Roman" pitchFamily="18" charset="0"/>
                <a:cs typeface="Times New Roman" pitchFamily="18" charset="0"/>
              </a:rPr>
              <a:t>Soenksen</a:t>
            </a:r>
            <a:r>
              <a:rPr lang="en-IN" sz="1600" dirty="0">
                <a:latin typeface="Times New Roman" pitchFamily="18" charset="0"/>
                <a:cs typeface="Times New Roman" pitchFamily="18" charset="0"/>
              </a:rPr>
              <a:t>, </a:t>
            </a:r>
          </a:p>
          <a:p>
            <a:pPr marL="109855" indent="0">
              <a:buNone/>
            </a:pPr>
            <a:r>
              <a:rPr lang="en-IN" sz="1600" dirty="0">
                <a:latin typeface="Times New Roman" pitchFamily="18" charset="0"/>
                <a:cs typeface="Times New Roman" pitchFamily="18" charset="0"/>
              </a:rPr>
              <a:t>C. </a:t>
            </a:r>
            <a:r>
              <a:rPr lang="en-IN" sz="1600" dirty="0" err="1">
                <a:latin typeface="Times New Roman" pitchFamily="18" charset="0"/>
                <a:cs typeface="Times New Roman" pitchFamily="18" charset="0"/>
              </a:rPr>
              <a:t>Cerrato</a:t>
            </a:r>
            <a:r>
              <a:rPr lang="en-IN" sz="1600" dirty="0">
                <a:latin typeface="Times New Roman" pitchFamily="18" charset="0"/>
                <a:cs typeface="Times New Roman" pitchFamily="18" charset="0"/>
              </a:rPr>
              <a:t>, R. Flores, and C. Castro-Gonzalez, “ Analysis of white blood cell </a:t>
            </a:r>
            <a:r>
              <a:rPr lang="en-IN" sz="1600" dirty="0" err="1">
                <a:latin typeface="Times New Roman" pitchFamily="18" charset="0"/>
                <a:cs typeface="Times New Roman" pitchFamily="18" charset="0"/>
              </a:rPr>
              <a:t>dyna</a:t>
            </a:r>
            <a:r>
              <a:rPr lang="en-IN" sz="1600" dirty="0">
                <a:latin typeface="Times New Roman" pitchFamily="18" charset="0"/>
                <a:cs typeface="Times New Roman" pitchFamily="18" charset="0"/>
              </a:rPr>
              <a:t> -</a:t>
            </a:r>
            <a:r>
              <a:rPr lang="en-IN" sz="1600" dirty="0" err="1">
                <a:latin typeface="Times New Roman" pitchFamily="18" charset="0"/>
                <a:cs typeface="Times New Roman" pitchFamily="18" charset="0"/>
              </a:rPr>
              <a:t>mics</a:t>
            </a:r>
            <a:r>
              <a:rPr lang="en-IN" sz="1600" dirty="0">
                <a:latin typeface="Times New Roman" pitchFamily="18" charset="0"/>
                <a:cs typeface="Times New Roman" pitchFamily="18" charset="0"/>
              </a:rPr>
              <a:t> in nail fold capillaries,” Proceedings of the Annual  International </a:t>
            </a:r>
            <a:r>
              <a:rPr lang="en-IN" sz="1600" dirty="0" err="1">
                <a:latin typeface="Times New Roman" pitchFamily="18" charset="0"/>
                <a:cs typeface="Times New Roman" pitchFamily="18" charset="0"/>
              </a:rPr>
              <a:t>Confe</a:t>
            </a:r>
            <a:r>
              <a:rPr lang="en-IN" sz="1600" dirty="0">
                <a:latin typeface="Times New Roman" pitchFamily="18" charset="0"/>
                <a:cs typeface="Times New Roman" pitchFamily="18" charset="0"/>
              </a:rPr>
              <a:t> -</a:t>
            </a:r>
            <a:r>
              <a:rPr lang="en-IN" sz="1600" dirty="0" err="1">
                <a:latin typeface="Times New Roman" pitchFamily="18" charset="0"/>
                <a:cs typeface="Times New Roman" pitchFamily="18" charset="0"/>
              </a:rPr>
              <a:t>rence</a:t>
            </a:r>
            <a:r>
              <a:rPr lang="en-IN" sz="1600" dirty="0">
                <a:latin typeface="Times New Roman" pitchFamily="18" charset="0"/>
                <a:cs typeface="Times New Roman" pitchFamily="18" charset="0"/>
              </a:rPr>
              <a:t>   of the IEEE Engineering  In Medicine and Biology Society, EMBS, vol. 2015-Novem, pp. 7470–7473, 2015.</a:t>
            </a:r>
          </a:p>
          <a:p>
            <a:pPr marL="109855" indent="0">
              <a:buNone/>
            </a:pPr>
            <a:r>
              <a:rPr lang="en-IN" sz="1600" dirty="0">
                <a:latin typeface="Times New Roman" pitchFamily="18" charset="0"/>
                <a:cs typeface="Times New Roman" pitchFamily="18" charset="0"/>
              </a:rPr>
              <a:t> </a:t>
            </a:r>
            <a:r>
              <a:rPr lang="en-IN" sz="1600" dirty="0" smtClean="0">
                <a:latin typeface="Times New Roman" pitchFamily="18" charset="0"/>
                <a:cs typeface="Times New Roman" pitchFamily="18" charset="0"/>
              </a:rPr>
              <a:t>[</a:t>
            </a:r>
            <a:r>
              <a:rPr lang="en-IN" sz="1600" dirty="0">
                <a:latin typeface="Times New Roman" pitchFamily="18" charset="0"/>
                <a:cs typeface="Times New Roman" pitchFamily="18" charset="0"/>
              </a:rPr>
              <a:t>2] </a:t>
            </a:r>
            <a:r>
              <a:rPr lang="en-IN" sz="1600" dirty="0" smtClean="0">
                <a:latin typeface="Times New Roman" pitchFamily="18" charset="0"/>
                <a:cs typeface="Times New Roman" pitchFamily="18" charset="0"/>
              </a:rPr>
              <a:t>     A</a:t>
            </a:r>
            <a:r>
              <a:rPr lang="en-IN" sz="1600" dirty="0">
                <a:latin typeface="Times New Roman" pitchFamily="18" charset="0"/>
                <a:cs typeface="Times New Roman" pitchFamily="18" charset="0"/>
              </a:rPr>
              <a:t>. </a:t>
            </a:r>
            <a:r>
              <a:rPr lang="en-IN" sz="1600" dirty="0" err="1">
                <a:latin typeface="Times New Roman" pitchFamily="18" charset="0"/>
                <a:cs typeface="Times New Roman" pitchFamily="18" charset="0"/>
              </a:rPr>
              <a:t>Bourquard</a:t>
            </a:r>
            <a:r>
              <a:rPr lang="en-IN" sz="1600" dirty="0">
                <a:latin typeface="Times New Roman" pitchFamily="18" charset="0"/>
                <a:cs typeface="Times New Roman" pitchFamily="18" charset="0"/>
              </a:rPr>
              <a:t>, A. Pablo-Trinidad, I. Butterworth, Á. Sánchez-</a:t>
            </a:r>
            <a:r>
              <a:rPr lang="en-IN" sz="1600" dirty="0" err="1">
                <a:latin typeface="Times New Roman" pitchFamily="18" charset="0"/>
                <a:cs typeface="Times New Roman" pitchFamily="18" charset="0"/>
              </a:rPr>
              <a:t>Ferro,C</a:t>
            </a:r>
            <a:r>
              <a:rPr lang="en-IN" sz="1600" dirty="0">
                <a:latin typeface="Times New Roman" pitchFamily="18" charset="0"/>
                <a:cs typeface="Times New Roman" pitchFamily="18" charset="0"/>
              </a:rPr>
              <a:t>. </a:t>
            </a:r>
            <a:r>
              <a:rPr lang="en-IN" sz="1600" dirty="0" err="1">
                <a:latin typeface="Times New Roman" pitchFamily="18" charset="0"/>
                <a:cs typeface="Times New Roman" pitchFamily="18" charset="0"/>
              </a:rPr>
              <a:t>Cerrato</a:t>
            </a:r>
            <a:r>
              <a:rPr lang="en-IN" sz="1600" dirty="0">
                <a:latin typeface="Times New Roman" pitchFamily="18" charset="0"/>
                <a:cs typeface="Times New Roman" pitchFamily="18" charset="0"/>
              </a:rPr>
              <a:t>, K. </a:t>
            </a:r>
            <a:r>
              <a:rPr lang="en-IN" sz="1600" dirty="0" err="1">
                <a:latin typeface="Times New Roman" pitchFamily="18" charset="0"/>
                <a:cs typeface="Times New Roman" pitchFamily="18" charset="0"/>
              </a:rPr>
              <a:t>Humala</a:t>
            </a:r>
            <a:r>
              <a:rPr lang="en-IN" sz="1600" dirty="0">
                <a:latin typeface="Times New Roman" pitchFamily="18" charset="0"/>
                <a:cs typeface="Times New Roman" pitchFamily="18" charset="0"/>
              </a:rPr>
              <a:t>, M. </a:t>
            </a:r>
            <a:r>
              <a:rPr lang="en-IN" sz="1600" dirty="0" err="1">
                <a:latin typeface="Times New Roman" pitchFamily="18" charset="0"/>
                <a:cs typeface="Times New Roman" pitchFamily="18" charset="0"/>
              </a:rPr>
              <a:t>Fabra</a:t>
            </a:r>
            <a:r>
              <a:rPr lang="en-IN" sz="1600" dirty="0">
                <a:latin typeface="Times New Roman" pitchFamily="18" charset="0"/>
                <a:cs typeface="Times New Roman" pitchFamily="18" charset="0"/>
              </a:rPr>
              <a:t> </a:t>
            </a:r>
            <a:r>
              <a:rPr lang="en-IN" sz="1600" dirty="0" err="1">
                <a:latin typeface="Times New Roman" pitchFamily="18" charset="0"/>
                <a:cs typeface="Times New Roman" pitchFamily="18" charset="0"/>
              </a:rPr>
              <a:t>Urdiola</a:t>
            </a:r>
            <a:r>
              <a:rPr lang="en-IN" sz="1600" dirty="0">
                <a:latin typeface="Times New Roman" pitchFamily="18" charset="0"/>
                <a:cs typeface="Times New Roman" pitchFamily="18" charset="0"/>
              </a:rPr>
              <a:t>, C. Del Rio, B. </a:t>
            </a:r>
            <a:r>
              <a:rPr lang="en-IN" sz="1600" dirty="0" err="1">
                <a:latin typeface="Times New Roman" pitchFamily="18" charset="0"/>
                <a:cs typeface="Times New Roman" pitchFamily="18" charset="0"/>
              </a:rPr>
              <a:t>Valles</a:t>
            </a:r>
            <a:r>
              <a:rPr lang="en-IN" sz="1600" dirty="0">
                <a:latin typeface="Times New Roman" pitchFamily="18" charset="0"/>
                <a:cs typeface="Times New Roman" pitchFamily="18" charset="0"/>
              </a:rPr>
              <a:t>, J. </a:t>
            </a:r>
            <a:r>
              <a:rPr lang="en-IN" sz="1600" dirty="0" err="1">
                <a:latin typeface="Times New Roman" pitchFamily="18" charset="0"/>
                <a:cs typeface="Times New Roman" pitchFamily="18" charset="0"/>
              </a:rPr>
              <a:t>M.Tucker</a:t>
            </a:r>
            <a:r>
              <a:rPr lang="en-IN" sz="1600" dirty="0">
                <a:latin typeface="Times New Roman" pitchFamily="18" charset="0"/>
                <a:cs typeface="Times New Roman" pitchFamily="18" charset="0"/>
              </a:rPr>
              <a:t>-Schwartz, E. S. Lee, B. J. </a:t>
            </a:r>
            <a:r>
              <a:rPr lang="en-IN" sz="1600" dirty="0" err="1">
                <a:latin typeface="Times New Roman" pitchFamily="18" charset="0"/>
                <a:cs typeface="Times New Roman" pitchFamily="18" charset="0"/>
              </a:rPr>
              <a:t>Vakoc</a:t>
            </a:r>
            <a:r>
              <a:rPr lang="en-IN" sz="1600" dirty="0">
                <a:latin typeface="Times New Roman" pitchFamily="18" charset="0"/>
                <a:cs typeface="Times New Roman" pitchFamily="18" charset="0"/>
              </a:rPr>
              <a:t>, T. P. </a:t>
            </a:r>
            <a:r>
              <a:rPr lang="en-IN" sz="1600" dirty="0" err="1">
                <a:latin typeface="Times New Roman" pitchFamily="18" charset="0"/>
                <a:cs typeface="Times New Roman" pitchFamily="18" charset="0"/>
              </a:rPr>
              <a:t>Padera</a:t>
            </a:r>
            <a:r>
              <a:rPr lang="en-IN" sz="1600" dirty="0">
                <a:latin typeface="Times New Roman" pitchFamily="18" charset="0"/>
                <a:cs typeface="Times New Roman" pitchFamily="18" charset="0"/>
              </a:rPr>
              <a:t>, M. J. </a:t>
            </a:r>
            <a:r>
              <a:rPr lang="en-IN" sz="1600" dirty="0" err="1">
                <a:latin typeface="Times New Roman" pitchFamily="18" charset="0"/>
                <a:cs typeface="Times New Roman" pitchFamily="18" charset="0"/>
              </a:rPr>
              <a:t>Ledesma</a:t>
            </a:r>
            <a:r>
              <a:rPr lang="en-IN" sz="1600" dirty="0">
                <a:latin typeface="Times New Roman" pitchFamily="18" charset="0"/>
                <a:cs typeface="Times New Roman" pitchFamily="18" charset="0"/>
              </a:rPr>
              <a:t>-“Non-invasive detection of severe neutropenia in chemotherapy </a:t>
            </a:r>
            <a:r>
              <a:rPr lang="en-IN" sz="1600" dirty="0" err="1">
                <a:latin typeface="Times New Roman" pitchFamily="18" charset="0"/>
                <a:cs typeface="Times New Roman" pitchFamily="18" charset="0"/>
              </a:rPr>
              <a:t>patientsby</a:t>
            </a:r>
            <a:r>
              <a:rPr lang="en-IN" sz="1600" dirty="0">
                <a:latin typeface="Times New Roman" pitchFamily="18" charset="0"/>
                <a:cs typeface="Times New Roman" pitchFamily="18" charset="0"/>
              </a:rPr>
              <a:t> optical imaging of </a:t>
            </a:r>
            <a:r>
              <a:rPr lang="en-IN" sz="1600" dirty="0" err="1">
                <a:latin typeface="Times New Roman" pitchFamily="18" charset="0"/>
                <a:cs typeface="Times New Roman" pitchFamily="18" charset="0"/>
              </a:rPr>
              <a:t>nailfold</a:t>
            </a:r>
            <a:r>
              <a:rPr lang="en-IN" sz="1600" dirty="0">
                <a:latin typeface="Times New Roman" pitchFamily="18" charset="0"/>
                <a:cs typeface="Times New Roman" pitchFamily="18" charset="0"/>
              </a:rPr>
              <a:t> microcirculation,” Scientific Reports, vol. 8, no. 1, pp. 1–12, 2018. </a:t>
            </a:r>
            <a:r>
              <a:rPr lang="en-IN" sz="1600" dirty="0" err="1">
                <a:latin typeface="Times New Roman" pitchFamily="18" charset="0"/>
                <a:cs typeface="Times New Roman" pitchFamily="18" charset="0"/>
              </a:rPr>
              <a:t>Carbayo</a:t>
            </a:r>
            <a:r>
              <a:rPr lang="en-IN" sz="1600" dirty="0">
                <a:latin typeface="Times New Roman" pitchFamily="18" charset="0"/>
                <a:cs typeface="Times New Roman" pitchFamily="18" charset="0"/>
              </a:rPr>
              <a:t>, Y. B. Chen, E. P. Hochberg, M. L. </a:t>
            </a:r>
            <a:r>
              <a:rPr lang="en-IN" sz="1600" dirty="0" err="1">
                <a:latin typeface="Times New Roman" pitchFamily="18" charset="0"/>
                <a:cs typeface="Times New Roman" pitchFamily="18" charset="0"/>
              </a:rPr>
              <a:t>Gray</a:t>
            </a:r>
            <a:r>
              <a:rPr lang="en-IN" sz="1600" dirty="0">
                <a:latin typeface="Times New Roman" pitchFamily="18" charset="0"/>
                <a:cs typeface="Times New Roman" pitchFamily="18" charset="0"/>
              </a:rPr>
              <a:t>, and C. Castro-González,</a:t>
            </a:r>
          </a:p>
          <a:p>
            <a:pPr marL="109855" indent="0">
              <a:buNone/>
            </a:pPr>
            <a:r>
              <a:rPr lang="en-IN" sz="1600" dirty="0">
                <a:latin typeface="Times New Roman" pitchFamily="18" charset="0"/>
                <a:cs typeface="Times New Roman" pitchFamily="18" charset="0"/>
              </a:rPr>
              <a:t> </a:t>
            </a:r>
            <a:r>
              <a:rPr lang="en-IN" sz="1600" dirty="0" smtClean="0">
                <a:latin typeface="Times New Roman" pitchFamily="18" charset="0"/>
                <a:cs typeface="Times New Roman" pitchFamily="18" charset="0"/>
              </a:rPr>
              <a:t>[</a:t>
            </a:r>
            <a:r>
              <a:rPr lang="en-IN" sz="1600" dirty="0">
                <a:latin typeface="Times New Roman" pitchFamily="18" charset="0"/>
                <a:cs typeface="Times New Roman" pitchFamily="18" charset="0"/>
              </a:rPr>
              <a:t>3] </a:t>
            </a:r>
            <a:r>
              <a:rPr lang="en-IN" sz="1600" dirty="0" smtClean="0">
                <a:latin typeface="Times New Roman" pitchFamily="18" charset="0"/>
                <a:cs typeface="Times New Roman" pitchFamily="18" charset="0"/>
              </a:rPr>
              <a:t>    M</a:t>
            </a:r>
            <a:r>
              <a:rPr lang="en-IN" sz="1600" dirty="0">
                <a:latin typeface="Times New Roman" pitchFamily="18" charset="0"/>
                <a:cs typeface="Times New Roman" pitchFamily="18" charset="0"/>
              </a:rPr>
              <a:t>. </a:t>
            </a:r>
            <a:r>
              <a:rPr lang="en-IN" sz="1600" dirty="0" err="1">
                <a:latin typeface="Times New Roman" pitchFamily="18" charset="0"/>
                <a:cs typeface="Times New Roman" pitchFamily="18" charset="0"/>
              </a:rPr>
              <a:t>Etehad</a:t>
            </a:r>
            <a:r>
              <a:rPr lang="en-IN" sz="1600" dirty="0">
                <a:latin typeface="Times New Roman" pitchFamily="18" charset="0"/>
                <a:cs typeface="Times New Roman" pitchFamily="18" charset="0"/>
              </a:rPr>
              <a:t> </a:t>
            </a:r>
            <a:r>
              <a:rPr lang="en-IN" sz="1600" dirty="0" err="1">
                <a:latin typeface="Times New Roman" pitchFamily="18" charset="0"/>
                <a:cs typeface="Times New Roman" pitchFamily="18" charset="0"/>
              </a:rPr>
              <a:t>Tavakol</a:t>
            </a:r>
            <a:r>
              <a:rPr lang="en-IN" sz="1600" dirty="0">
                <a:latin typeface="Times New Roman" pitchFamily="18" charset="0"/>
                <a:cs typeface="Times New Roman" pitchFamily="18" charset="0"/>
              </a:rPr>
              <a:t>, A. </a:t>
            </a:r>
            <a:r>
              <a:rPr lang="en-IN" sz="1600" dirty="0" err="1">
                <a:latin typeface="Times New Roman" pitchFamily="18" charset="0"/>
                <a:cs typeface="Times New Roman" pitchFamily="18" charset="0"/>
              </a:rPr>
              <a:t>Fatemi</a:t>
            </a:r>
            <a:r>
              <a:rPr lang="en-IN" sz="1600" dirty="0">
                <a:latin typeface="Times New Roman" pitchFamily="18" charset="0"/>
                <a:cs typeface="Times New Roman" pitchFamily="18" charset="0"/>
              </a:rPr>
              <a:t>, A. </a:t>
            </a:r>
            <a:r>
              <a:rPr lang="en-IN" sz="1600" dirty="0" err="1">
                <a:latin typeface="Times New Roman" pitchFamily="18" charset="0"/>
                <a:cs typeface="Times New Roman" pitchFamily="18" charset="0"/>
              </a:rPr>
              <a:t>Karbalaie</a:t>
            </a:r>
            <a:r>
              <a:rPr lang="en-IN" sz="1600" dirty="0">
                <a:latin typeface="Times New Roman" pitchFamily="18" charset="0"/>
                <a:cs typeface="Times New Roman" pitchFamily="18" charset="0"/>
              </a:rPr>
              <a:t>, Z. </a:t>
            </a:r>
            <a:r>
              <a:rPr lang="en-IN" sz="1600" dirty="0" err="1">
                <a:latin typeface="Times New Roman" pitchFamily="18" charset="0"/>
                <a:cs typeface="Times New Roman" pitchFamily="18" charset="0"/>
              </a:rPr>
              <a:t>Emrani</a:t>
            </a:r>
            <a:r>
              <a:rPr lang="en-IN" sz="1600" dirty="0">
                <a:latin typeface="Times New Roman" pitchFamily="18" charset="0"/>
                <a:cs typeface="Times New Roman" pitchFamily="18" charset="0"/>
              </a:rPr>
              <a:t>, and B.-E. </a:t>
            </a:r>
            <a:r>
              <a:rPr lang="en-IN" sz="1600" dirty="0" err="1">
                <a:latin typeface="Times New Roman" pitchFamily="18" charset="0"/>
                <a:cs typeface="Times New Roman" pitchFamily="18" charset="0"/>
              </a:rPr>
              <a:t>Erlandsson</a:t>
            </a:r>
            <a:r>
              <a:rPr lang="en-IN" sz="1600" dirty="0">
                <a:latin typeface="Times New Roman" pitchFamily="18" charset="0"/>
                <a:cs typeface="Times New Roman" pitchFamily="18" charset="0"/>
              </a:rPr>
              <a:t>, “Nailfold </a:t>
            </a:r>
            <a:r>
              <a:rPr lang="en-IN" sz="1600" dirty="0" err="1">
                <a:latin typeface="Times New Roman" pitchFamily="18" charset="0"/>
                <a:cs typeface="Times New Roman" pitchFamily="18" charset="0"/>
              </a:rPr>
              <a:t>Capillaroscopy</a:t>
            </a:r>
            <a:r>
              <a:rPr lang="en-IN" sz="1600" dirty="0">
                <a:latin typeface="Times New Roman" pitchFamily="18" charset="0"/>
                <a:cs typeface="Times New Roman" pitchFamily="18" charset="0"/>
              </a:rPr>
              <a:t> in Rheumatic Diseases: Which Parameters Should Be Evaluated?,” </a:t>
            </a:r>
            <a:r>
              <a:rPr lang="en-IN" sz="1600" dirty="0" err="1">
                <a:latin typeface="Times New Roman" pitchFamily="18" charset="0"/>
                <a:cs typeface="Times New Roman" pitchFamily="18" charset="0"/>
              </a:rPr>
              <a:t>BioMed</a:t>
            </a:r>
            <a:r>
              <a:rPr lang="en-IN" sz="1600" dirty="0">
                <a:latin typeface="Times New Roman" pitchFamily="18" charset="0"/>
                <a:cs typeface="Times New Roman" pitchFamily="18" charset="0"/>
              </a:rPr>
              <a:t> research international, vol. </a:t>
            </a:r>
            <a:r>
              <a:rPr lang="en-IN" sz="1600" dirty="0" smtClean="0">
                <a:latin typeface="Times New Roman" pitchFamily="18" charset="0"/>
                <a:cs typeface="Times New Roman" pitchFamily="18" charset="0"/>
              </a:rPr>
              <a:t>2015.</a:t>
            </a:r>
          </a:p>
          <a:p>
            <a:pPr marL="109855" indent="0">
              <a:buNone/>
            </a:pPr>
            <a:r>
              <a:rPr lang="en-IN" sz="1600" dirty="0">
                <a:latin typeface="Times New Roman" pitchFamily="18" charset="0"/>
                <a:cs typeface="Times New Roman" pitchFamily="18" charset="0"/>
              </a:rPr>
              <a:t>[4] M. Cutolo, A. Sulli, M. E. Secchi, S. Paolino, and C. </a:t>
            </a:r>
            <a:r>
              <a:rPr lang="en-IN" sz="1600" dirty="0" err="1">
                <a:latin typeface="Times New Roman" pitchFamily="18" charset="0"/>
                <a:cs typeface="Times New Roman" pitchFamily="18" charset="0"/>
              </a:rPr>
              <a:t>Pizzorni</a:t>
            </a:r>
            <a:r>
              <a:rPr lang="en-IN" sz="1600" dirty="0">
                <a:latin typeface="Times New Roman" pitchFamily="18" charset="0"/>
                <a:cs typeface="Times New Roman" pitchFamily="18" charset="0"/>
              </a:rPr>
              <a:t>, “Nailfold </a:t>
            </a:r>
            <a:r>
              <a:rPr lang="en-IN" sz="1600" dirty="0" err="1">
                <a:latin typeface="Times New Roman" pitchFamily="18" charset="0"/>
                <a:cs typeface="Times New Roman" pitchFamily="18" charset="0"/>
              </a:rPr>
              <a:t>capillaroscopy</a:t>
            </a:r>
            <a:r>
              <a:rPr lang="en-IN" sz="1600" dirty="0">
                <a:latin typeface="Times New Roman" pitchFamily="18" charset="0"/>
                <a:cs typeface="Times New Roman" pitchFamily="18" charset="0"/>
              </a:rPr>
              <a:t> is useful for the diagnosis and follow-up of autoimmune rheumatic diseases. A future tool for the analysis of </a:t>
            </a:r>
            <a:r>
              <a:rPr lang="en-IN" sz="1600" dirty="0" err="1">
                <a:latin typeface="Times New Roman" pitchFamily="18" charset="0"/>
                <a:cs typeface="Times New Roman" pitchFamily="18" charset="0"/>
              </a:rPr>
              <a:t>microvascular</a:t>
            </a:r>
            <a:r>
              <a:rPr lang="en-IN" sz="1600" dirty="0">
                <a:latin typeface="Times New Roman" pitchFamily="18" charset="0"/>
                <a:cs typeface="Times New Roman" pitchFamily="18" charset="0"/>
              </a:rPr>
              <a:t> heart involvement?,” Rheumatology, vol. 45, pp. iv43–iv46, oct 2006.</a:t>
            </a:r>
          </a:p>
          <a:p>
            <a:pPr marL="109855" indent="0">
              <a:buNone/>
            </a:pPr>
            <a:r>
              <a:rPr lang="en-IN" sz="1600" dirty="0">
                <a:latin typeface="Times New Roman" pitchFamily="18" charset="0"/>
                <a:cs typeface="Times New Roman" pitchFamily="18" charset="0"/>
              </a:rPr>
              <a:t> [5] O. </a:t>
            </a:r>
            <a:r>
              <a:rPr lang="en-IN" sz="1600" dirty="0" err="1">
                <a:latin typeface="Times New Roman" pitchFamily="18" charset="0"/>
                <a:cs typeface="Times New Roman" pitchFamily="18" charset="0"/>
              </a:rPr>
              <a:t>Wilhelmsson</a:t>
            </a:r>
            <a:r>
              <a:rPr lang="en-IN" sz="1600" dirty="0">
                <a:latin typeface="Times New Roman" pitchFamily="18" charset="0"/>
                <a:cs typeface="Times New Roman" pitchFamily="18" charset="0"/>
              </a:rPr>
              <a:t>, “Evaluation of video stabilisation algorithms in dynamic </a:t>
            </a:r>
            <a:r>
              <a:rPr lang="en-IN" sz="1600" dirty="0" err="1">
                <a:latin typeface="Times New Roman" pitchFamily="18" charset="0"/>
                <a:cs typeface="Times New Roman" pitchFamily="18" charset="0"/>
              </a:rPr>
              <a:t>capillaroscopy</a:t>
            </a:r>
            <a:r>
              <a:rPr lang="en-IN" sz="1600" dirty="0">
                <a:latin typeface="Times New Roman" pitchFamily="18" charset="0"/>
                <a:cs typeface="Times New Roman" pitchFamily="18" charset="0"/>
              </a:rPr>
              <a:t>,” 2018</a:t>
            </a:r>
            <a:r>
              <a:rPr lang="en-IN" sz="1600" dirty="0" smtClean="0">
                <a:latin typeface="Times New Roman" pitchFamily="18" charset="0"/>
                <a:cs typeface="Times New Roman" pitchFamily="18" charset="0"/>
              </a:rPr>
              <a:t>.</a:t>
            </a:r>
          </a:p>
          <a:p>
            <a:pPr marL="109855" indent="0">
              <a:buNone/>
            </a:pPr>
            <a:r>
              <a:rPr lang="en-IN" sz="1600" dirty="0">
                <a:latin typeface="Times New Roman" pitchFamily="18" charset="0"/>
                <a:cs typeface="Times New Roman" pitchFamily="18" charset="0"/>
              </a:rPr>
              <a:t>[6] A. Karbalaie, M. Etehadtavakol, F. Abtahi, A. Fatemi, Z. Emrani, and B.-E. </a:t>
            </a:r>
            <a:r>
              <a:rPr lang="en-IN" sz="1600" dirty="0" err="1">
                <a:latin typeface="Times New Roman" pitchFamily="18" charset="0"/>
                <a:cs typeface="Times New Roman" pitchFamily="18" charset="0"/>
              </a:rPr>
              <a:t>Erlandsson</a:t>
            </a:r>
            <a:r>
              <a:rPr lang="en-IN" sz="1600" dirty="0">
                <a:latin typeface="Times New Roman" pitchFamily="18" charset="0"/>
                <a:cs typeface="Times New Roman" pitchFamily="18" charset="0"/>
              </a:rPr>
              <a:t>, “Image enhancement effect on inter and intra-observer reliability of nailfold capillary assessment,” Microvascular Research, vol. 120, pp. 100 – 110, 2018</a:t>
            </a:r>
          </a:p>
          <a:p>
            <a:pPr marL="109855" indent="0">
              <a:buNone/>
            </a:pPr>
            <a:endParaRPr lang="en-IN" sz="1600" dirty="0">
              <a:latin typeface="Times New Roman" pitchFamily="18" charset="0"/>
              <a:cs typeface="Times New Roman" pitchFamily="18" charset="0"/>
            </a:endParaRPr>
          </a:p>
          <a:p>
            <a:pPr marL="109855" indent="0">
              <a:buNone/>
            </a:pP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276150645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52400"/>
            <a:ext cx="8229600" cy="5854891"/>
          </a:xfrm>
        </p:spPr>
        <p:txBody>
          <a:bodyPr>
            <a:normAutofit/>
          </a:bodyPr>
          <a:lstStyle/>
          <a:p>
            <a:pPr marL="109855" indent="0">
              <a:buNone/>
            </a:pPr>
            <a:r>
              <a:rPr lang="en-IN" sz="1600" dirty="0" smtClean="0">
                <a:latin typeface="Times New Roman" pitchFamily="18" charset="0"/>
                <a:cs typeface="Times New Roman" pitchFamily="18" charset="0"/>
              </a:rPr>
              <a:t>[</a:t>
            </a:r>
            <a:r>
              <a:rPr lang="en-IN" sz="1600" dirty="0">
                <a:latin typeface="Times New Roman" pitchFamily="18" charset="0"/>
                <a:cs typeface="Times New Roman" pitchFamily="18" charset="0"/>
              </a:rPr>
              <a:t>7] A. Karbalaie, Z. Emrani, A. Fatemi, M. Etehadtavakol, and B.-E. </a:t>
            </a:r>
            <a:r>
              <a:rPr lang="en-IN" sz="1600" dirty="0" err="1">
                <a:latin typeface="Times New Roman" pitchFamily="18" charset="0"/>
                <a:cs typeface="Times New Roman" pitchFamily="18" charset="0"/>
              </a:rPr>
              <a:t>Erlandsson</a:t>
            </a:r>
            <a:r>
              <a:rPr lang="en-IN" sz="1600" dirty="0">
                <a:latin typeface="Times New Roman" pitchFamily="18" charset="0"/>
                <a:cs typeface="Times New Roman" pitchFamily="18" charset="0"/>
              </a:rPr>
              <a:t>, “Practical issues in assessing nailfold capillaroscopic images: a summary,” Clinical rheumatology, pp. </a:t>
            </a:r>
            <a:r>
              <a:rPr lang="en-IN" sz="1600" dirty="0" smtClean="0">
                <a:latin typeface="Times New Roman" pitchFamily="18" charset="0"/>
                <a:cs typeface="Times New Roman" pitchFamily="18" charset="0"/>
              </a:rPr>
              <a:t>1–12</a:t>
            </a:r>
          </a:p>
          <a:p>
            <a:pPr marL="109855" indent="0">
              <a:buNone/>
            </a:pPr>
            <a:r>
              <a:rPr lang="en-IN" sz="1600" dirty="0">
                <a:latin typeface="Times New Roman" pitchFamily="18" charset="0"/>
                <a:cs typeface="Times New Roman" pitchFamily="18" charset="0"/>
              </a:rPr>
              <a:t> [8] F. Isgrò, F. Pane, G. Porzio, R. Pennarola, and E. Pennarola, “Segmentation of nailfold capillaries from microscopy video sequences,” Proceedings of CBMS 2013 - 26th IEEE International Symposium on Computer-Based Medical Systems, pp. 227–232, 2013.</a:t>
            </a:r>
          </a:p>
          <a:p>
            <a:pPr marL="109855" indent="0">
              <a:buNone/>
            </a:pPr>
            <a:r>
              <a:rPr lang="en-IN" sz="1600" dirty="0">
                <a:latin typeface="Times New Roman" pitchFamily="18" charset="0"/>
                <a:cs typeface="Times New Roman" pitchFamily="18" charset="0"/>
              </a:rPr>
              <a:t> [9] J. Long, E. Shelhamer, and T. Darrell, “Fully convolutional networks for semantic segmentation,” in Proceedings of the IEEE conference on computer vision and pattern recognition, pp. 3431–3440, 2015</a:t>
            </a:r>
            <a:r>
              <a:rPr lang="en-IN" sz="1600" dirty="0" smtClean="0">
                <a:latin typeface="Times New Roman" pitchFamily="18" charset="0"/>
                <a:cs typeface="Times New Roman" pitchFamily="18" charset="0"/>
              </a:rPr>
              <a:t>.</a:t>
            </a:r>
          </a:p>
          <a:p>
            <a:pPr marL="109855" indent="0">
              <a:buNone/>
            </a:pPr>
            <a:r>
              <a:rPr lang="en-IN" sz="1600" dirty="0">
                <a:latin typeface="Times New Roman" pitchFamily="18" charset="0"/>
                <a:cs typeface="Times New Roman" pitchFamily="18" charset="0"/>
              </a:rPr>
              <a:t>[10] O. Ronneberger, P. Fischer, and T. Brox, “U-net: Convolutional networks for biomedical image segmentation,” in Lecture Notes in Computer Science (including subseries Lecture Notes in Artificial Intelligence and Lecture Notes in Bioinformatics), 2015</a:t>
            </a:r>
          </a:p>
          <a:p>
            <a:pPr marL="109855" indent="0">
              <a:buNone/>
            </a:pPr>
            <a:r>
              <a:rPr lang="en-IN" sz="1600" dirty="0">
                <a:latin typeface="Times New Roman" pitchFamily="18" charset="0"/>
                <a:cs typeface="Times New Roman" pitchFamily="18" charset="0"/>
              </a:rPr>
              <a:t> [11] M. D. </a:t>
            </a:r>
            <a:r>
              <a:rPr lang="en-IN" sz="1600" dirty="0" err="1">
                <a:latin typeface="Times New Roman" pitchFamily="18" charset="0"/>
                <a:cs typeface="Times New Roman" pitchFamily="18" charset="0"/>
              </a:rPr>
              <a:t>Zeiler</a:t>
            </a:r>
            <a:r>
              <a:rPr lang="en-IN" sz="1600" dirty="0">
                <a:latin typeface="Times New Roman" pitchFamily="18" charset="0"/>
                <a:cs typeface="Times New Roman" pitchFamily="18" charset="0"/>
              </a:rPr>
              <a:t> and R. Fergus, “Visualizing and understanding convolutional networks,” in European conference on computer vision, pp. 818–833, Springer, 2014.</a:t>
            </a:r>
          </a:p>
          <a:p>
            <a:pPr marL="109855" indent="0">
              <a:buNone/>
            </a:pPr>
            <a:r>
              <a:rPr lang="en-IN" sz="1600" dirty="0">
                <a:latin typeface="Times New Roman" pitchFamily="18" charset="0"/>
                <a:cs typeface="Times New Roman" pitchFamily="18" charset="0"/>
              </a:rPr>
              <a:t> [12] L.-C. Chen, G. Papandreou, I. Kokkinos, K. Murphy, and A. L. Yuille, “Deeplab: Semantic image segmentation with deep convolutional nets, convolution, and fully connected crfs,” IEEE transactions on pattern analysis and machine intelligence, vol. 40, no. 4, pp. 834–848, 2017.</a:t>
            </a:r>
          </a:p>
          <a:p>
            <a:pPr marL="109855" indent="0">
              <a:buNone/>
            </a:pPr>
            <a:r>
              <a:rPr lang="en-IN" sz="1600" dirty="0">
                <a:latin typeface="Times New Roman" pitchFamily="18" charset="0"/>
                <a:cs typeface="Times New Roman" pitchFamily="18" charset="0"/>
              </a:rPr>
              <a:t> </a:t>
            </a:r>
          </a:p>
          <a:p>
            <a:endParaRPr lang="en-IN" sz="1600" dirty="0">
              <a:latin typeface="Times New Roman" pitchFamily="18" charset="0"/>
              <a:cs typeface="Times New Roman" pitchFamily="18" charset="0"/>
            </a:endParaRPr>
          </a:p>
          <a:p>
            <a:pPr marL="109855" indent="0">
              <a:buNone/>
            </a:pPr>
            <a:endParaRPr lang="en-IN" sz="1600" dirty="0">
              <a:latin typeface="Times New Roman" pitchFamily="18" charset="0"/>
              <a:cs typeface="Times New Roman" pitchFamily="18" charset="0"/>
            </a:endParaRPr>
          </a:p>
          <a:p>
            <a:pPr marL="109855" indent="0">
              <a:buNone/>
            </a:pPr>
            <a:endParaRPr lang="en-IN" sz="1600" dirty="0" smtClean="0">
              <a:latin typeface="Times New Roman" pitchFamily="18" charset="0"/>
              <a:cs typeface="Times New Roman" pitchFamily="18" charset="0"/>
            </a:endParaRPr>
          </a:p>
          <a:p>
            <a:endParaRPr lang="en-IN" sz="1600" dirty="0">
              <a:latin typeface="Times New Roman" pitchFamily="18" charset="0"/>
              <a:cs typeface="Times New Roman" pitchFamily="18" charset="0"/>
            </a:endParaRPr>
          </a:p>
        </p:txBody>
      </p:sp>
    </p:spTree>
    <p:extLst>
      <p:ext uri="{BB962C8B-B14F-4D97-AF65-F5344CB8AC3E}">
        <p14:creationId xmlns:p14="http://schemas.microsoft.com/office/powerpoint/2010/main" val="316169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304800"/>
            <a:ext cx="8229600" cy="5702491"/>
          </a:xfrm>
        </p:spPr>
        <p:txBody>
          <a:bodyPr>
            <a:normAutofit/>
          </a:bodyPr>
          <a:lstStyle/>
          <a:p>
            <a:pPr marL="109728" indent="0">
              <a:buNone/>
            </a:pPr>
            <a:r>
              <a:rPr lang="en-US" sz="2400" b="1" dirty="0" smtClean="0">
                <a:latin typeface="Times New Roman" pitchFamily="18" charset="0"/>
                <a:cs typeface="Times New Roman" pitchFamily="18" charset="0"/>
              </a:rPr>
              <a:t>PUBLICATIONS</a:t>
            </a:r>
          </a:p>
          <a:p>
            <a:pPr marL="109728" indent="0">
              <a:buNone/>
            </a:pPr>
            <a:r>
              <a:rPr lang="en-US" sz="2000" b="1" dirty="0" smtClean="0">
                <a:latin typeface="Times New Roman" pitchFamily="18" charset="0"/>
                <a:cs typeface="Times New Roman" pitchFamily="18" charset="0"/>
              </a:rPr>
              <a:t>Journal </a:t>
            </a:r>
            <a:r>
              <a:rPr lang="en-US" sz="2000" b="1" dirty="0">
                <a:latin typeface="Times New Roman" pitchFamily="18" charset="0"/>
                <a:cs typeface="Times New Roman" pitchFamily="18" charset="0"/>
              </a:rPr>
              <a:t>name-</a:t>
            </a:r>
            <a:r>
              <a:rPr lang="en-US" sz="2000" dirty="0">
                <a:latin typeface="Times New Roman" pitchFamily="18" charset="0"/>
                <a:cs typeface="Times New Roman" pitchFamily="18" charset="0"/>
              </a:rPr>
              <a:t>International Journal of engineering Science and computing (IJESC)</a:t>
            </a:r>
            <a:endParaRPr lang="en-IN" sz="2000" dirty="0">
              <a:latin typeface="Times New Roman" pitchFamily="18" charset="0"/>
              <a:cs typeface="Times New Roman" pitchFamily="18" charset="0"/>
            </a:endParaRPr>
          </a:p>
          <a:p>
            <a:pPr marL="109728" indent="0">
              <a:buNone/>
            </a:pPr>
            <a:r>
              <a:rPr lang="en-US" sz="2000" b="1" dirty="0" smtClean="0">
                <a:latin typeface="Times New Roman" pitchFamily="18" charset="0"/>
                <a:cs typeface="Times New Roman" pitchFamily="18" charset="0"/>
              </a:rPr>
              <a:t>Publication </a:t>
            </a:r>
            <a:r>
              <a:rPr lang="en-US" sz="2000" b="1" dirty="0">
                <a:latin typeface="Times New Roman" pitchFamily="18" charset="0"/>
                <a:cs typeface="Times New Roman" pitchFamily="18" charset="0"/>
              </a:rPr>
              <a:t>issue-</a:t>
            </a:r>
            <a:r>
              <a:rPr lang="en-US" sz="2000" dirty="0">
                <a:latin typeface="Times New Roman" pitchFamily="18" charset="0"/>
                <a:cs typeface="Times New Roman" pitchFamily="18" charset="0"/>
              </a:rPr>
              <a:t>Volume 11, Issue 04, April-2021</a:t>
            </a:r>
            <a:endParaRPr lang="en-IN" sz="2000" dirty="0">
              <a:latin typeface="Times New Roman" pitchFamily="18" charset="0"/>
              <a:cs typeface="Times New Roman" pitchFamily="18" charset="0"/>
            </a:endParaRPr>
          </a:p>
          <a:p>
            <a:pPr marL="109728" indent="0">
              <a:buNone/>
            </a:pPr>
            <a:r>
              <a:rPr lang="en-US" sz="2000" b="1" dirty="0" smtClean="0">
                <a:latin typeface="Times New Roman" pitchFamily="18" charset="0"/>
                <a:cs typeface="Times New Roman" pitchFamily="18" charset="0"/>
              </a:rPr>
              <a:t>Link-</a:t>
            </a:r>
          </a:p>
          <a:p>
            <a:pPr marL="109728" indent="0">
              <a:buNone/>
            </a:pPr>
            <a:r>
              <a:rPr lang="en-US" sz="2000" b="1" dirty="0" smtClean="0">
                <a:latin typeface="Times New Roman" pitchFamily="18" charset="0"/>
                <a:cs typeface="Times New Roman" pitchFamily="18" charset="0"/>
                <a:hlinkClick r:id="rId2"/>
              </a:rPr>
              <a:t>https</a:t>
            </a:r>
            <a:r>
              <a:rPr lang="en-US" sz="2000" b="1" dirty="0">
                <a:latin typeface="Times New Roman" pitchFamily="18" charset="0"/>
                <a:cs typeface="Times New Roman" pitchFamily="18" charset="0"/>
                <a:hlinkClick r:id="rId2"/>
              </a:rPr>
              <a:t>://ijesc.org/upload/b296062b3a4b942cb82a164210b5b8cd.Early%20Stage%20Diseases%20Diagnosis%20using%20Human%20Nail%20in%20Image%20Processing.pdf</a:t>
            </a:r>
            <a:endParaRPr lang="en-IN" sz="2000" b="1" dirty="0">
              <a:latin typeface="Times New Roman" pitchFamily="18" charset="0"/>
              <a:cs typeface="Times New Roman" pitchFamily="18" charset="0"/>
            </a:endParaRPr>
          </a:p>
        </p:txBody>
      </p:sp>
    </p:spTree>
    <p:extLst>
      <p:ext uri="{BB962C8B-B14F-4D97-AF65-F5344CB8AC3E}">
        <p14:creationId xmlns:p14="http://schemas.microsoft.com/office/powerpoint/2010/main" val="114634881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533400"/>
            <a:ext cx="8229600" cy="5473891"/>
          </a:xfrm>
        </p:spPr>
        <p:txBody>
          <a:bodyPr/>
          <a:lstStyle/>
          <a:p>
            <a:endParaRPr lang="en-US" dirty="0"/>
          </a:p>
          <a:p>
            <a:endParaRPr lang="en-US" dirty="0"/>
          </a:p>
          <a:p>
            <a:endParaRPr lang="en-US" dirty="0"/>
          </a:p>
          <a:p>
            <a:endParaRPr lang="en-US" dirty="0"/>
          </a:p>
          <a:p>
            <a:endParaRPr lang="en-US" dirty="0"/>
          </a:p>
          <a:p>
            <a:pPr marL="109855" indent="0">
              <a:buNone/>
            </a:pPr>
            <a:r>
              <a:rPr lang="en-US" dirty="0"/>
              <a:t>                      </a:t>
            </a:r>
            <a:r>
              <a:rPr lang="en-US" sz="4000" b="1" dirty="0">
                <a:latin typeface="Times New Roman" panose="02020603050405020304" pitchFamily="18" charset="0"/>
                <a:cs typeface="Times New Roman" panose="02020603050405020304" pitchFamily="18" charset="0"/>
              </a:rPr>
              <a:t>THANK YOU</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
            <a:ext cx="8229600" cy="6050280"/>
          </a:xfrm>
        </p:spPr>
        <p:txBody>
          <a:bodyPr>
            <a:noAutofit/>
          </a:bodyPr>
          <a:lstStyle/>
          <a:p>
            <a:pPr marL="109855" indent="0">
              <a:lnSpc>
                <a:spcPct val="150000"/>
              </a:lnSpc>
              <a:buClrTx/>
              <a:buNone/>
            </a:pPr>
            <a:r>
              <a:rPr lang="en-US" sz="2000" dirty="0" smtClean="0">
                <a:latin typeface="Times New Roman" pitchFamily="18" charset="0"/>
                <a:cs typeface="Times New Roman" pitchFamily="18" charset="0"/>
              </a:rPr>
              <a:t> </a:t>
            </a:r>
            <a:endParaRPr lang="en-US" sz="2000" dirty="0">
              <a:latin typeface="Times New Roman" pitchFamily="18" charset="0"/>
              <a:cs typeface="Times New Roman" pitchFamily="18" charset="0"/>
            </a:endParaRPr>
          </a:p>
          <a:p>
            <a:pPr>
              <a:lnSpc>
                <a:spcPct val="150000"/>
              </a:lnSpc>
              <a:buClrTx/>
              <a:buFont typeface="Wingdings" pitchFamily="2" charset="2"/>
              <a:buChar char="Ø"/>
            </a:pPr>
            <a:r>
              <a:rPr lang="en-US" sz="2000" dirty="0">
                <a:latin typeface="Times New Roman" pitchFamily="18" charset="0"/>
                <a:cs typeface="Times New Roman" pitchFamily="18" charset="0"/>
              </a:rPr>
              <a:t>Many diseases could be identified by analyzing nails of human hands.</a:t>
            </a:r>
          </a:p>
          <a:p>
            <a:pPr>
              <a:lnSpc>
                <a:spcPct val="150000"/>
              </a:lnSpc>
              <a:buClrTx/>
              <a:buFont typeface="Wingdings" pitchFamily="2" charset="2"/>
              <a:buChar char="Ø"/>
            </a:pPr>
            <a:r>
              <a:rPr lang="en-US" sz="2000" dirty="0">
                <a:latin typeface="Times New Roman" pitchFamily="18" charset="0"/>
                <a:cs typeface="Times New Roman" pitchFamily="18" charset="0"/>
              </a:rPr>
              <a:t> In this system human nail image is captured using camera</a:t>
            </a:r>
            <a:r>
              <a:rPr lang="en-US" sz="2000" dirty="0" smtClean="0">
                <a:latin typeface="Times New Roman" pitchFamily="18" charset="0"/>
                <a:cs typeface="Times New Roman" pitchFamily="18" charset="0"/>
              </a:rPr>
              <a:t>.</a:t>
            </a:r>
          </a:p>
          <a:p>
            <a:pPr>
              <a:lnSpc>
                <a:spcPct val="150000"/>
              </a:lnSpc>
              <a:buClrTx/>
              <a:buFont typeface="Wingdings" pitchFamily="2" charset="2"/>
              <a:buChar char="Ø"/>
            </a:pPr>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Captured image is uploaded to our system and region of interest from nail area is selected from uploaded image manually</a:t>
            </a:r>
            <a:r>
              <a:rPr lang="en-US" sz="2000" dirty="0" smtClean="0">
                <a:latin typeface="Times New Roman" pitchFamily="18" charset="0"/>
                <a:cs typeface="Times New Roman" pitchFamily="18" charset="0"/>
              </a:rPr>
              <a:t>.</a:t>
            </a:r>
          </a:p>
          <a:p>
            <a:pPr>
              <a:lnSpc>
                <a:spcPct val="150000"/>
              </a:lnSpc>
              <a:buClrTx/>
              <a:buFont typeface="Wingdings" pitchFamily="2" charset="2"/>
              <a:buChar char="Ø"/>
            </a:pPr>
            <a:r>
              <a:rPr lang="en-US" sz="2000" dirty="0">
                <a:latin typeface="Times New Roman" pitchFamily="18" charset="0"/>
                <a:cs typeface="Times New Roman" pitchFamily="18" charset="0"/>
              </a:rPr>
              <a:t>Selected area is then processed further for extracting features of nail such as color of nail. </a:t>
            </a:r>
          </a:p>
          <a:p>
            <a:pPr>
              <a:lnSpc>
                <a:spcPct val="150000"/>
              </a:lnSpc>
              <a:buClrTx/>
              <a:buFont typeface="Wingdings" pitchFamily="2" charset="2"/>
              <a:buChar char="Ø"/>
            </a:pPr>
            <a:r>
              <a:rPr lang="en-US" sz="2000" dirty="0">
                <a:latin typeface="Times New Roman" pitchFamily="18" charset="0"/>
                <a:cs typeface="Times New Roman" pitchFamily="18" charset="0"/>
              </a:rPr>
              <a:t>This color feature of nail is matched using simple matcher algorithm for diseases prediction </a:t>
            </a:r>
            <a:r>
              <a:rPr lang="en-US" sz="2000" dirty="0" smtClean="0">
                <a:latin typeface="Times New Roman" pitchFamily="18" charset="0"/>
                <a:cs typeface="Times New Roman" pitchFamily="18" charset="0"/>
              </a:rPr>
              <a:t>.</a:t>
            </a:r>
          </a:p>
          <a:p>
            <a:pPr>
              <a:lnSpc>
                <a:spcPct val="150000"/>
              </a:lnSpc>
              <a:buClrTx/>
              <a:buFont typeface="Wingdings" pitchFamily="2" charset="2"/>
              <a:buChar char="Ø"/>
            </a:pPr>
            <a:r>
              <a:rPr lang="en-US" sz="2000" dirty="0" smtClean="0">
                <a:latin typeface="Times New Roman" pitchFamily="18" charset="0"/>
                <a:cs typeface="Times New Roman" pitchFamily="18" charset="0"/>
              </a:rPr>
              <a:t> The </a:t>
            </a:r>
            <a:r>
              <a:rPr lang="en-US" sz="2000" dirty="0">
                <a:latin typeface="Times New Roman" pitchFamily="18" charset="0"/>
                <a:cs typeface="Times New Roman" pitchFamily="18" charset="0"/>
              </a:rPr>
              <a:t>system is useful in prediction of diseases in their initial stages.</a:t>
            </a:r>
          </a:p>
          <a:p>
            <a:pPr>
              <a:lnSpc>
                <a:spcPct val="150000"/>
              </a:lnSpc>
              <a:buClrTx/>
              <a:buFont typeface="Wingdings" pitchFamily="2" charset="2"/>
              <a:buChar char="Ø"/>
            </a:pPr>
            <a:endParaRPr lang="en-US" sz="2000" dirty="0" smtClean="0">
              <a:latin typeface="Times New Roman" pitchFamily="18" charset="0"/>
              <a:cs typeface="Times New Roman" pitchFamily="18" charset="0"/>
            </a:endParaRPr>
          </a:p>
          <a:p>
            <a:pPr>
              <a:lnSpc>
                <a:spcPct val="150000"/>
              </a:lnSpc>
              <a:buClrTx/>
              <a:buFont typeface="Wingdings" pitchFamily="2" charset="2"/>
              <a:buChar char="Ø"/>
            </a:pPr>
            <a:endParaRPr lang="en-IN" sz="20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838200" y="1066800"/>
            <a:ext cx="8001000" cy="4940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normAutofit/>
          </a:bodyPr>
          <a:lstStyle/>
          <a:p>
            <a:r>
              <a:rPr lang="en-US" sz="2400" dirty="0"/>
              <a:t>LITERATURE SURVEY</a:t>
            </a:r>
            <a:endParaRPr lang="en-IN" sz="2400" dirty="0"/>
          </a:p>
        </p:txBody>
      </p:sp>
    </p:spTree>
    <p:extLst>
      <p:ext uri="{BB962C8B-B14F-4D97-AF65-F5344CB8AC3E}">
        <p14:creationId xmlns:p14="http://schemas.microsoft.com/office/powerpoint/2010/main" val="94180167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643890" y="990600"/>
            <a:ext cx="8271510" cy="480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533400"/>
            <a:ext cx="83058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1806084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834013" y="587828"/>
            <a:ext cx="7852787" cy="5419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4013" y="152400"/>
            <a:ext cx="7772400" cy="4354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9276090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228600"/>
            <a:ext cx="8229600" cy="5778691"/>
          </a:xfrm>
        </p:spPr>
        <p:txBody>
          <a:bodyPr>
            <a:noAutofit/>
          </a:bodyPr>
          <a:lstStyle/>
          <a:p>
            <a:pPr marL="109855" indent="0">
              <a:buNone/>
            </a:pPr>
            <a:r>
              <a:rPr lang="en-US" sz="2400" b="1" dirty="0" smtClean="0">
                <a:latin typeface="Times New Roman" pitchFamily="18" charset="0"/>
                <a:cs typeface="Times New Roman" pitchFamily="18" charset="0"/>
              </a:rPr>
              <a:t>PROBLEM  </a:t>
            </a:r>
            <a:r>
              <a:rPr lang="en-US" sz="2400" b="1" dirty="0">
                <a:latin typeface="Times New Roman" pitchFamily="18" charset="0"/>
                <a:cs typeface="Times New Roman" pitchFamily="18" charset="0"/>
              </a:rPr>
              <a:t>STATEMENT</a:t>
            </a:r>
          </a:p>
          <a:p>
            <a:pPr algn="just">
              <a:lnSpc>
                <a:spcPct val="150000"/>
              </a:lnSpc>
              <a:buClrTx/>
              <a:buFont typeface="Wingdings" pitchFamily="2" charset="2"/>
              <a:buChar char="Ø"/>
            </a:pPr>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Human nail can be used for the prediction of various systemic and dermatological diseases. </a:t>
            </a:r>
          </a:p>
          <a:p>
            <a:pPr algn="just">
              <a:lnSpc>
                <a:spcPct val="150000"/>
              </a:lnSpc>
              <a:buClrTx/>
              <a:buFont typeface="Wingdings" pitchFamily="2" charset="2"/>
              <a:buChar char="Ø"/>
            </a:pPr>
            <a:r>
              <a:rPr lang="en-US" sz="2000" dirty="0">
                <a:latin typeface="Times New Roman" pitchFamily="18" charset="0"/>
                <a:cs typeface="Times New Roman" pitchFamily="18" charset="0"/>
              </a:rPr>
              <a:t>The proposed system – Nail Image Processing System helps us to create a model which can perform the analysis of human nail and thereby help us in predicting various diseases .</a:t>
            </a:r>
          </a:p>
          <a:p>
            <a:pPr algn="just">
              <a:lnSpc>
                <a:spcPct val="150000"/>
              </a:lnSpc>
              <a:buClrTx/>
              <a:buFont typeface="Wingdings" pitchFamily="2" charset="2"/>
              <a:buChar char="Ø"/>
            </a:pPr>
            <a:r>
              <a:rPr lang="en-US" sz="2000" dirty="0">
                <a:latin typeface="Times New Roman" pitchFamily="18" charset="0"/>
                <a:cs typeface="Times New Roman" pitchFamily="18" charset="0"/>
              </a:rPr>
              <a:t>Common signs that may be noticeable around the nail are discoloration of nail to black, white, yellow or green, thickening of nail, dry or scaly skin around the nail</a:t>
            </a:r>
            <a:r>
              <a:rPr lang="en-IN" sz="2000" dirty="0" smtClean="0">
                <a:latin typeface="Times New Roman" pitchFamily="18" charset="0"/>
                <a:cs typeface="Times New Roman" pitchFamily="18" charset="0"/>
              </a:rPr>
              <a:t>.</a:t>
            </a:r>
          </a:p>
          <a:p>
            <a:pPr algn="just">
              <a:lnSpc>
                <a:spcPct val="150000"/>
              </a:lnSpc>
              <a:buClrTx/>
              <a:buFont typeface="Wingdings" pitchFamily="2" charset="2"/>
              <a:buChar char="Ø"/>
            </a:pPr>
            <a:r>
              <a:rPr lang="en-US" sz="2000" dirty="0">
                <a:latin typeface="Times New Roman" pitchFamily="18" charset="0"/>
                <a:cs typeface="Times New Roman" pitchFamily="18" charset="0"/>
              </a:rPr>
              <a:t>This </a:t>
            </a:r>
            <a:r>
              <a:rPr lang="en-IN" sz="2000" dirty="0">
                <a:latin typeface="Times New Roman" pitchFamily="18" charset="0"/>
                <a:cs typeface="Times New Roman" pitchFamily="18" charset="0"/>
              </a:rPr>
              <a:t>project</a:t>
            </a:r>
            <a:r>
              <a:rPr lang="en-US" sz="2000" dirty="0">
                <a:latin typeface="Times New Roman" pitchFamily="18" charset="0"/>
                <a:cs typeface="Times New Roman" pitchFamily="18" charset="0"/>
              </a:rPr>
              <a:t> contend a deep convolutional network to classify  disease</a:t>
            </a:r>
            <a:r>
              <a:rPr lang="en-IN" sz="2000" dirty="0">
                <a:latin typeface="Times New Roman" pitchFamily="18" charset="0"/>
                <a:cs typeface="Times New Roman" pitchFamily="18" charset="0"/>
              </a:rPr>
              <a:t>s</a:t>
            </a:r>
            <a:r>
              <a:rPr lang="en-US" sz="2000" dirty="0">
                <a:latin typeface="Times New Roman" pitchFamily="18" charset="0"/>
                <a:cs typeface="Times New Roman" pitchFamily="18" charset="0"/>
              </a:rPr>
              <a:t> from images. </a:t>
            </a:r>
          </a:p>
          <a:p>
            <a:pPr marL="109855" indent="0" algn="just">
              <a:lnSpc>
                <a:spcPct val="150000"/>
              </a:lnSpc>
              <a:buClrTx/>
              <a:buNone/>
            </a:pPr>
            <a:endParaRPr lang="en-US" sz="2000" dirty="0">
              <a:latin typeface="Times New Roman" pitchFamily="18" charset="0"/>
              <a:cs typeface="Times New Roman" pitchFamily="18" charset="0"/>
            </a:endParaRPr>
          </a:p>
          <a:p>
            <a:pPr algn="just">
              <a:lnSpc>
                <a:spcPct val="150000"/>
              </a:lnSpc>
              <a:buClrTx/>
              <a:buFont typeface="Wingdings" pitchFamily="2" charset="2"/>
              <a:buChar char="Ø"/>
            </a:pPr>
            <a:endParaRPr lang="en-IN" sz="2000" b="1" dirty="0">
              <a:latin typeface="Times New Roman" pitchFamily="18" charset="0"/>
              <a:cs typeface="Times New Roman" pitchFamily="18" charset="0"/>
            </a:endParaRPr>
          </a:p>
        </p:txBody>
      </p:sp>
    </p:spTree>
    <p:extLst>
      <p:ext uri="{BB962C8B-B14F-4D97-AF65-F5344CB8AC3E}">
        <p14:creationId xmlns:p14="http://schemas.microsoft.com/office/powerpoint/2010/main" val="303550973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228600"/>
            <a:ext cx="8229600" cy="5778691"/>
          </a:xfrm>
        </p:spPr>
        <p:txBody>
          <a:bodyPr>
            <a:normAutofit/>
          </a:bodyPr>
          <a:lstStyle/>
          <a:p>
            <a:pPr algn="just">
              <a:lnSpc>
                <a:spcPct val="150000"/>
              </a:lnSpc>
              <a:buClrTx/>
              <a:buFont typeface="Wingdings" pitchFamily="2" charset="2"/>
              <a:buChar char="Ø"/>
            </a:pPr>
            <a:r>
              <a:rPr lang="en-US" sz="2000" dirty="0" smtClean="0">
                <a:latin typeface="Times New Roman" pitchFamily="18" charset="0"/>
                <a:cs typeface="Times New Roman" pitchFamily="18" charset="0"/>
              </a:rPr>
              <a:t>This </a:t>
            </a:r>
            <a:r>
              <a:rPr lang="en-US" sz="2000" dirty="0">
                <a:latin typeface="Times New Roman" pitchFamily="18" charset="0"/>
                <a:cs typeface="Times New Roman" pitchFamily="18" charset="0"/>
              </a:rPr>
              <a:t>work has been tested on our dataset</a:t>
            </a:r>
            <a:r>
              <a:rPr lang="en-IN" sz="2000" dirty="0">
                <a:latin typeface="Times New Roman" pitchFamily="18" charset="0"/>
                <a:cs typeface="Times New Roman" pitchFamily="18" charset="0"/>
              </a:rPr>
              <a:t> and it </a:t>
            </a:r>
            <a:r>
              <a:rPr lang="en-US" sz="2000" dirty="0">
                <a:latin typeface="Times New Roman" pitchFamily="18" charset="0"/>
                <a:cs typeface="Times New Roman" pitchFamily="18" charset="0"/>
              </a:rPr>
              <a:t>results in great performance in feature extraction .</a:t>
            </a:r>
          </a:p>
          <a:p>
            <a:pPr algn="just">
              <a:lnSpc>
                <a:spcPct val="150000"/>
              </a:lnSpc>
              <a:buClrTx/>
              <a:buFont typeface="Wingdings" pitchFamily="2" charset="2"/>
              <a:buChar char="Ø"/>
            </a:pPr>
            <a:r>
              <a:rPr lang="en-US" sz="2000" dirty="0">
                <a:latin typeface="Times New Roman" pitchFamily="18" charset="0"/>
                <a:cs typeface="Times New Roman" pitchFamily="18" charset="0"/>
              </a:rPr>
              <a:t>This proposed system will help the doctors in the early diagnosis of diseases.</a:t>
            </a:r>
            <a:endParaRPr lang="en-IN" sz="2000" b="1" dirty="0">
              <a:latin typeface="Times New Roman" pitchFamily="18" charset="0"/>
              <a:cs typeface="Times New Roman" pitchFamily="18" charset="0"/>
            </a:endParaRPr>
          </a:p>
          <a:p>
            <a:pPr>
              <a:lnSpc>
                <a:spcPct val="150000"/>
              </a:lnSpc>
            </a:pPr>
            <a:endParaRPr lang="en-IN" sz="2000" dirty="0"/>
          </a:p>
        </p:txBody>
      </p:sp>
    </p:spTree>
    <p:extLst>
      <p:ext uri="{BB962C8B-B14F-4D97-AF65-F5344CB8AC3E}">
        <p14:creationId xmlns:p14="http://schemas.microsoft.com/office/powerpoint/2010/main" val="200923566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a:bodyPr>
          <a:lstStyle/>
          <a:p>
            <a:pPr marL="0" indent="0">
              <a:buNone/>
            </a:pPr>
            <a:r>
              <a:rPr lang="en-US" sz="2400" b="1" dirty="0">
                <a:latin typeface="Times New Roman" panose="02020603050405020304" pitchFamily="18" charset="0"/>
                <a:cs typeface="Times New Roman" panose="02020603050405020304" pitchFamily="18" charset="0"/>
              </a:rPr>
              <a:t>TECHNOLOGY STACK</a:t>
            </a:r>
          </a:p>
          <a:p>
            <a:pPr algn="just">
              <a:lnSpc>
                <a:spcPct val="150000"/>
              </a:lnSpc>
              <a:spcAft>
                <a:spcPts val="800"/>
              </a:spcAft>
              <a:buClrTx/>
              <a:buFont typeface="Wingdings" panose="05000000000000000000" pitchFamily="2" charset="2"/>
              <a:buChar char="Ø"/>
            </a:pPr>
            <a:r>
              <a:rPr lang="en-US" sz="2000" dirty="0">
                <a:latin typeface="Times New Roman" panose="02020603050405020304" pitchFamily="18" charset="0"/>
                <a:ea typeface="Calibri" panose="020F0502020204030204" pitchFamily="34" charset="0"/>
                <a:cs typeface="Times New Roman" panose="02020603050405020304" pitchFamily="18" charset="0"/>
              </a:rPr>
              <a:t>DOMAIN :Deep Learning</a:t>
            </a:r>
          </a:p>
          <a:p>
            <a:pPr algn="just">
              <a:lnSpc>
                <a:spcPct val="150000"/>
              </a:lnSpc>
              <a:spcAft>
                <a:spcPts val="800"/>
              </a:spcAft>
              <a:buClrTx/>
              <a:buFont typeface="Wingdings" panose="05000000000000000000" pitchFamily="2" charset="2"/>
              <a:buChar char="Ø"/>
            </a:pPr>
            <a:r>
              <a:rPr lang="en-US" sz="2000" dirty="0">
                <a:latin typeface="Times New Roman" panose="02020603050405020304" pitchFamily="18" charset="0"/>
                <a:ea typeface="Calibri" panose="020F0502020204030204" pitchFamily="34" charset="0"/>
                <a:cs typeface="Times New Roman" panose="02020603050405020304" pitchFamily="18" charset="0"/>
              </a:rPr>
              <a:t>FRONT END: Python Idle</a:t>
            </a:r>
          </a:p>
          <a:p>
            <a:pPr algn="just">
              <a:lnSpc>
                <a:spcPct val="150000"/>
              </a:lnSpc>
              <a:spcAft>
                <a:spcPts val="800"/>
              </a:spcAft>
              <a:buClrTx/>
              <a:buFont typeface="Wingdings" panose="05000000000000000000" pitchFamily="2" charset="2"/>
              <a:buChar char="Ø"/>
            </a:pPr>
            <a:r>
              <a:rPr lang="en-US" sz="2000" dirty="0">
                <a:latin typeface="Times New Roman" panose="02020603050405020304" pitchFamily="18" charset="0"/>
                <a:ea typeface="Calibri" panose="020F0502020204030204" pitchFamily="34" charset="0"/>
                <a:cs typeface="Times New Roman" panose="02020603050405020304" pitchFamily="18" charset="0"/>
              </a:rPr>
              <a:t>BACK END: Tensor Flow</a:t>
            </a:r>
          </a:p>
          <a:p>
            <a:pPr algn="just">
              <a:lnSpc>
                <a:spcPct val="150000"/>
              </a:lnSpc>
              <a:spcAft>
                <a:spcPts val="800"/>
              </a:spcAft>
              <a:buClrTx/>
              <a:buFont typeface="Wingdings" panose="05000000000000000000" pitchFamily="2" charset="2"/>
              <a:buChar char="Ø"/>
            </a:pPr>
            <a:r>
              <a:rPr lang="en-US" sz="2000" dirty="0">
                <a:latin typeface="Times New Roman" panose="02020603050405020304" pitchFamily="18" charset="0"/>
                <a:ea typeface="Calibri" panose="020F0502020204030204" pitchFamily="34" charset="0"/>
                <a:cs typeface="Times New Roman" panose="02020603050405020304" pitchFamily="18" charset="0"/>
              </a:rPr>
              <a:t>LIBRARIES: Open  CV</a:t>
            </a:r>
            <a:endParaRPr lang="en-IN" sz="2000" dirty="0">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50000"/>
              </a:lnSpc>
              <a:spcAft>
                <a:spcPts val="800"/>
              </a:spcAft>
              <a:buNone/>
            </a:pPr>
            <a:endParaRPr lang="en-IN" sz="2000" dirty="0">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Concourse</Template>
  <TotalTime>7835</TotalTime>
  <Words>1251</Words>
  <Application>Microsoft Office PowerPoint</Application>
  <PresentationFormat>On-screen Show (4:3)</PresentationFormat>
  <Paragraphs>160</Paragraphs>
  <Slides>28</Slides>
  <Notes>1</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Concourse</vt:lpstr>
      <vt:lpstr>Early Stage disease Diagnosis Using      Human Nail in image Processing</vt:lpstr>
      <vt:lpstr>PowerPoint Presentation</vt:lpstr>
      <vt:lpstr>PowerPoint Presentation</vt:lpstr>
      <vt:lpstr>LITERATURE SURVEY</vt:lpstr>
      <vt:lpstr>PowerPoint Presentation</vt:lpstr>
      <vt:lpstr>PowerPoint Presentation</vt:lpstr>
      <vt:lpstr>PowerPoint Presentation</vt:lpstr>
      <vt:lpstr>PowerPoint Presentation</vt:lpstr>
      <vt:lpstr>PowerPoint Presentation</vt:lpstr>
      <vt:lpstr>PowerPoint Presentation</vt:lpstr>
      <vt:lpstr>  SYSTEM DESIGN a)Flow diagram</vt:lpstr>
      <vt:lpstr>PowerPoint Presentation</vt:lpstr>
      <vt:lpstr>PowerPoint Presentation</vt:lpstr>
      <vt:lpstr>MODULE DESCRIPTION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Early Stage disease Diagnosis Using Human Nail in image Processing</dc:title>
  <dc:creator>MOORTHY</dc:creator>
  <cp:lastModifiedBy>Windows User</cp:lastModifiedBy>
  <cp:revision>162</cp:revision>
  <dcterms:created xsi:type="dcterms:W3CDTF">2006-08-16T00:00:00Z</dcterms:created>
  <dcterms:modified xsi:type="dcterms:W3CDTF">2021-06-17T07:35:39Z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1033-11.2.0.10078</vt:lpwstr>
  </property>
</Properties>
</file>