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3" r:id="rId2"/>
    <p:sldId id="275" r:id="rId3"/>
    <p:sldId id="258" r:id="rId4"/>
    <p:sldId id="260" r:id="rId5"/>
    <p:sldId id="261" r:id="rId6"/>
    <p:sldId id="262" r:id="rId7"/>
    <p:sldId id="276" r:id="rId8"/>
    <p:sldId id="278" r:id="rId9"/>
    <p:sldId id="279" r:id="rId10"/>
    <p:sldId id="277" r:id="rId11"/>
    <p:sldId id="281" r:id="rId12"/>
    <p:sldId id="282" r:id="rId13"/>
    <p:sldId id="285" r:id="rId14"/>
    <p:sldId id="286" r:id="rId15"/>
    <p:sldId id="283" r:id="rId16"/>
    <p:sldId id="284" r:id="rId17"/>
    <p:sldId id="280" r:id="rId18"/>
    <p:sldId id="288" r:id="rId19"/>
    <p:sldId id="287" r:id="rId20"/>
    <p:sldId id="290" r:id="rId21"/>
    <p:sldId id="289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250" autoAdjust="0"/>
    <p:restoredTop sz="94660"/>
  </p:normalViewPr>
  <p:slideViewPr>
    <p:cSldViewPr>
      <p:cViewPr>
        <p:scale>
          <a:sx n="66" d="100"/>
          <a:sy n="66" d="100"/>
        </p:scale>
        <p:origin x="-147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1DA0F-4790-4C90-B95F-90162E2360F1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32CE7-771F-4729-8AD1-3C4503C92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5532-5567-4A33-9DD4-66901A76941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48CD-33F9-46AC-A35C-0FCC386AD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5532-5567-4A33-9DD4-66901A76941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48CD-33F9-46AC-A35C-0FCC386AD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5532-5567-4A33-9DD4-66901A76941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48CD-33F9-46AC-A35C-0FCC386AD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5532-5567-4A33-9DD4-66901A76941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48CD-33F9-46AC-A35C-0FCC386AD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5532-5567-4A33-9DD4-66901A76941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48CD-33F9-46AC-A35C-0FCC386AD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5532-5567-4A33-9DD4-66901A76941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48CD-33F9-46AC-A35C-0FCC386AD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5532-5567-4A33-9DD4-66901A76941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48CD-33F9-46AC-A35C-0FCC386AD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5532-5567-4A33-9DD4-66901A76941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48CD-33F9-46AC-A35C-0FCC386AD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5532-5567-4A33-9DD4-66901A76941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48CD-33F9-46AC-A35C-0FCC386AD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5532-5567-4A33-9DD4-66901A76941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48CD-33F9-46AC-A35C-0FCC386AD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5532-5567-4A33-9DD4-66901A76941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48CD-33F9-46AC-A35C-0FCC386AD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95532-5567-4A33-9DD4-66901A76941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48CD-33F9-46AC-A35C-0FCC386AD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">
            <a:extLst>
              <a:ext uri="{FF2B5EF4-FFF2-40B4-BE49-F238E27FC236}">
                <a16:creationId xmlns="" xmlns:a16="http://schemas.microsoft.com/office/drawing/2014/main" id="{6E88243B-5AA7-4852-ADB3-6774432D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72" y="2873829"/>
            <a:ext cx="7929618" cy="1769617"/>
          </a:xfrm>
        </p:spPr>
        <p:txBody>
          <a:bodyPr>
            <a:normAutofit fontScale="40000" lnSpcReduction="20000"/>
          </a:bodyPr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SUBMITTED BY </a:t>
            </a:r>
          </a:p>
          <a:p>
            <a:r>
              <a:rPr lang="en-IN" sz="4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PAVITHRA G          36821U25022</a:t>
            </a:r>
            <a:r>
              <a:rPr lang="en-IN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endParaRPr lang="en-IN" sz="4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THRISHA V            36821U25036</a:t>
            </a:r>
            <a:r>
              <a:rPr lang="en-IN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endParaRPr lang="en-IN" sz="4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DIVYA E M             36821U25009</a:t>
            </a:r>
            <a:endParaRPr lang="en-IN" sz="44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IN" sz="4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DEVAKI T K           36821U25006</a:t>
            </a: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4429132"/>
            <a:ext cx="83582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S. RAJAVEL, M.Sc., M.Phil., Ph.D., B.Ed.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</a:p>
          <a:p>
            <a:pPr algn="ctr"/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DEPARMENT OF MATHEMATCS</a:t>
            </a:r>
          </a:p>
          <a:p>
            <a:pPr algn="ctr"/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GOVERNMENT ARTS AND SCIENCE COLLEGE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Jambukulam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, SHOLINGHUR-631102,  RANIPET DISTRCT,</a:t>
            </a:r>
          </a:p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TAMIL NADU.</a:t>
            </a:r>
            <a:endParaRPr lang="en-IN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2643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iRevolution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A Data-driven Exploration of Apple's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Impact in India  </a:t>
            </a:r>
            <a:b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</p:txBody>
      </p:sp>
      <p:pic>
        <p:nvPicPr>
          <p:cNvPr id="9" name="Picture 8" descr="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214290"/>
            <a:ext cx="1643074" cy="1076497"/>
          </a:xfrm>
          <a:prstGeom prst="rect">
            <a:avLst/>
          </a:prstGeom>
        </p:spPr>
      </p:pic>
      <p:pic>
        <p:nvPicPr>
          <p:cNvPr id="10" name="Picture 9" descr="N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8766" y="214290"/>
            <a:ext cx="1713300" cy="995346"/>
          </a:xfrm>
          <a:prstGeom prst="rect">
            <a:avLst/>
          </a:prstGeom>
        </p:spPr>
      </p:pic>
      <p:pic>
        <p:nvPicPr>
          <p:cNvPr id="12" name="Picture 11" descr="tam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3" y="214290"/>
            <a:ext cx="1093365" cy="11946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BATTERY TYPE DISTRIBUTION</a:t>
            </a:r>
            <a:endParaRPr lang="en-US" dirty="0"/>
          </a:p>
        </p:txBody>
      </p:sp>
      <p:pic>
        <p:nvPicPr>
          <p:cNvPr id="4" name="Content Placeholder 3" descr="Screenshot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BRAND PRICE COMPARISON</a:t>
            </a:r>
            <a:endParaRPr lang="en-US" dirty="0"/>
          </a:p>
        </p:txBody>
      </p:sp>
      <p:pic>
        <p:nvPicPr>
          <p:cNvPr id="4" name="Content Placeholder 3" descr="Screenshot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928802"/>
            <a:ext cx="8050085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QUARTERLY SHARE</a:t>
            </a:r>
            <a:endParaRPr lang="en-US" dirty="0"/>
          </a:p>
        </p:txBody>
      </p:sp>
      <p:pic>
        <p:nvPicPr>
          <p:cNvPr id="4" name="Content Placeholder 3" descr="Screenshot (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COUNTRY WISE BEST SELLING SMARTPHONE</a:t>
            </a:r>
            <a:endParaRPr lang="en-US" dirty="0"/>
          </a:p>
        </p:txBody>
      </p:sp>
      <p:pic>
        <p:nvPicPr>
          <p:cNvPr id="4" name="Content Placeholder 3" descr="Screenshot (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ANNUAL REVENUE</a:t>
            </a:r>
            <a:endParaRPr lang="en-US" dirty="0"/>
          </a:p>
        </p:txBody>
      </p:sp>
      <p:pic>
        <p:nvPicPr>
          <p:cNvPr id="4" name="Content Placeholder 3" descr="Screenshot (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KPI-2</a:t>
            </a:r>
            <a:endParaRPr lang="en-US" dirty="0"/>
          </a:p>
        </p:txBody>
      </p:sp>
      <p:pic>
        <p:nvPicPr>
          <p:cNvPr id="4" name="Content Placeholder 3" descr="Screenshot (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2071678"/>
            <a:ext cx="8050085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MARKET SHARE</a:t>
            </a:r>
            <a:endParaRPr lang="en-US" dirty="0"/>
          </a:p>
        </p:txBody>
      </p:sp>
      <p:pic>
        <p:nvPicPr>
          <p:cNvPr id="4" name="Content Placeholder 3" descr="Screenshot (1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DASHBOARD 1</a:t>
            </a:r>
            <a:endParaRPr lang="en-US" dirty="0"/>
          </a:p>
        </p:txBody>
      </p:sp>
      <p:pic>
        <p:nvPicPr>
          <p:cNvPr id="4" name="Content Placeholder 3" descr="Screenshot (1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DASHBOARD 2</a:t>
            </a:r>
            <a:endParaRPr lang="en-US" dirty="0"/>
          </a:p>
        </p:txBody>
      </p:sp>
      <p:pic>
        <p:nvPicPr>
          <p:cNvPr id="4" name="Content Placeholder 3" descr="Screenshot (1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STORY</a:t>
            </a:r>
            <a:endParaRPr lang="en-US" dirty="0"/>
          </a:p>
        </p:txBody>
      </p:sp>
      <p:pic>
        <p:nvPicPr>
          <p:cNvPr id="4" name="Content Placeholder 3" descr="Screenshot (1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2071678"/>
            <a:ext cx="8050085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6395" y="571480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 :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80010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One year after Apple Inc. CEO Steve Jobs announced the company’s industry-changing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January 9, 2007, at the Macworld convention in San Francisco, the share price of Apple’s stock has more than doubled to a January 9, 2008, value of $179.40. This stock price incorporates all of Apple’s business, but a large part of the rise in value can be attributed to the launch of the cutting-edge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of which four million have already been sold through mid-January 2008 (Carew, 2008). Based on this simple observation of the stock price,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so far be declared a success, at least from a shareholder standpoint. This paper will explore both the pre- and post-launch activities surrounding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explain why it was such a success for the stockholders and why Apple’s reputation for unparalleled marketing success is deserved.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THE </a:t>
            </a:r>
            <a:r>
              <a:rPr lang="en-IN" dirty="0" err="1" smtClean="0"/>
              <a:t>iPHONE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1 .User-Friendly Interface</a:t>
            </a:r>
          </a:p>
          <a:p>
            <a:pPr algn="just"/>
            <a:r>
              <a:rPr lang="en-IN" dirty="0" smtClean="0"/>
              <a:t>2.High-Quality Display</a:t>
            </a:r>
          </a:p>
          <a:p>
            <a:pPr algn="just"/>
            <a:r>
              <a:rPr lang="en-IN" dirty="0" smtClean="0"/>
              <a:t>3.Advanced Camera</a:t>
            </a:r>
          </a:p>
          <a:p>
            <a:pPr algn="just"/>
            <a:r>
              <a:rPr lang="en-IN" dirty="0" smtClean="0"/>
              <a:t>4.Apps Ecosystem</a:t>
            </a:r>
          </a:p>
          <a:p>
            <a:pPr algn="just"/>
            <a:r>
              <a:rPr lang="en-IN" dirty="0" smtClean="0"/>
              <a:t>5.Seamless Integration with other Apple device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dirty="0" smtClean="0"/>
              <a:t>                                   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 OF THE </a:t>
            </a:r>
            <a:r>
              <a:rPr lang="en-IN" dirty="0" err="1" smtClean="0"/>
              <a:t>iPHONE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1.Cost</a:t>
            </a:r>
          </a:p>
          <a:p>
            <a:r>
              <a:rPr lang="en-IN" dirty="0" smtClean="0"/>
              <a:t>2.Non-Removable Battery</a:t>
            </a:r>
          </a:p>
          <a:p>
            <a:r>
              <a:rPr lang="en-IN" dirty="0" smtClean="0"/>
              <a:t>3.Limited Customization</a:t>
            </a:r>
          </a:p>
          <a:p>
            <a:r>
              <a:rPr lang="en-IN" dirty="0" smtClean="0"/>
              <a:t>4.No Expandable Storage</a:t>
            </a:r>
          </a:p>
          <a:p>
            <a:r>
              <a:rPr lang="en-IN" dirty="0" smtClean="0"/>
              <a:t>5.Frailty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1364" y="21429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736376"/>
            <a:ext cx="83582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Apple created a very strong overall marketing strategy for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managed every aspect of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iPhone’s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launch very effectively. Like almost all products,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has some flaws and drawbacks, but Apple was able to develop a unique product for tech-savvy consumers interested in a combination smart phone-music player and make those customers aware of the product through well-managed marketing efforts and strong publicity.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exemplifies Apple’s knack for creating excitement about products among its fiercely loyal customer base, who keep attention focused on the company, and then justify the hype by delivering a high-quality, desirable product. In addition to satisfying consumers with a great product, Apple built a powerful partnership with AT&amp;T and also conferred benefits to overseas suppliers of parts and manufacturers. All of these efforts boosted Apple’s stock price considerably and further solidified Apple’s image as a leader in consumer electronic gadgetry.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-l12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571500"/>
            <a:ext cx="8858280" cy="5857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7706" y="214290"/>
            <a:ext cx="3323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EMPATHY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Screenshot (3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0216" y="714356"/>
            <a:ext cx="3109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" name="Picture 2" descr="Screenshot (3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16" y="571480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DATASOURCE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KPI</a:t>
            </a:r>
            <a:endParaRPr lang="en-US" dirty="0"/>
          </a:p>
        </p:txBody>
      </p:sp>
      <p:pic>
        <p:nvPicPr>
          <p:cNvPr id="4" name="Content Placeholder 3" descr="Screenshot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SPECIFICATION</a:t>
            </a:r>
            <a:endParaRPr lang="en-US" dirty="0"/>
          </a:p>
        </p:txBody>
      </p:sp>
      <p:pic>
        <p:nvPicPr>
          <p:cNvPr id="4" name="Content Placeholder 3" descr="Screenshot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SHARE</a:t>
            </a:r>
            <a:endParaRPr lang="en-US" dirty="0"/>
          </a:p>
        </p:txBody>
      </p:sp>
      <p:pic>
        <p:nvPicPr>
          <p:cNvPr id="4" name="Content Placeholder 3" descr="Screenshot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locking insights into the global air transportation netwo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Unlocking insights into the global air transportation network</Template>
  <TotalTime>217</TotalTime>
  <Words>284</Words>
  <Application>Microsoft Office PowerPoint</Application>
  <PresentationFormat>On-screen Show (4:3)</PresentationFormat>
  <Paragraphs>48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Unlocking insights into the global air transportation network</vt:lpstr>
      <vt:lpstr>     iRevolution: A Data-driven Exploration of Apple's iPhone Impact in India     </vt:lpstr>
      <vt:lpstr>Slide 2</vt:lpstr>
      <vt:lpstr>Slide 3</vt:lpstr>
      <vt:lpstr>Slide 4</vt:lpstr>
      <vt:lpstr>Slide 5</vt:lpstr>
      <vt:lpstr>Slide 6</vt:lpstr>
      <vt:lpstr>KPI</vt:lpstr>
      <vt:lpstr>MODEL SPECIFICATION</vt:lpstr>
      <vt:lpstr>MODEL SHARE</vt:lpstr>
      <vt:lpstr>BATTERY TYPE DISTRIBUTION</vt:lpstr>
      <vt:lpstr>BRAND PRICE COMPARISON</vt:lpstr>
      <vt:lpstr>QUARTERLY SHARE</vt:lpstr>
      <vt:lpstr>COUNTRY WISE BEST SELLING SMARTPHONE</vt:lpstr>
      <vt:lpstr>ANNUAL REVENUE</vt:lpstr>
      <vt:lpstr>KPI-2</vt:lpstr>
      <vt:lpstr>GLOBAL MARKET SHARE</vt:lpstr>
      <vt:lpstr>DASHBOARD 1</vt:lpstr>
      <vt:lpstr>DASHBOARD 2</vt:lpstr>
      <vt:lpstr>STORY</vt:lpstr>
      <vt:lpstr>ADVANTAGES OF THE iPHONE</vt:lpstr>
      <vt:lpstr>DISADVANTAGES OF THE iPHONE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insights into the global air transportation network project</dc:title>
  <dc:creator>ELCOT</dc:creator>
  <cp:lastModifiedBy>ELCOT</cp:lastModifiedBy>
  <cp:revision>76</cp:revision>
  <dcterms:created xsi:type="dcterms:W3CDTF">2023-10-16T08:11:51Z</dcterms:created>
  <dcterms:modified xsi:type="dcterms:W3CDTF">2023-10-19T07:00:01Z</dcterms:modified>
</cp:coreProperties>
</file>