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15"/>
  </p:notesMasterIdLst>
  <p:sldIdLst>
    <p:sldId id="256" r:id="rId2"/>
    <p:sldId id="357" r:id="rId3"/>
    <p:sldId id="391" r:id="rId4"/>
    <p:sldId id="392" r:id="rId5"/>
    <p:sldId id="393" r:id="rId6"/>
    <p:sldId id="396" r:id="rId7"/>
    <p:sldId id="397" r:id="rId8"/>
    <p:sldId id="401" r:id="rId9"/>
    <p:sldId id="398" r:id="rId10"/>
    <p:sldId id="399" r:id="rId11"/>
    <p:sldId id="400" r:id="rId12"/>
    <p:sldId id="395"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002060"/>
    <a:srgbClr val="EAEFF7"/>
    <a:srgbClr val="C00000"/>
    <a:srgbClr val="7B229E"/>
    <a:srgbClr val="E5B458"/>
    <a:srgbClr val="E3AA6A"/>
    <a:srgbClr val="38B347"/>
    <a:srgbClr val="75C7CB"/>
    <a:srgbClr val="9883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0" d="100"/>
          <a:sy n="90" d="100"/>
        </p:scale>
        <p:origin x="1099"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74A5CA-0C87-4030-BAF1-D4BA0920F134}"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IN"/>
        </a:p>
      </dgm:t>
    </dgm:pt>
    <dgm:pt modelId="{29B20DEB-D3E2-49AE-B9A1-7B2D4FD2A1CE}">
      <dgm:prSet phldrT="[Text]"/>
      <dgm:spPr/>
      <dgm:t>
        <a:bodyPr/>
        <a:lstStyle/>
        <a:p>
          <a:r>
            <a:rPr lang="en-IN" dirty="0"/>
            <a:t>Website</a:t>
          </a:r>
        </a:p>
      </dgm:t>
    </dgm:pt>
    <dgm:pt modelId="{BD01C705-9EF4-45A0-9657-37D7B67BEC95}" type="parTrans" cxnId="{E352823D-5573-4996-BE44-02F3429DDC03}">
      <dgm:prSet/>
      <dgm:spPr/>
      <dgm:t>
        <a:bodyPr/>
        <a:lstStyle/>
        <a:p>
          <a:endParaRPr lang="en-IN"/>
        </a:p>
      </dgm:t>
    </dgm:pt>
    <dgm:pt modelId="{C18655DD-509E-4D93-9524-4BA3E67D9199}" type="sibTrans" cxnId="{E352823D-5573-4996-BE44-02F3429DDC03}">
      <dgm:prSet/>
      <dgm:spPr/>
      <dgm:t>
        <a:bodyPr/>
        <a:lstStyle/>
        <a:p>
          <a:endParaRPr lang="en-IN"/>
        </a:p>
      </dgm:t>
    </dgm:pt>
    <dgm:pt modelId="{D597CD1C-77AC-419A-AAD7-41ACC4E34B78}">
      <dgm:prSet phldrT="[Text]"/>
      <dgm:spPr/>
      <dgm:t>
        <a:bodyPr/>
        <a:lstStyle/>
        <a:p>
          <a:r>
            <a:rPr lang="en-IN" dirty="0"/>
            <a:t>HTML</a:t>
          </a:r>
        </a:p>
      </dgm:t>
    </dgm:pt>
    <dgm:pt modelId="{9EAC9E60-5986-42AE-923C-F3FF2E4FB13F}" type="parTrans" cxnId="{C281FFFC-8630-4839-87B1-D1F262101630}">
      <dgm:prSet/>
      <dgm:spPr/>
      <dgm:t>
        <a:bodyPr/>
        <a:lstStyle/>
        <a:p>
          <a:endParaRPr lang="en-IN"/>
        </a:p>
      </dgm:t>
    </dgm:pt>
    <dgm:pt modelId="{905DA6C9-B628-47CB-96BF-A60B91C55560}" type="sibTrans" cxnId="{C281FFFC-8630-4839-87B1-D1F262101630}">
      <dgm:prSet/>
      <dgm:spPr/>
      <dgm:t>
        <a:bodyPr/>
        <a:lstStyle/>
        <a:p>
          <a:endParaRPr lang="en-IN"/>
        </a:p>
      </dgm:t>
    </dgm:pt>
    <dgm:pt modelId="{CD18057E-1772-4AF4-B10A-1A8FAFE91970}">
      <dgm:prSet phldrT="[Text]"/>
      <dgm:spPr/>
      <dgm:t>
        <a:bodyPr/>
        <a:lstStyle/>
        <a:p>
          <a:r>
            <a:rPr lang="en-IN" dirty="0"/>
            <a:t>CSS </a:t>
          </a:r>
        </a:p>
      </dgm:t>
    </dgm:pt>
    <dgm:pt modelId="{75CEE585-BB0D-4348-90FD-D2580C1A9BC3}" type="parTrans" cxnId="{10DCA749-CA99-48A1-89AD-1C06D4255689}">
      <dgm:prSet/>
      <dgm:spPr/>
      <dgm:t>
        <a:bodyPr/>
        <a:lstStyle/>
        <a:p>
          <a:endParaRPr lang="en-IN"/>
        </a:p>
      </dgm:t>
    </dgm:pt>
    <dgm:pt modelId="{3C60F260-4D74-4B81-B5F5-AD4929652996}" type="sibTrans" cxnId="{10DCA749-CA99-48A1-89AD-1C06D4255689}">
      <dgm:prSet/>
      <dgm:spPr/>
      <dgm:t>
        <a:bodyPr/>
        <a:lstStyle/>
        <a:p>
          <a:endParaRPr lang="en-IN"/>
        </a:p>
      </dgm:t>
    </dgm:pt>
    <dgm:pt modelId="{954793DA-551E-40DA-BE5A-6E53B66676EC}">
      <dgm:prSet phldrT="[Text]"/>
      <dgm:spPr/>
      <dgm:t>
        <a:bodyPr/>
        <a:lstStyle/>
        <a:p>
          <a:r>
            <a:rPr lang="en-IN" dirty="0"/>
            <a:t>Interactivity of the website</a:t>
          </a:r>
        </a:p>
      </dgm:t>
    </dgm:pt>
    <dgm:pt modelId="{1753C78E-2404-429B-9267-98A06646CFDF}" type="parTrans" cxnId="{693B4825-E059-4E16-83FF-C7F552B135E6}">
      <dgm:prSet/>
      <dgm:spPr/>
      <dgm:t>
        <a:bodyPr/>
        <a:lstStyle/>
        <a:p>
          <a:endParaRPr lang="en-IN"/>
        </a:p>
      </dgm:t>
    </dgm:pt>
    <dgm:pt modelId="{65476761-0628-4391-B60F-0D6788599E75}" type="sibTrans" cxnId="{693B4825-E059-4E16-83FF-C7F552B135E6}">
      <dgm:prSet/>
      <dgm:spPr/>
      <dgm:t>
        <a:bodyPr/>
        <a:lstStyle/>
        <a:p>
          <a:endParaRPr lang="en-IN"/>
        </a:p>
      </dgm:t>
    </dgm:pt>
    <dgm:pt modelId="{46957F02-EDC5-48CF-8427-2FAF9B2D1BB0}">
      <dgm:prSet phldrT="[Text]"/>
      <dgm:spPr/>
      <dgm:t>
        <a:bodyPr/>
        <a:lstStyle/>
        <a:p>
          <a:r>
            <a:rPr lang="en-IN" dirty="0" err="1"/>
            <a:t>Javascript</a:t>
          </a:r>
          <a:endParaRPr lang="en-IN" dirty="0"/>
        </a:p>
      </dgm:t>
    </dgm:pt>
    <dgm:pt modelId="{E0E7A68A-C422-49C5-A46A-51D40444E18B}" type="parTrans" cxnId="{2EC23C5F-4B69-405A-9187-03F345568300}">
      <dgm:prSet/>
      <dgm:spPr/>
      <dgm:t>
        <a:bodyPr/>
        <a:lstStyle/>
        <a:p>
          <a:endParaRPr lang="en-IN"/>
        </a:p>
      </dgm:t>
    </dgm:pt>
    <dgm:pt modelId="{9299738C-9BA2-4E78-8D88-F7C56D6FE74A}" type="sibTrans" cxnId="{2EC23C5F-4B69-405A-9187-03F345568300}">
      <dgm:prSet/>
      <dgm:spPr/>
      <dgm:t>
        <a:bodyPr/>
        <a:lstStyle/>
        <a:p>
          <a:endParaRPr lang="en-IN"/>
        </a:p>
      </dgm:t>
    </dgm:pt>
    <dgm:pt modelId="{54554601-4D89-45EA-835C-9A45C07F3361}">
      <dgm:prSet phldrT="[Text]"/>
      <dgm:spPr/>
      <dgm:t>
        <a:bodyPr/>
        <a:lstStyle/>
        <a:p>
          <a:r>
            <a:rPr lang="en-IN" dirty="0"/>
            <a:t>Hosting the website with AWS</a:t>
          </a:r>
        </a:p>
      </dgm:t>
    </dgm:pt>
    <dgm:pt modelId="{0373AD16-1035-4E4D-AB4F-71A67C8960C9}" type="parTrans" cxnId="{937988DD-A3D4-4F86-9DF8-D3C91BF7A273}">
      <dgm:prSet/>
      <dgm:spPr/>
      <dgm:t>
        <a:bodyPr/>
        <a:lstStyle/>
        <a:p>
          <a:endParaRPr lang="en-IN"/>
        </a:p>
      </dgm:t>
    </dgm:pt>
    <dgm:pt modelId="{770502E4-7988-48A0-BADC-A7D0F03E169A}" type="sibTrans" cxnId="{937988DD-A3D4-4F86-9DF8-D3C91BF7A273}">
      <dgm:prSet/>
      <dgm:spPr/>
      <dgm:t>
        <a:bodyPr/>
        <a:lstStyle/>
        <a:p>
          <a:endParaRPr lang="en-IN"/>
        </a:p>
      </dgm:t>
    </dgm:pt>
    <dgm:pt modelId="{3C9ED352-210F-4F4F-B508-D620B647DBEC}" type="pres">
      <dgm:prSet presAssocID="{0074A5CA-0C87-4030-BAF1-D4BA0920F134}" presName="Name0" presStyleCnt="0">
        <dgm:presLayoutVars>
          <dgm:dir/>
          <dgm:resizeHandles val="exact"/>
        </dgm:presLayoutVars>
      </dgm:prSet>
      <dgm:spPr/>
    </dgm:pt>
    <dgm:pt modelId="{03F73C7F-AD16-4079-891C-EB4DDDCE45C8}" type="pres">
      <dgm:prSet presAssocID="{29B20DEB-D3E2-49AE-B9A1-7B2D4FD2A1CE}" presName="node" presStyleLbl="node1" presStyleIdx="0" presStyleCnt="3">
        <dgm:presLayoutVars>
          <dgm:bulletEnabled val="1"/>
        </dgm:presLayoutVars>
      </dgm:prSet>
      <dgm:spPr/>
    </dgm:pt>
    <dgm:pt modelId="{0246ACF1-F9BE-4340-9B77-863FF981A40F}" type="pres">
      <dgm:prSet presAssocID="{C18655DD-509E-4D93-9524-4BA3E67D9199}" presName="sibTrans" presStyleCnt="0"/>
      <dgm:spPr/>
    </dgm:pt>
    <dgm:pt modelId="{F7069F75-AD05-4998-AA70-E0C79BAF2676}" type="pres">
      <dgm:prSet presAssocID="{954793DA-551E-40DA-BE5A-6E53B66676EC}" presName="node" presStyleLbl="node1" presStyleIdx="1" presStyleCnt="3">
        <dgm:presLayoutVars>
          <dgm:bulletEnabled val="1"/>
        </dgm:presLayoutVars>
      </dgm:prSet>
      <dgm:spPr/>
    </dgm:pt>
    <dgm:pt modelId="{48FC71C5-2146-44BE-A7FA-B3D27EDFCE19}" type="pres">
      <dgm:prSet presAssocID="{65476761-0628-4391-B60F-0D6788599E75}" presName="sibTrans" presStyleCnt="0"/>
      <dgm:spPr/>
    </dgm:pt>
    <dgm:pt modelId="{4A086967-C519-48E1-8A2A-F4CD8A5FFC64}" type="pres">
      <dgm:prSet presAssocID="{54554601-4D89-45EA-835C-9A45C07F3361}" presName="node" presStyleLbl="node1" presStyleIdx="2" presStyleCnt="3">
        <dgm:presLayoutVars>
          <dgm:bulletEnabled val="1"/>
        </dgm:presLayoutVars>
      </dgm:prSet>
      <dgm:spPr/>
    </dgm:pt>
  </dgm:ptLst>
  <dgm:cxnLst>
    <dgm:cxn modelId="{693B4825-E059-4E16-83FF-C7F552B135E6}" srcId="{0074A5CA-0C87-4030-BAF1-D4BA0920F134}" destId="{954793DA-551E-40DA-BE5A-6E53B66676EC}" srcOrd="1" destOrd="0" parTransId="{1753C78E-2404-429B-9267-98A06646CFDF}" sibTransId="{65476761-0628-4391-B60F-0D6788599E75}"/>
    <dgm:cxn modelId="{E352823D-5573-4996-BE44-02F3429DDC03}" srcId="{0074A5CA-0C87-4030-BAF1-D4BA0920F134}" destId="{29B20DEB-D3E2-49AE-B9A1-7B2D4FD2A1CE}" srcOrd="0" destOrd="0" parTransId="{BD01C705-9EF4-45A0-9657-37D7B67BEC95}" sibTransId="{C18655DD-509E-4D93-9524-4BA3E67D9199}"/>
    <dgm:cxn modelId="{2EC23C5F-4B69-405A-9187-03F345568300}" srcId="{954793DA-551E-40DA-BE5A-6E53B66676EC}" destId="{46957F02-EDC5-48CF-8427-2FAF9B2D1BB0}" srcOrd="0" destOrd="0" parTransId="{E0E7A68A-C422-49C5-A46A-51D40444E18B}" sibTransId="{9299738C-9BA2-4E78-8D88-F7C56D6FE74A}"/>
    <dgm:cxn modelId="{10DCA749-CA99-48A1-89AD-1C06D4255689}" srcId="{29B20DEB-D3E2-49AE-B9A1-7B2D4FD2A1CE}" destId="{CD18057E-1772-4AF4-B10A-1A8FAFE91970}" srcOrd="1" destOrd="0" parTransId="{75CEE585-BB0D-4348-90FD-D2580C1A9BC3}" sibTransId="{3C60F260-4D74-4B81-B5F5-AD4929652996}"/>
    <dgm:cxn modelId="{9C416B99-9EF4-46EF-A543-D348AD233BA8}" type="presOf" srcId="{D597CD1C-77AC-419A-AAD7-41ACC4E34B78}" destId="{03F73C7F-AD16-4079-891C-EB4DDDCE45C8}" srcOrd="0" destOrd="1" presId="urn:microsoft.com/office/officeart/2005/8/layout/hList6"/>
    <dgm:cxn modelId="{C25884A6-116E-456B-8971-815411911D84}" type="presOf" srcId="{CD18057E-1772-4AF4-B10A-1A8FAFE91970}" destId="{03F73C7F-AD16-4079-891C-EB4DDDCE45C8}" srcOrd="0" destOrd="2" presId="urn:microsoft.com/office/officeart/2005/8/layout/hList6"/>
    <dgm:cxn modelId="{FAD9CDC5-1E9A-406A-824A-3534E933F90C}" type="presOf" srcId="{29B20DEB-D3E2-49AE-B9A1-7B2D4FD2A1CE}" destId="{03F73C7F-AD16-4079-891C-EB4DDDCE45C8}" srcOrd="0" destOrd="0" presId="urn:microsoft.com/office/officeart/2005/8/layout/hList6"/>
    <dgm:cxn modelId="{4EB3FECD-2480-4AB2-8FC0-6C3DB655D36C}" type="presOf" srcId="{54554601-4D89-45EA-835C-9A45C07F3361}" destId="{4A086967-C519-48E1-8A2A-F4CD8A5FFC64}" srcOrd="0" destOrd="0" presId="urn:microsoft.com/office/officeart/2005/8/layout/hList6"/>
    <dgm:cxn modelId="{45DC05D8-9303-42A0-BD00-524201F4376A}" type="presOf" srcId="{954793DA-551E-40DA-BE5A-6E53B66676EC}" destId="{F7069F75-AD05-4998-AA70-E0C79BAF2676}" srcOrd="0" destOrd="0" presId="urn:microsoft.com/office/officeart/2005/8/layout/hList6"/>
    <dgm:cxn modelId="{937988DD-A3D4-4F86-9DF8-D3C91BF7A273}" srcId="{0074A5CA-0C87-4030-BAF1-D4BA0920F134}" destId="{54554601-4D89-45EA-835C-9A45C07F3361}" srcOrd="2" destOrd="0" parTransId="{0373AD16-1035-4E4D-AB4F-71A67C8960C9}" sibTransId="{770502E4-7988-48A0-BADC-A7D0F03E169A}"/>
    <dgm:cxn modelId="{B7C75BE4-D0C2-4B1E-A968-AFF867572888}" type="presOf" srcId="{46957F02-EDC5-48CF-8427-2FAF9B2D1BB0}" destId="{F7069F75-AD05-4998-AA70-E0C79BAF2676}" srcOrd="0" destOrd="1" presId="urn:microsoft.com/office/officeart/2005/8/layout/hList6"/>
    <dgm:cxn modelId="{37185FF7-4E41-4C5B-92D7-3F8339F2BD75}" type="presOf" srcId="{0074A5CA-0C87-4030-BAF1-D4BA0920F134}" destId="{3C9ED352-210F-4F4F-B508-D620B647DBEC}" srcOrd="0" destOrd="0" presId="urn:microsoft.com/office/officeart/2005/8/layout/hList6"/>
    <dgm:cxn modelId="{C281FFFC-8630-4839-87B1-D1F262101630}" srcId="{29B20DEB-D3E2-49AE-B9A1-7B2D4FD2A1CE}" destId="{D597CD1C-77AC-419A-AAD7-41ACC4E34B78}" srcOrd="0" destOrd="0" parTransId="{9EAC9E60-5986-42AE-923C-F3FF2E4FB13F}" sibTransId="{905DA6C9-B628-47CB-96BF-A60B91C55560}"/>
    <dgm:cxn modelId="{91EB54D8-BC2B-4CEC-B183-678094A05D1F}" type="presParOf" srcId="{3C9ED352-210F-4F4F-B508-D620B647DBEC}" destId="{03F73C7F-AD16-4079-891C-EB4DDDCE45C8}" srcOrd="0" destOrd="0" presId="urn:microsoft.com/office/officeart/2005/8/layout/hList6"/>
    <dgm:cxn modelId="{42AA2000-6490-47C3-A591-0F24F42CA6AA}" type="presParOf" srcId="{3C9ED352-210F-4F4F-B508-D620B647DBEC}" destId="{0246ACF1-F9BE-4340-9B77-863FF981A40F}" srcOrd="1" destOrd="0" presId="urn:microsoft.com/office/officeart/2005/8/layout/hList6"/>
    <dgm:cxn modelId="{004DF878-D501-42E6-AB70-FEBD6E690C3A}" type="presParOf" srcId="{3C9ED352-210F-4F4F-B508-D620B647DBEC}" destId="{F7069F75-AD05-4998-AA70-E0C79BAF2676}" srcOrd="2" destOrd="0" presId="urn:microsoft.com/office/officeart/2005/8/layout/hList6"/>
    <dgm:cxn modelId="{842CF5AA-EFC8-4592-98B9-555ADE5D7ABC}" type="presParOf" srcId="{3C9ED352-210F-4F4F-B508-D620B647DBEC}" destId="{48FC71C5-2146-44BE-A7FA-B3D27EDFCE19}" srcOrd="3" destOrd="0" presId="urn:microsoft.com/office/officeart/2005/8/layout/hList6"/>
    <dgm:cxn modelId="{B6735D6E-8288-460E-AA5F-281CC8F85DCE}" type="presParOf" srcId="{3C9ED352-210F-4F4F-B508-D620B647DBEC}" destId="{4A086967-C519-48E1-8A2A-F4CD8A5FFC64}"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F73C7F-AD16-4079-891C-EB4DDDCE45C8}">
      <dsp:nvSpPr>
        <dsp:cNvPr id="0" name=""/>
        <dsp:cNvSpPr/>
      </dsp:nvSpPr>
      <dsp:spPr>
        <a:xfrm rot="16200000">
          <a:off x="-1063873" y="1064617"/>
          <a:ext cx="4064000" cy="1934765"/>
        </a:xfrm>
        <a:prstGeom prst="flowChartManualOperati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0" rIns="166984" bIns="0" numCol="1" spcCol="1270" anchor="t" anchorCtr="0">
          <a:noAutofit/>
        </a:bodyPr>
        <a:lstStyle/>
        <a:p>
          <a:pPr marL="0" lvl="0" indent="0" algn="l" defTabSz="1155700">
            <a:lnSpc>
              <a:spcPct val="90000"/>
            </a:lnSpc>
            <a:spcBef>
              <a:spcPct val="0"/>
            </a:spcBef>
            <a:spcAft>
              <a:spcPct val="35000"/>
            </a:spcAft>
            <a:buNone/>
          </a:pPr>
          <a:r>
            <a:rPr lang="en-IN" sz="2600" kern="1200" dirty="0"/>
            <a:t>Website</a:t>
          </a:r>
        </a:p>
        <a:p>
          <a:pPr marL="228600" lvl="1" indent="-228600" algn="l" defTabSz="889000">
            <a:lnSpc>
              <a:spcPct val="90000"/>
            </a:lnSpc>
            <a:spcBef>
              <a:spcPct val="0"/>
            </a:spcBef>
            <a:spcAft>
              <a:spcPct val="15000"/>
            </a:spcAft>
            <a:buChar char="•"/>
          </a:pPr>
          <a:r>
            <a:rPr lang="en-IN" sz="2000" kern="1200" dirty="0"/>
            <a:t>HTML</a:t>
          </a:r>
        </a:p>
        <a:p>
          <a:pPr marL="228600" lvl="1" indent="-228600" algn="l" defTabSz="889000">
            <a:lnSpc>
              <a:spcPct val="90000"/>
            </a:lnSpc>
            <a:spcBef>
              <a:spcPct val="0"/>
            </a:spcBef>
            <a:spcAft>
              <a:spcPct val="15000"/>
            </a:spcAft>
            <a:buChar char="•"/>
          </a:pPr>
          <a:r>
            <a:rPr lang="en-IN" sz="2000" kern="1200" dirty="0"/>
            <a:t>CSS </a:t>
          </a:r>
        </a:p>
      </dsp:txBody>
      <dsp:txXfrm rot="5400000">
        <a:off x="744" y="812800"/>
        <a:ext cx="1934765" cy="2438400"/>
      </dsp:txXfrm>
    </dsp:sp>
    <dsp:sp modelId="{F7069F75-AD05-4998-AA70-E0C79BAF2676}">
      <dsp:nvSpPr>
        <dsp:cNvPr id="0" name=""/>
        <dsp:cNvSpPr/>
      </dsp:nvSpPr>
      <dsp:spPr>
        <a:xfrm rot="16200000">
          <a:off x="1016000" y="1064617"/>
          <a:ext cx="4064000" cy="1934765"/>
        </a:xfrm>
        <a:prstGeom prst="flowChartManualOperati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0" rIns="166984" bIns="0" numCol="1" spcCol="1270" anchor="t" anchorCtr="0">
          <a:noAutofit/>
        </a:bodyPr>
        <a:lstStyle/>
        <a:p>
          <a:pPr marL="0" lvl="0" indent="0" algn="l" defTabSz="1155700">
            <a:lnSpc>
              <a:spcPct val="90000"/>
            </a:lnSpc>
            <a:spcBef>
              <a:spcPct val="0"/>
            </a:spcBef>
            <a:spcAft>
              <a:spcPct val="35000"/>
            </a:spcAft>
            <a:buNone/>
          </a:pPr>
          <a:r>
            <a:rPr lang="en-IN" sz="2600" kern="1200" dirty="0"/>
            <a:t>Interactivity of the website</a:t>
          </a:r>
        </a:p>
        <a:p>
          <a:pPr marL="228600" lvl="1" indent="-228600" algn="l" defTabSz="889000">
            <a:lnSpc>
              <a:spcPct val="90000"/>
            </a:lnSpc>
            <a:spcBef>
              <a:spcPct val="0"/>
            </a:spcBef>
            <a:spcAft>
              <a:spcPct val="15000"/>
            </a:spcAft>
            <a:buChar char="•"/>
          </a:pPr>
          <a:r>
            <a:rPr lang="en-IN" sz="2000" kern="1200" dirty="0" err="1"/>
            <a:t>Javascript</a:t>
          </a:r>
          <a:endParaRPr lang="en-IN" sz="2000" kern="1200" dirty="0"/>
        </a:p>
      </dsp:txBody>
      <dsp:txXfrm rot="5400000">
        <a:off x="2080617" y="812800"/>
        <a:ext cx="1934765" cy="2438400"/>
      </dsp:txXfrm>
    </dsp:sp>
    <dsp:sp modelId="{4A086967-C519-48E1-8A2A-F4CD8A5FFC64}">
      <dsp:nvSpPr>
        <dsp:cNvPr id="0" name=""/>
        <dsp:cNvSpPr/>
      </dsp:nvSpPr>
      <dsp:spPr>
        <a:xfrm rot="16200000">
          <a:off x="3095873" y="1064617"/>
          <a:ext cx="4064000" cy="1934765"/>
        </a:xfrm>
        <a:prstGeom prst="flowChartManualOperati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0" rIns="166984" bIns="0" numCol="1" spcCol="1270" anchor="ctr" anchorCtr="0">
          <a:noAutofit/>
        </a:bodyPr>
        <a:lstStyle/>
        <a:p>
          <a:pPr marL="0" lvl="0" indent="0" algn="ctr" defTabSz="1155700">
            <a:lnSpc>
              <a:spcPct val="90000"/>
            </a:lnSpc>
            <a:spcBef>
              <a:spcPct val="0"/>
            </a:spcBef>
            <a:spcAft>
              <a:spcPct val="35000"/>
            </a:spcAft>
            <a:buNone/>
          </a:pPr>
          <a:r>
            <a:rPr lang="en-IN" sz="2600" kern="1200" dirty="0"/>
            <a:t>Hosting the website with AWS</a:t>
          </a:r>
        </a:p>
      </dsp:txBody>
      <dsp:txXfrm rot="5400000">
        <a:off x="4160490" y="812800"/>
        <a:ext cx="1934765" cy="2438400"/>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456805-9FF0-4934-BDCD-CD6CD9C90D87}" type="datetimeFigureOut">
              <a:rPr lang="en-US" smtClean="0"/>
              <a:t>6/28/2024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34487-34A5-4CE5-B125-65C7AA3A244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AB276A-FE05-4F1D-ADDD-3E40B7126C3B}" type="datetime1">
              <a:rPr lang="en-US" smtClean="0"/>
              <a:t>6/28/2024</a:t>
            </a:fld>
            <a:endParaRPr lang="en-US" dirty="0"/>
          </a:p>
        </p:txBody>
      </p:sp>
      <p:sp>
        <p:nvSpPr>
          <p:cNvPr id="5" name="Footer Placeholder 4"/>
          <p:cNvSpPr>
            <a:spLocks noGrp="1"/>
          </p:cNvSpPr>
          <p:nvPr>
            <p:ph type="ftr" sz="quarter" idx="11"/>
          </p:nvPr>
        </p:nvSpPr>
        <p:spPr>
          <a:xfrm>
            <a:off x="2396319" y="329308"/>
            <a:ext cx="3086292" cy="309201"/>
          </a:xfrm>
        </p:spPr>
        <p:txBody>
          <a:bodyPr/>
          <a:lstStyle/>
          <a:p>
            <a:endParaRPr lang="en-US" dirty="0"/>
          </a:p>
        </p:txBody>
      </p:sp>
      <p:sp>
        <p:nvSpPr>
          <p:cNvPr id="6" name="Slide Number Placeholder 5"/>
          <p:cNvSpPr>
            <a:spLocks noGrp="1"/>
          </p:cNvSpPr>
          <p:nvPr>
            <p:ph type="sldNum" sz="quarter" idx="12"/>
          </p:nvPr>
        </p:nvSpPr>
        <p:spPr>
          <a:xfrm>
            <a:off x="1434703" y="798973"/>
            <a:ext cx="802005" cy="503578"/>
          </a:xfrm>
        </p:spPr>
        <p:txBody>
          <a:bodyPr/>
          <a:lstStyle/>
          <a:p>
            <a:fld id="{D57F1E4F-1CFF-5643-939E-217C01CDF565}" type="slidenum">
              <a:rPr lang="en-US" smtClean="0"/>
              <a:t>‹#›</a:t>
            </a:fld>
            <a:endParaRPr lang="en-US" dirty="0"/>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987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6E7AAB-E972-47C4-AD6C-A250273F3F1A}" type="datetime1">
              <a:rPr lang="en-US" smtClean="0"/>
              <a:t>6/28/2024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896183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5360A2-1332-4035-A943-95FF74D92538}" type="datetime1">
              <a:rPr lang="en-US" smtClean="0"/>
              <a:t>6/28/2024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8753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6369D8-DD5A-4D37-B75A-A8022F276781}" type="datetime1">
              <a:rPr lang="en-US" smtClean="0"/>
              <a:t>6/28/2024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6864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CD022-EC60-4BE5-8524-259F2681926C}" type="datetime1">
              <a:rPr lang="en-US" smtClean="0"/>
              <a:t>6/28/2024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4770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70E58-0B00-4A64-B220-50E3195400BD}" type="datetime1">
              <a:rPr lang="en-US" smtClean="0"/>
              <a:t>6/28/2024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5530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10DDA1-DBF4-430F-8CC8-F7997A8C8AEF}" type="datetime1">
              <a:rPr lang="en-US" smtClean="0"/>
              <a:t>6/28/2024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751306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06D254-AF4B-4EFF-BDDB-90616739097F}" type="datetime1">
              <a:rPr lang="en-US" smtClean="0"/>
              <a:t>6/28/2024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467544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882069-8A35-4A1E-A076-C9C35D1D55B9}" type="datetime1">
              <a:rPr lang="en-US" smtClean="0"/>
              <a:t>6/28/2024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77851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35D9095-B64D-4D7C-9BE2-D267E06DD0FE}" type="datetime1">
              <a:rPr lang="en-US" smtClean="0"/>
              <a:t>6/28/2024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5377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649BEEA1-B28F-4325-80B4-3C9C4F2299D7}" type="datetime1">
              <a:rPr lang="en-US" smtClean="0"/>
              <a:t>6/28/2024</a:t>
            </a:fld>
            <a:endParaRPr lang="en-US" dirty="0"/>
          </a:p>
        </p:txBody>
      </p:sp>
      <p:sp>
        <p:nvSpPr>
          <p:cNvPr id="6" name="Footer Placeholder 5"/>
          <p:cNvSpPr>
            <a:spLocks noGrp="1"/>
          </p:cNvSpPr>
          <p:nvPr>
            <p:ph type="ftr" sz="quarter" idx="11"/>
          </p:nvPr>
        </p:nvSpPr>
        <p:spPr>
          <a:xfrm>
            <a:off x="1437530" y="318641"/>
            <a:ext cx="3251553"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6251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B162612-1A4F-49CF-AECA-D1AE19E65E3A}" type="datetime1">
              <a:rPr lang="en-US" smtClean="0"/>
              <a:t>6/28/2024</a:t>
            </a:fld>
            <a:endParaRPr lang="en-US" dirty="0"/>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t>‹#›</a:t>
            </a:fld>
            <a:endParaRPr lang="en-US" dirty="0"/>
          </a:p>
        </p:txBody>
      </p:sp>
    </p:spTree>
    <p:extLst>
      <p:ext uri="{BB962C8B-B14F-4D97-AF65-F5344CB8AC3E}">
        <p14:creationId xmlns:p14="http://schemas.microsoft.com/office/powerpoint/2010/main" val="127170774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0" y="205925"/>
            <a:ext cx="8752366" cy="902732"/>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nSpc>
                <a:spcPct val="100000"/>
              </a:lnSpc>
            </a:pPr>
            <a:endParaRPr lang="en-US" sz="3600" b="1" dirty="0">
              <a:solidFill>
                <a:srgbClr val="A50021"/>
              </a:solidFill>
              <a:latin typeface="Arial" panose="020B0604020202020204" pitchFamily="34" charset="0"/>
              <a:cs typeface="Arial" panose="020B0604020202020204" pitchFamily="34" charset="0"/>
            </a:endParaRPr>
          </a:p>
        </p:txBody>
      </p:sp>
      <p:sp>
        <p:nvSpPr>
          <p:cNvPr id="6" name="TextBox 5"/>
          <p:cNvSpPr txBox="1"/>
          <p:nvPr/>
        </p:nvSpPr>
        <p:spPr>
          <a:xfrm>
            <a:off x="441510" y="3357201"/>
            <a:ext cx="3561148" cy="923330"/>
          </a:xfrm>
          <a:prstGeom prst="rect">
            <a:avLst/>
          </a:prstGeom>
          <a:noFill/>
        </p:spPr>
        <p:txBody>
          <a:bodyPr wrap="square" rtlCol="0">
            <a:spAutoFit/>
          </a:bodyPr>
          <a:lstStyle/>
          <a:p>
            <a:endParaRPr lang="en-IN" b="1" dirty="0">
              <a:solidFill>
                <a:schemeClr val="accent2">
                  <a:lumMod val="50000"/>
                </a:schemeClr>
              </a:solidFill>
              <a:latin typeface="Arial" panose="020B0604020202020204" pitchFamily="34" charset="0"/>
              <a:cs typeface="Arial" panose="020B0604020202020204" pitchFamily="34" charset="0"/>
            </a:endParaRPr>
          </a:p>
          <a:p>
            <a:endParaRPr lang="en-IN" b="1" dirty="0">
              <a:solidFill>
                <a:schemeClr val="accent6">
                  <a:lumMod val="50000"/>
                </a:schemeClr>
              </a:solidFill>
              <a:latin typeface="Arial" panose="020B0604020202020204" pitchFamily="34" charset="0"/>
              <a:cs typeface="Arial" panose="020B0604020202020204" pitchFamily="34" charset="0"/>
            </a:endParaRPr>
          </a:p>
          <a:p>
            <a:r>
              <a:rPr lang="en-IN" b="1" dirty="0" err="1">
                <a:solidFill>
                  <a:schemeClr val="accent6">
                    <a:lumMod val="50000"/>
                  </a:schemeClr>
                </a:solidFill>
                <a:latin typeface="Arial" panose="020B0604020202020204" pitchFamily="34" charset="0"/>
                <a:cs typeface="Arial" panose="020B0604020202020204" pitchFamily="34" charset="0"/>
              </a:rPr>
              <a:t>Pavithraa.M</a:t>
            </a:r>
            <a:r>
              <a:rPr lang="en-IN" b="1" dirty="0">
                <a:solidFill>
                  <a:schemeClr val="accent6">
                    <a:lumMod val="50000"/>
                  </a:schemeClr>
                </a:solidFill>
                <a:latin typeface="Arial" panose="020B0604020202020204" pitchFamily="34" charset="0"/>
                <a:cs typeface="Arial" panose="020B0604020202020204" pitchFamily="34" charset="0"/>
              </a:rPr>
              <a:t> – E5221031</a:t>
            </a:r>
          </a:p>
        </p:txBody>
      </p:sp>
      <p:sp>
        <p:nvSpPr>
          <p:cNvPr id="10" name="TextBox 9"/>
          <p:cNvSpPr txBox="1"/>
          <p:nvPr/>
        </p:nvSpPr>
        <p:spPr>
          <a:xfrm>
            <a:off x="5508062" y="3530456"/>
            <a:ext cx="2956400" cy="1477328"/>
          </a:xfrm>
          <a:prstGeom prst="rect">
            <a:avLst/>
          </a:prstGeom>
          <a:noFill/>
        </p:spPr>
        <p:txBody>
          <a:bodyPr wrap="square" rtlCol="0">
            <a:spAutoFit/>
          </a:bodyPr>
          <a:lstStyle/>
          <a:p>
            <a:endParaRPr lang="en-IN" b="1" dirty="0">
              <a:solidFill>
                <a:schemeClr val="accent2">
                  <a:lumMod val="50000"/>
                </a:schemeClr>
              </a:solidFill>
              <a:latin typeface="Arial" panose="020B0604020202020204" pitchFamily="34" charset="0"/>
              <a:cs typeface="Arial" panose="020B0604020202020204" pitchFamily="34" charset="0"/>
            </a:endParaRPr>
          </a:p>
          <a:p>
            <a:r>
              <a:rPr lang="en-IN" b="1" dirty="0">
                <a:solidFill>
                  <a:schemeClr val="accent2">
                    <a:lumMod val="50000"/>
                  </a:schemeClr>
                </a:solidFill>
                <a:latin typeface="Arial" panose="020B0604020202020204" pitchFamily="34" charset="0"/>
                <a:cs typeface="Arial" panose="020B0604020202020204" pitchFamily="34" charset="0"/>
              </a:rPr>
              <a:t>Project Guide :</a:t>
            </a:r>
          </a:p>
          <a:p>
            <a:r>
              <a:rPr lang="en-IN" b="1" dirty="0">
                <a:solidFill>
                  <a:schemeClr val="accent2">
                    <a:lumMod val="50000"/>
                  </a:schemeClr>
                </a:solidFill>
                <a:latin typeface="Arial" panose="020B0604020202020204" pitchFamily="34" charset="0"/>
                <a:cs typeface="Arial" panose="020B0604020202020204" pitchFamily="34" charset="0"/>
              </a:rPr>
              <a:t>     </a:t>
            </a:r>
            <a:r>
              <a:rPr lang="en-IN" b="1" dirty="0" err="1">
                <a:solidFill>
                  <a:schemeClr val="accent2">
                    <a:lumMod val="50000"/>
                  </a:schemeClr>
                </a:solidFill>
                <a:latin typeface="Arial" panose="020B0604020202020204" pitchFamily="34" charset="0"/>
                <a:cs typeface="Arial" panose="020B0604020202020204" pitchFamily="34" charset="0"/>
              </a:rPr>
              <a:t>Ms.Aruna</a:t>
            </a:r>
            <a:endParaRPr lang="en-IN" b="1" dirty="0">
              <a:solidFill>
                <a:schemeClr val="accent2">
                  <a:lumMod val="50000"/>
                </a:schemeClr>
              </a:solidFill>
              <a:latin typeface="Arial" panose="020B0604020202020204" pitchFamily="34" charset="0"/>
              <a:cs typeface="Arial" panose="020B0604020202020204" pitchFamily="34" charset="0"/>
            </a:endParaRPr>
          </a:p>
          <a:p>
            <a:r>
              <a:rPr lang="en-IN" b="1" dirty="0">
                <a:solidFill>
                  <a:schemeClr val="accent5">
                    <a:lumMod val="50000"/>
                  </a:schemeClr>
                </a:solidFill>
                <a:latin typeface="Arial" panose="020B0604020202020204" pitchFamily="34" charset="0"/>
                <a:cs typeface="Arial" panose="020B0604020202020204" pitchFamily="34" charset="0"/>
              </a:rPr>
              <a:t>  </a:t>
            </a:r>
          </a:p>
          <a:p>
            <a:endParaRPr lang="en-IN" b="1" dirty="0">
              <a:solidFill>
                <a:schemeClr val="accent5">
                  <a:lumMod val="50000"/>
                </a:schemeClr>
              </a:solidFill>
              <a:latin typeface="Arial" panose="020B0604020202020204" pitchFamily="34" charset="0"/>
              <a:cs typeface="Arial" panose="020B0604020202020204" pitchFamily="34" charset="0"/>
            </a:endParaRPr>
          </a:p>
        </p:txBody>
      </p:sp>
      <p:sp>
        <p:nvSpPr>
          <p:cNvPr id="8" name="TextBox 7"/>
          <p:cNvSpPr txBox="1"/>
          <p:nvPr/>
        </p:nvSpPr>
        <p:spPr>
          <a:xfrm>
            <a:off x="3333520" y="2244379"/>
            <a:ext cx="2619628" cy="400110"/>
          </a:xfrm>
          <a:prstGeom prst="rect">
            <a:avLst/>
          </a:prstGeom>
          <a:noFill/>
        </p:spPr>
        <p:txBody>
          <a:bodyPr wrap="none" rtlCol="0">
            <a:spAutoFit/>
          </a:bodyPr>
          <a:lstStyle/>
          <a:p>
            <a:r>
              <a:rPr lang="en-IN" sz="2000" b="1" dirty="0">
                <a:latin typeface="Arial" panose="020B0604020202020204" pitchFamily="34" charset="0"/>
                <a:cs typeface="Arial" panose="020B0604020202020204" pitchFamily="34" charset="0"/>
              </a:rPr>
              <a:t>INT </a:t>
            </a:r>
            <a:r>
              <a:rPr lang="en-US" sz="2000" b="1" dirty="0">
                <a:latin typeface="Arial" panose="020B0604020202020204" pitchFamily="34" charset="0"/>
                <a:cs typeface="Arial" panose="020B0604020202020204" pitchFamily="34" charset="0"/>
              </a:rPr>
              <a:t>391</a:t>
            </a:r>
            <a:r>
              <a:rPr lang="en-IN" sz="2000" b="1" dirty="0">
                <a:latin typeface="Arial" panose="020B0604020202020204" pitchFamily="34" charset="0"/>
                <a:cs typeface="Arial" panose="020B0604020202020204" pitchFamily="34" charset="0"/>
              </a:rPr>
              <a:t> </a:t>
            </a:r>
            <a:r>
              <a:rPr lang="en-IN" sz="2000" b="1">
                <a:latin typeface="Arial" panose="020B0604020202020204" pitchFamily="34" charset="0"/>
                <a:cs typeface="Arial" panose="020B0604020202020204" pitchFamily="34" charset="0"/>
              </a:rPr>
              <a:t>Internship 2</a:t>
            </a:r>
            <a:endParaRPr lang="en-IN" sz="2000" b="1" dirty="0">
              <a:latin typeface="Arial" panose="020B0604020202020204" pitchFamily="34" charset="0"/>
              <a:cs typeface="Arial" panose="020B0604020202020204" pitchFamily="34" charset="0"/>
            </a:endParaRPr>
          </a:p>
        </p:txBody>
      </p:sp>
      <p:sp>
        <p:nvSpPr>
          <p:cNvPr id="12" name="TextBox 11"/>
          <p:cNvSpPr txBox="1"/>
          <p:nvPr/>
        </p:nvSpPr>
        <p:spPr>
          <a:xfrm>
            <a:off x="738655" y="909446"/>
            <a:ext cx="7405682" cy="1077218"/>
          </a:xfrm>
          <a:prstGeom prst="rect">
            <a:avLst/>
          </a:prstGeom>
          <a:noFill/>
        </p:spPr>
        <p:txBody>
          <a:bodyPr wrap="square" rtlCol="0">
            <a:spAutoFit/>
          </a:bodyPr>
          <a:lstStyle/>
          <a:p>
            <a:pPr algn="ctr"/>
            <a:endParaRPr lang="en-IN" sz="2000" b="1" dirty="0">
              <a:solidFill>
                <a:srgbClr val="FF0000"/>
              </a:solidFill>
              <a:latin typeface="Arial" panose="020B0604020202020204" pitchFamily="34" charset="0"/>
              <a:cs typeface="Arial" panose="020B0604020202020204" pitchFamily="34" charset="0"/>
            </a:endParaRPr>
          </a:p>
          <a:p>
            <a:pPr algn="ctr"/>
            <a:endParaRPr lang="en-IN" sz="2000" b="1" dirty="0">
              <a:solidFill>
                <a:srgbClr val="FF0000"/>
              </a:solidFill>
              <a:latin typeface="Arial" panose="020B0604020202020204" pitchFamily="34" charset="0"/>
              <a:cs typeface="Arial" panose="020B0604020202020204" pitchFamily="34" charset="0"/>
            </a:endParaRPr>
          </a:p>
          <a:p>
            <a:pPr algn="ctr"/>
            <a:r>
              <a:rPr lang="en-IN" sz="2400" b="1" dirty="0">
                <a:solidFill>
                  <a:srgbClr val="A50021"/>
                </a:solidFill>
                <a:latin typeface="Arial" panose="020B0604020202020204" pitchFamily="34" charset="0"/>
                <a:cs typeface="Arial" panose="020B0604020202020204" pitchFamily="34" charset="0"/>
              </a:rPr>
              <a:t>Hosting a Portfolio website directly with AWS  </a:t>
            </a:r>
          </a:p>
        </p:txBody>
      </p:sp>
      <p:pic>
        <p:nvPicPr>
          <p:cNvPr id="13" name="image1.png"/>
          <p:cNvPicPr preferRelativeResize="0"/>
          <p:nvPr/>
        </p:nvPicPr>
        <p:blipFill>
          <a:blip r:embed="rId2"/>
          <a:srcRect/>
          <a:stretch>
            <a:fillRect/>
          </a:stretch>
        </p:blipFill>
        <p:spPr>
          <a:xfrm>
            <a:off x="542968" y="179217"/>
            <a:ext cx="7797055" cy="120274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661947" y="176123"/>
            <a:ext cx="6083163" cy="578031"/>
          </a:xfrm>
        </p:spPr>
        <p:txBody>
          <a:bodyPr>
            <a:noAutofit/>
          </a:bodyPr>
          <a:lstStyle/>
          <a:p>
            <a:pPr>
              <a:lnSpc>
                <a:spcPct val="107000"/>
              </a:lnSpc>
              <a:spcBef>
                <a:spcPts val="0"/>
              </a:spcBef>
              <a:spcAft>
                <a:spcPts val="450"/>
              </a:spcAft>
            </a:pPr>
            <a:r>
              <a:rPr lang="en-US" sz="2800" b="1" dirty="0">
                <a:solidFill>
                  <a:srgbClr val="A50021"/>
                </a:solidFill>
                <a:latin typeface="Times New Roman" panose="02020603050405020304" pitchFamily="18" charset="0"/>
                <a:cs typeface="Times New Roman" panose="02020603050405020304" pitchFamily="18" charset="0"/>
              </a:rPr>
              <a:t>Work done </a:t>
            </a:r>
          </a:p>
        </p:txBody>
      </p:sp>
      <p:pic>
        <p:nvPicPr>
          <p:cNvPr id="3" name="Picture 2">
            <a:extLst>
              <a:ext uri="{FF2B5EF4-FFF2-40B4-BE49-F238E27FC236}">
                <a16:creationId xmlns:a16="http://schemas.microsoft.com/office/drawing/2014/main" id="{280604A6-B956-8533-693E-9370E1038749}"/>
              </a:ext>
            </a:extLst>
          </p:cNvPr>
          <p:cNvPicPr>
            <a:picLocks noChangeAspect="1"/>
          </p:cNvPicPr>
          <p:nvPr/>
        </p:nvPicPr>
        <p:blipFill>
          <a:blip r:embed="rId2"/>
          <a:stretch>
            <a:fillRect/>
          </a:stretch>
        </p:blipFill>
        <p:spPr>
          <a:xfrm>
            <a:off x="1502228" y="930729"/>
            <a:ext cx="6408965" cy="4506685"/>
          </a:xfrm>
          <a:prstGeom prst="rect">
            <a:avLst/>
          </a:prstGeom>
        </p:spPr>
      </p:pic>
    </p:spTree>
    <p:extLst>
      <p:ext uri="{BB962C8B-B14F-4D97-AF65-F5344CB8AC3E}">
        <p14:creationId xmlns:p14="http://schemas.microsoft.com/office/powerpoint/2010/main" val="326307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661947" y="176123"/>
            <a:ext cx="6083163" cy="578031"/>
          </a:xfrm>
        </p:spPr>
        <p:txBody>
          <a:bodyPr>
            <a:noAutofit/>
          </a:bodyPr>
          <a:lstStyle/>
          <a:p>
            <a:pPr>
              <a:lnSpc>
                <a:spcPct val="107000"/>
              </a:lnSpc>
              <a:spcBef>
                <a:spcPts val="0"/>
              </a:spcBef>
              <a:spcAft>
                <a:spcPts val="450"/>
              </a:spcAft>
            </a:pPr>
            <a:r>
              <a:rPr lang="en-US" sz="2800" b="1" dirty="0">
                <a:solidFill>
                  <a:srgbClr val="A50021"/>
                </a:solidFill>
                <a:latin typeface="Times New Roman" panose="02020603050405020304" pitchFamily="18" charset="0"/>
                <a:cs typeface="Times New Roman" panose="02020603050405020304" pitchFamily="18" charset="0"/>
              </a:rPr>
              <a:t>Work done </a:t>
            </a:r>
          </a:p>
        </p:txBody>
      </p:sp>
      <p:pic>
        <p:nvPicPr>
          <p:cNvPr id="4" name="Picture 3">
            <a:extLst>
              <a:ext uri="{FF2B5EF4-FFF2-40B4-BE49-F238E27FC236}">
                <a16:creationId xmlns:a16="http://schemas.microsoft.com/office/drawing/2014/main" id="{5CE6B3E5-0A4B-2BAC-A252-C39AB45979E5}"/>
              </a:ext>
            </a:extLst>
          </p:cNvPr>
          <p:cNvPicPr>
            <a:picLocks noChangeAspect="1"/>
          </p:cNvPicPr>
          <p:nvPr/>
        </p:nvPicPr>
        <p:blipFill>
          <a:blip r:embed="rId2"/>
          <a:stretch>
            <a:fillRect/>
          </a:stretch>
        </p:blipFill>
        <p:spPr>
          <a:xfrm>
            <a:off x="1216479" y="1085850"/>
            <a:ext cx="6833508" cy="4376057"/>
          </a:xfrm>
          <a:prstGeom prst="rect">
            <a:avLst/>
          </a:prstGeom>
        </p:spPr>
      </p:pic>
    </p:spTree>
    <p:extLst>
      <p:ext uri="{BB962C8B-B14F-4D97-AF65-F5344CB8AC3E}">
        <p14:creationId xmlns:p14="http://schemas.microsoft.com/office/powerpoint/2010/main" val="1608085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661947" y="176123"/>
            <a:ext cx="6083163" cy="578031"/>
          </a:xfrm>
        </p:spPr>
        <p:txBody>
          <a:bodyPr>
            <a:noAutofit/>
          </a:bodyPr>
          <a:lstStyle/>
          <a:p>
            <a:pPr>
              <a:lnSpc>
                <a:spcPct val="107000"/>
              </a:lnSpc>
              <a:spcBef>
                <a:spcPts val="0"/>
              </a:spcBef>
              <a:spcAft>
                <a:spcPts val="450"/>
              </a:spcAft>
            </a:pPr>
            <a:r>
              <a:rPr lang="en-US" sz="2800" b="1" dirty="0">
                <a:solidFill>
                  <a:srgbClr val="A50021"/>
                </a:solidFill>
                <a:latin typeface="Times New Roman" panose="02020603050405020304" pitchFamily="18" charset="0"/>
                <a:cs typeface="Times New Roman" panose="02020603050405020304" pitchFamily="18" charset="0"/>
              </a:rPr>
              <a:t>Timeline of the work </a:t>
            </a:r>
          </a:p>
        </p:txBody>
      </p:sp>
      <p:graphicFrame>
        <p:nvGraphicFramePr>
          <p:cNvPr id="3" name="Table 2">
            <a:extLst>
              <a:ext uri="{FF2B5EF4-FFF2-40B4-BE49-F238E27FC236}">
                <a16:creationId xmlns:a16="http://schemas.microsoft.com/office/drawing/2014/main" id="{D9DE0486-632F-B2DA-0D8E-2E20E788E404}"/>
              </a:ext>
            </a:extLst>
          </p:cNvPr>
          <p:cNvGraphicFramePr>
            <a:graphicFrameLocks noGrp="1"/>
          </p:cNvGraphicFramePr>
          <p:nvPr>
            <p:extLst>
              <p:ext uri="{D42A27DB-BD31-4B8C-83A1-F6EECF244321}">
                <p14:modId xmlns:p14="http://schemas.microsoft.com/office/powerpoint/2010/main" val="3740108570"/>
              </p:ext>
            </p:extLst>
          </p:nvPr>
        </p:nvGraphicFramePr>
        <p:xfrm>
          <a:off x="1249136" y="898297"/>
          <a:ext cx="6866164" cy="5590269"/>
        </p:xfrm>
        <a:graphic>
          <a:graphicData uri="http://schemas.openxmlformats.org/drawingml/2006/table">
            <a:tbl>
              <a:tblPr firstRow="1" bandRow="1">
                <a:tableStyleId>{5C22544A-7EE6-4342-B048-85BDC9FD1C3A}</a:tableStyleId>
              </a:tblPr>
              <a:tblGrid>
                <a:gridCol w="3430851">
                  <a:extLst>
                    <a:ext uri="{9D8B030D-6E8A-4147-A177-3AD203B41FA5}">
                      <a16:colId xmlns:a16="http://schemas.microsoft.com/office/drawing/2014/main" val="252852082"/>
                    </a:ext>
                  </a:extLst>
                </a:gridCol>
                <a:gridCol w="3435313">
                  <a:extLst>
                    <a:ext uri="{9D8B030D-6E8A-4147-A177-3AD203B41FA5}">
                      <a16:colId xmlns:a16="http://schemas.microsoft.com/office/drawing/2014/main" val="3083797433"/>
                    </a:ext>
                  </a:extLst>
                </a:gridCol>
              </a:tblGrid>
              <a:tr h="246751">
                <a:tc>
                  <a:txBody>
                    <a:bodyPr/>
                    <a:lstStyle/>
                    <a:p>
                      <a:r>
                        <a:rPr lang="en-IN" dirty="0"/>
                        <a:t>DATE</a:t>
                      </a:r>
                    </a:p>
                  </a:txBody>
                  <a:tcPr/>
                </a:tc>
                <a:tc>
                  <a:txBody>
                    <a:bodyPr/>
                    <a:lstStyle/>
                    <a:p>
                      <a:r>
                        <a:rPr lang="en-IN" dirty="0"/>
                        <a:t>WORK DONE</a:t>
                      </a:r>
                    </a:p>
                  </a:txBody>
                  <a:tcPr/>
                </a:tc>
                <a:extLst>
                  <a:ext uri="{0D108BD9-81ED-4DB2-BD59-A6C34878D82A}">
                    <a16:rowId xmlns:a16="http://schemas.microsoft.com/office/drawing/2014/main" val="535788139"/>
                  </a:ext>
                </a:extLst>
              </a:tr>
              <a:tr h="246751">
                <a:tc>
                  <a:txBody>
                    <a:bodyPr/>
                    <a:lstStyle/>
                    <a:p>
                      <a:r>
                        <a:rPr lang="en-IN" sz="1200" dirty="0">
                          <a:latin typeface="Times New Roman" panose="02020603050405020304" pitchFamily="18" charset="0"/>
                          <a:cs typeface="Times New Roman" panose="02020603050405020304" pitchFamily="18" charset="0"/>
                        </a:rPr>
                        <a:t>02/05/24 – 08/05/24</a:t>
                      </a:r>
                    </a:p>
                  </a:txBody>
                  <a:tcPr/>
                </a:tc>
                <a:tc>
                  <a:txBody>
                    <a:bodyPr/>
                    <a:lstStyle/>
                    <a:p>
                      <a:r>
                        <a:rPr lang="en-IN" sz="1200" dirty="0">
                          <a:latin typeface="Times New Roman" panose="02020603050405020304" pitchFamily="18" charset="0"/>
                          <a:cs typeface="Times New Roman" panose="02020603050405020304" pitchFamily="18" charset="0"/>
                        </a:rPr>
                        <a:t>Discussed on the project topics</a:t>
                      </a:r>
                    </a:p>
                  </a:txBody>
                  <a:tcPr/>
                </a:tc>
                <a:extLst>
                  <a:ext uri="{0D108BD9-81ED-4DB2-BD59-A6C34878D82A}">
                    <a16:rowId xmlns:a16="http://schemas.microsoft.com/office/drawing/2014/main" val="3132622142"/>
                  </a:ext>
                </a:extLst>
              </a:tr>
              <a:tr h="417579">
                <a:tc>
                  <a:txBody>
                    <a:bodyPr/>
                    <a:lstStyle/>
                    <a:p>
                      <a:r>
                        <a:rPr lang="en-IN" sz="1200" dirty="0">
                          <a:latin typeface="Times New Roman" panose="02020603050405020304" pitchFamily="18" charset="0"/>
                          <a:cs typeface="Times New Roman" panose="02020603050405020304" pitchFamily="18" charset="0"/>
                        </a:rPr>
                        <a:t>09/05/24 – 15/05/24</a:t>
                      </a:r>
                    </a:p>
                  </a:txBody>
                  <a:tcPr/>
                </a:tc>
                <a:tc>
                  <a:txBody>
                    <a:bodyPr/>
                    <a:lstStyle/>
                    <a:p>
                      <a:r>
                        <a:rPr lang="en-IN" sz="1200" dirty="0">
                          <a:latin typeface="Times New Roman" panose="02020603050405020304" pitchFamily="18" charset="0"/>
                          <a:cs typeface="Times New Roman" panose="02020603050405020304" pitchFamily="18" charset="0"/>
                        </a:rPr>
                        <a:t>Conformed the topic and started the research survey</a:t>
                      </a:r>
                    </a:p>
                  </a:txBody>
                  <a:tcPr/>
                </a:tc>
                <a:extLst>
                  <a:ext uri="{0D108BD9-81ED-4DB2-BD59-A6C34878D82A}">
                    <a16:rowId xmlns:a16="http://schemas.microsoft.com/office/drawing/2014/main" val="266170421"/>
                  </a:ext>
                </a:extLst>
              </a:tr>
              <a:tr h="246751">
                <a:tc>
                  <a:txBody>
                    <a:bodyPr/>
                    <a:lstStyle/>
                    <a:p>
                      <a:r>
                        <a:rPr lang="en-IN" sz="1200" dirty="0">
                          <a:latin typeface="Times New Roman" panose="02020603050405020304" pitchFamily="18" charset="0"/>
                          <a:cs typeface="Times New Roman" panose="02020603050405020304" pitchFamily="18" charset="0"/>
                        </a:rPr>
                        <a:t>18/05/24 – 22/05/24</a:t>
                      </a:r>
                    </a:p>
                  </a:txBody>
                  <a:tcPr/>
                </a:tc>
                <a:tc>
                  <a:txBody>
                    <a:bodyPr/>
                    <a:lstStyle/>
                    <a:p>
                      <a:r>
                        <a:rPr lang="en-IN" sz="1200" dirty="0">
                          <a:latin typeface="Times New Roman" panose="02020603050405020304" pitchFamily="18" charset="0"/>
                          <a:cs typeface="Times New Roman" panose="02020603050405020304" pitchFamily="18" charset="0"/>
                        </a:rPr>
                        <a:t>Started working on website</a:t>
                      </a:r>
                    </a:p>
                  </a:txBody>
                  <a:tcPr/>
                </a:tc>
                <a:extLst>
                  <a:ext uri="{0D108BD9-81ED-4DB2-BD59-A6C34878D82A}">
                    <a16:rowId xmlns:a16="http://schemas.microsoft.com/office/drawing/2014/main" val="4150861339"/>
                  </a:ext>
                </a:extLst>
              </a:tr>
              <a:tr h="370169">
                <a:tc>
                  <a:txBody>
                    <a:bodyPr/>
                    <a:lstStyle/>
                    <a:p>
                      <a:r>
                        <a:rPr lang="en-IN" sz="1200" dirty="0">
                          <a:latin typeface="Times New Roman" panose="02020603050405020304" pitchFamily="18" charset="0"/>
                          <a:cs typeface="Times New Roman" panose="02020603050405020304" pitchFamily="18" charset="0"/>
                        </a:rPr>
                        <a:t>23/05/24 – 26/05/24</a:t>
                      </a:r>
                    </a:p>
                  </a:txBody>
                  <a:tcPr/>
                </a:tc>
                <a:tc>
                  <a:txBody>
                    <a:bodyPr/>
                    <a:lstStyle/>
                    <a:p>
                      <a:r>
                        <a:rPr lang="en-IN" sz="1200" dirty="0">
                          <a:latin typeface="Times New Roman" panose="02020603050405020304" pitchFamily="18" charset="0"/>
                          <a:cs typeface="Times New Roman" panose="02020603050405020304" pitchFamily="18" charset="0"/>
                        </a:rPr>
                        <a:t>Completed the website using HTML and CSS</a:t>
                      </a:r>
                    </a:p>
                  </a:txBody>
                  <a:tcPr/>
                </a:tc>
                <a:extLst>
                  <a:ext uri="{0D108BD9-81ED-4DB2-BD59-A6C34878D82A}">
                    <a16:rowId xmlns:a16="http://schemas.microsoft.com/office/drawing/2014/main" val="3312998928"/>
                  </a:ext>
                </a:extLst>
              </a:tr>
              <a:tr h="246751">
                <a:tc>
                  <a:txBody>
                    <a:bodyPr/>
                    <a:lstStyle/>
                    <a:p>
                      <a:r>
                        <a:rPr lang="en-IN" sz="1200" dirty="0">
                          <a:latin typeface="Times New Roman" panose="02020603050405020304" pitchFamily="18" charset="0"/>
                          <a:cs typeface="Times New Roman" panose="02020603050405020304" pitchFamily="18" charset="0"/>
                        </a:rPr>
                        <a:t>27/05/24</a:t>
                      </a:r>
                    </a:p>
                  </a:txBody>
                  <a:tcPr/>
                </a:tc>
                <a:tc>
                  <a:txBody>
                    <a:bodyPr/>
                    <a:lstStyle/>
                    <a:p>
                      <a:r>
                        <a:rPr lang="en-IN" sz="1200" dirty="0">
                          <a:latin typeface="Times New Roman" panose="02020603050405020304" pitchFamily="18" charset="0"/>
                          <a:cs typeface="Times New Roman" panose="02020603050405020304" pitchFamily="18" charset="0"/>
                        </a:rPr>
                        <a:t>Completed the first review</a:t>
                      </a:r>
                    </a:p>
                  </a:txBody>
                  <a:tcPr/>
                </a:tc>
                <a:extLst>
                  <a:ext uri="{0D108BD9-81ED-4DB2-BD59-A6C34878D82A}">
                    <a16:rowId xmlns:a16="http://schemas.microsoft.com/office/drawing/2014/main" val="1283661074"/>
                  </a:ext>
                </a:extLst>
              </a:tr>
              <a:tr h="521602">
                <a:tc>
                  <a:txBody>
                    <a:bodyPr/>
                    <a:lstStyle/>
                    <a:p>
                      <a:r>
                        <a:rPr lang="en-IN" sz="1200" dirty="0">
                          <a:latin typeface="Times New Roman" panose="02020603050405020304" pitchFamily="18" charset="0"/>
                          <a:cs typeface="Times New Roman" panose="02020603050405020304" pitchFamily="18" charset="0"/>
                        </a:rPr>
                        <a:t>28/05/24 – 04/06/24</a:t>
                      </a:r>
                    </a:p>
                  </a:txBody>
                  <a:tcPr/>
                </a:tc>
                <a:tc>
                  <a:txBody>
                    <a:bodyPr/>
                    <a:lstStyle/>
                    <a:p>
                      <a:r>
                        <a:rPr lang="en-IN" sz="1200" dirty="0">
                          <a:latin typeface="Times New Roman" panose="02020603050405020304" pitchFamily="18" charset="0"/>
                          <a:cs typeface="Times New Roman" panose="02020603050405020304" pitchFamily="18" charset="0"/>
                        </a:rPr>
                        <a:t>Gone through the you-tube videos regarding Java Script, to integrate it in the website.</a:t>
                      </a:r>
                    </a:p>
                  </a:txBody>
                  <a:tcPr/>
                </a:tc>
                <a:extLst>
                  <a:ext uri="{0D108BD9-81ED-4DB2-BD59-A6C34878D82A}">
                    <a16:rowId xmlns:a16="http://schemas.microsoft.com/office/drawing/2014/main" val="3521311763"/>
                  </a:ext>
                </a:extLst>
              </a:tr>
              <a:tr h="246751">
                <a:tc>
                  <a:txBody>
                    <a:bodyPr/>
                    <a:lstStyle/>
                    <a:p>
                      <a:r>
                        <a:rPr lang="en-IN" sz="1200" dirty="0">
                          <a:latin typeface="Times New Roman" panose="02020603050405020304" pitchFamily="18" charset="0"/>
                          <a:cs typeface="Times New Roman" panose="02020603050405020304" pitchFamily="18" charset="0"/>
                        </a:rPr>
                        <a:t>05/06/24 – 10/06/24</a:t>
                      </a:r>
                    </a:p>
                  </a:txBody>
                  <a:tcPr/>
                </a:tc>
                <a:tc>
                  <a:txBody>
                    <a:bodyPr/>
                    <a:lstStyle/>
                    <a:p>
                      <a:r>
                        <a:rPr lang="en-IN" sz="1200" dirty="0">
                          <a:latin typeface="Times New Roman" panose="02020603050405020304" pitchFamily="18" charset="0"/>
                          <a:cs typeface="Times New Roman" panose="02020603050405020304" pitchFamily="18" charset="0"/>
                        </a:rPr>
                        <a:t>Started working on the Java Script</a:t>
                      </a:r>
                    </a:p>
                  </a:txBody>
                  <a:tcPr/>
                </a:tc>
                <a:extLst>
                  <a:ext uri="{0D108BD9-81ED-4DB2-BD59-A6C34878D82A}">
                    <a16:rowId xmlns:a16="http://schemas.microsoft.com/office/drawing/2014/main" val="1582389929"/>
                  </a:ext>
                </a:extLst>
              </a:tr>
              <a:tr h="417579">
                <a:tc>
                  <a:txBody>
                    <a:bodyPr/>
                    <a:lstStyle/>
                    <a:p>
                      <a:r>
                        <a:rPr lang="en-IN" sz="1200" dirty="0">
                          <a:latin typeface="Times New Roman" panose="02020603050405020304" pitchFamily="18" charset="0"/>
                          <a:cs typeface="Times New Roman" panose="02020603050405020304" pitchFamily="18" charset="0"/>
                        </a:rPr>
                        <a:t>11/06/24 – 13/06/24</a:t>
                      </a:r>
                    </a:p>
                  </a:txBody>
                  <a:tcPr/>
                </a:tc>
                <a:tc>
                  <a:txBody>
                    <a:bodyPr/>
                    <a:lstStyle/>
                    <a:p>
                      <a:r>
                        <a:rPr lang="en-IN" sz="1200" dirty="0">
                          <a:latin typeface="Times New Roman" panose="02020603050405020304" pitchFamily="18" charset="0"/>
                          <a:cs typeface="Times New Roman" panose="02020603050405020304" pitchFamily="18" charset="0"/>
                        </a:rPr>
                        <a:t>Completed the integration of the Java Script in the website</a:t>
                      </a:r>
                    </a:p>
                  </a:txBody>
                  <a:tcPr/>
                </a:tc>
                <a:extLst>
                  <a:ext uri="{0D108BD9-81ED-4DB2-BD59-A6C34878D82A}">
                    <a16:rowId xmlns:a16="http://schemas.microsoft.com/office/drawing/2014/main" val="2755354265"/>
                  </a:ext>
                </a:extLst>
              </a:tr>
              <a:tr h="246751">
                <a:tc>
                  <a:txBody>
                    <a:bodyPr/>
                    <a:lstStyle/>
                    <a:p>
                      <a:r>
                        <a:rPr lang="en-IN" sz="1200" dirty="0">
                          <a:latin typeface="Times New Roman" panose="02020603050405020304" pitchFamily="18" charset="0"/>
                          <a:cs typeface="Times New Roman" panose="02020603050405020304" pitchFamily="18" charset="0"/>
                        </a:rPr>
                        <a:t>14/06/24</a:t>
                      </a:r>
                    </a:p>
                  </a:txBody>
                  <a:tcPr/>
                </a:tc>
                <a:tc>
                  <a:txBody>
                    <a:bodyPr/>
                    <a:lstStyle/>
                    <a:p>
                      <a:r>
                        <a:rPr lang="en-IN" sz="1200" dirty="0">
                          <a:latin typeface="Times New Roman" panose="02020603050405020304" pitchFamily="18" charset="0"/>
                          <a:cs typeface="Times New Roman" panose="02020603050405020304" pitchFamily="18" charset="0"/>
                        </a:rPr>
                        <a:t>Completed the second review.</a:t>
                      </a:r>
                    </a:p>
                  </a:txBody>
                  <a:tcPr/>
                </a:tc>
                <a:extLst>
                  <a:ext uri="{0D108BD9-81ED-4DB2-BD59-A6C34878D82A}">
                    <a16:rowId xmlns:a16="http://schemas.microsoft.com/office/drawing/2014/main" val="3834202679"/>
                  </a:ext>
                </a:extLst>
              </a:tr>
              <a:tr h="417579">
                <a:tc>
                  <a:txBody>
                    <a:bodyPr/>
                    <a:lstStyle/>
                    <a:p>
                      <a:r>
                        <a:rPr lang="en-IN" sz="1200" dirty="0">
                          <a:latin typeface="Times New Roman" panose="02020603050405020304" pitchFamily="18" charset="0"/>
                          <a:cs typeface="Times New Roman" panose="02020603050405020304" pitchFamily="18" charset="0"/>
                        </a:rPr>
                        <a:t>16/06/24 – 18/06/24</a:t>
                      </a:r>
                    </a:p>
                  </a:txBody>
                  <a:tcPr/>
                </a:tc>
                <a:tc>
                  <a:txBody>
                    <a:bodyPr/>
                    <a:lstStyle/>
                    <a:p>
                      <a:r>
                        <a:rPr lang="en-IN" sz="1200" dirty="0">
                          <a:latin typeface="Times New Roman" panose="02020603050405020304" pitchFamily="18" charset="0"/>
                          <a:cs typeface="Times New Roman" panose="02020603050405020304" pitchFamily="18" charset="0"/>
                        </a:rPr>
                        <a:t>Gone through some research papers similar to hosting the website.</a:t>
                      </a:r>
                    </a:p>
                  </a:txBody>
                  <a:tcPr/>
                </a:tc>
                <a:extLst>
                  <a:ext uri="{0D108BD9-81ED-4DB2-BD59-A6C34878D82A}">
                    <a16:rowId xmlns:a16="http://schemas.microsoft.com/office/drawing/2014/main" val="524951999"/>
                  </a:ext>
                </a:extLst>
              </a:tr>
              <a:tr h="417579">
                <a:tc>
                  <a:txBody>
                    <a:bodyPr/>
                    <a:lstStyle/>
                    <a:p>
                      <a:r>
                        <a:rPr lang="en-IN" sz="1200" dirty="0">
                          <a:latin typeface="Times New Roman" panose="02020603050405020304" pitchFamily="18" charset="0"/>
                          <a:cs typeface="Times New Roman" panose="02020603050405020304" pitchFamily="18" charset="0"/>
                        </a:rPr>
                        <a:t>19/06/24 – 21/06/24</a:t>
                      </a:r>
                    </a:p>
                  </a:txBody>
                  <a:tcPr/>
                </a:tc>
                <a:tc>
                  <a:txBody>
                    <a:bodyPr/>
                    <a:lstStyle/>
                    <a:p>
                      <a:r>
                        <a:rPr lang="en-IN" sz="1200" dirty="0">
                          <a:latin typeface="Times New Roman" panose="02020603050405020304" pitchFamily="18" charset="0"/>
                          <a:cs typeface="Times New Roman" panose="02020603050405020304" pitchFamily="18" charset="0"/>
                        </a:rPr>
                        <a:t>Gone through you-tube videos regarding AWS.</a:t>
                      </a:r>
                    </a:p>
                  </a:txBody>
                  <a:tcPr/>
                </a:tc>
                <a:extLst>
                  <a:ext uri="{0D108BD9-81ED-4DB2-BD59-A6C34878D82A}">
                    <a16:rowId xmlns:a16="http://schemas.microsoft.com/office/drawing/2014/main" val="1936199795"/>
                  </a:ext>
                </a:extLst>
              </a:tr>
              <a:tr h="246751">
                <a:tc>
                  <a:txBody>
                    <a:bodyPr/>
                    <a:lstStyle/>
                    <a:p>
                      <a:r>
                        <a:rPr lang="en-IN" sz="1200" dirty="0">
                          <a:latin typeface="Times New Roman" panose="02020603050405020304" pitchFamily="18" charset="0"/>
                          <a:cs typeface="Times New Roman" panose="02020603050405020304" pitchFamily="18" charset="0"/>
                        </a:rPr>
                        <a:t>22/06/24 – 25/06/24</a:t>
                      </a:r>
                    </a:p>
                  </a:txBody>
                  <a:tcPr/>
                </a:tc>
                <a:tc>
                  <a:txBody>
                    <a:bodyPr/>
                    <a:lstStyle/>
                    <a:p>
                      <a:r>
                        <a:rPr lang="en-IN" sz="1200" dirty="0">
                          <a:latin typeface="Times New Roman" panose="02020603050405020304" pitchFamily="18" charset="0"/>
                          <a:cs typeface="Times New Roman" panose="02020603050405020304" pitchFamily="18" charset="0"/>
                        </a:rPr>
                        <a:t>Started working with the AWS.</a:t>
                      </a:r>
                    </a:p>
                  </a:txBody>
                  <a:tcPr/>
                </a:tc>
                <a:extLst>
                  <a:ext uri="{0D108BD9-81ED-4DB2-BD59-A6C34878D82A}">
                    <a16:rowId xmlns:a16="http://schemas.microsoft.com/office/drawing/2014/main" val="1044247811"/>
                  </a:ext>
                </a:extLst>
              </a:tr>
              <a:tr h="417579">
                <a:tc>
                  <a:txBody>
                    <a:bodyPr/>
                    <a:lstStyle/>
                    <a:p>
                      <a:r>
                        <a:rPr lang="en-IN" sz="1200" dirty="0">
                          <a:latin typeface="Times New Roman" panose="02020603050405020304" pitchFamily="18" charset="0"/>
                          <a:cs typeface="Times New Roman" panose="02020603050405020304" pitchFamily="18" charset="0"/>
                        </a:rPr>
                        <a:t>26/06/24</a:t>
                      </a:r>
                    </a:p>
                  </a:txBody>
                  <a:tcPr/>
                </a:tc>
                <a:tc>
                  <a:txBody>
                    <a:bodyPr/>
                    <a:lstStyle/>
                    <a:p>
                      <a:r>
                        <a:rPr lang="en-IN" sz="1200" dirty="0">
                          <a:latin typeface="Times New Roman" panose="02020603050405020304" pitchFamily="18" charset="0"/>
                          <a:cs typeface="Times New Roman" panose="02020603050405020304" pitchFamily="18" charset="0"/>
                        </a:rPr>
                        <a:t>Completed the project and started working with the report.</a:t>
                      </a:r>
                    </a:p>
                  </a:txBody>
                  <a:tcPr/>
                </a:tc>
                <a:extLst>
                  <a:ext uri="{0D108BD9-81ED-4DB2-BD59-A6C34878D82A}">
                    <a16:rowId xmlns:a16="http://schemas.microsoft.com/office/drawing/2014/main" val="4259833055"/>
                  </a:ext>
                </a:extLst>
              </a:tr>
              <a:tr h="246751">
                <a:tc>
                  <a:txBody>
                    <a:bodyPr/>
                    <a:lstStyle/>
                    <a:p>
                      <a:r>
                        <a:rPr lang="en-IN" sz="1200" dirty="0">
                          <a:latin typeface="Times New Roman" panose="02020603050405020304" pitchFamily="18" charset="0"/>
                          <a:cs typeface="Times New Roman" panose="02020603050405020304" pitchFamily="18" charset="0"/>
                        </a:rPr>
                        <a:t>27/06/24</a:t>
                      </a:r>
                    </a:p>
                  </a:txBody>
                  <a:tcPr/>
                </a:tc>
                <a:tc>
                  <a:txBody>
                    <a:bodyPr/>
                    <a:lstStyle/>
                    <a:p>
                      <a:r>
                        <a:rPr lang="en-IN" sz="1200" dirty="0">
                          <a:latin typeface="Times New Roman" panose="02020603050405020304" pitchFamily="18" charset="0"/>
                          <a:cs typeface="Times New Roman" panose="02020603050405020304" pitchFamily="18" charset="0"/>
                        </a:rPr>
                        <a:t>Report submission.</a:t>
                      </a:r>
                    </a:p>
                  </a:txBody>
                  <a:tcPr/>
                </a:tc>
                <a:extLst>
                  <a:ext uri="{0D108BD9-81ED-4DB2-BD59-A6C34878D82A}">
                    <a16:rowId xmlns:a16="http://schemas.microsoft.com/office/drawing/2014/main" val="1205568639"/>
                  </a:ext>
                </a:extLst>
              </a:tr>
              <a:tr h="246751">
                <a:tc>
                  <a:txBody>
                    <a:bodyPr/>
                    <a:lstStyle/>
                    <a:p>
                      <a:r>
                        <a:rPr lang="en-IN" sz="1200" dirty="0">
                          <a:latin typeface="Times New Roman" panose="02020603050405020304" pitchFamily="18" charset="0"/>
                          <a:cs typeface="Times New Roman" panose="02020603050405020304" pitchFamily="18" charset="0"/>
                        </a:rPr>
                        <a:t>28/06/24</a:t>
                      </a:r>
                    </a:p>
                  </a:txBody>
                  <a:tcPr/>
                </a:tc>
                <a:tc>
                  <a:txBody>
                    <a:bodyPr/>
                    <a:lstStyle/>
                    <a:p>
                      <a:r>
                        <a:rPr lang="en-IN" sz="1200" dirty="0">
                          <a:latin typeface="Times New Roman" panose="02020603050405020304" pitchFamily="18" charset="0"/>
                          <a:cs typeface="Times New Roman" panose="02020603050405020304" pitchFamily="18" charset="0"/>
                        </a:rPr>
                        <a:t>Final review.</a:t>
                      </a:r>
                    </a:p>
                  </a:txBody>
                  <a:tcPr/>
                </a:tc>
                <a:extLst>
                  <a:ext uri="{0D108BD9-81ED-4DB2-BD59-A6C34878D82A}">
                    <a16:rowId xmlns:a16="http://schemas.microsoft.com/office/drawing/2014/main" val="1140138340"/>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5892" y="2196144"/>
            <a:ext cx="3069771" cy="1456267"/>
          </a:xfrm>
        </p:spPr>
        <p:txBody>
          <a:bodyPr>
            <a:normAutofit/>
          </a:bodyPr>
          <a:lstStyle/>
          <a:p>
            <a:pPr algn="ctr"/>
            <a:r>
              <a:rPr lang="en-US" sz="3600" b="1" dirty="0">
                <a:solidFill>
                  <a:schemeClr val="accent5">
                    <a:lumMod val="50000"/>
                  </a:schemeClr>
                </a:solidFill>
                <a:latin typeface="Times New Roman" panose="02020603050405020304" pitchFamily="18" charset="0"/>
                <a:cs typeface="Times New Roman" panose="02020603050405020304" pitchFamily="18" charset="0"/>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a:xfrm>
            <a:off x="507819" y="473529"/>
            <a:ext cx="6083163" cy="659500"/>
          </a:xfrm>
        </p:spPr>
        <p:txBody>
          <a:bodyPr>
            <a:noAutofit/>
          </a:bodyPr>
          <a:lstStyle/>
          <a:p>
            <a:pPr>
              <a:lnSpc>
                <a:spcPct val="107000"/>
              </a:lnSpc>
              <a:spcBef>
                <a:spcPts val="0"/>
              </a:spcBef>
              <a:spcAft>
                <a:spcPts val="450"/>
              </a:spcAft>
            </a:pPr>
            <a:r>
              <a:rPr lang="en-US" sz="2800" b="1" dirty="0">
                <a:solidFill>
                  <a:srgbClr val="A50021"/>
                </a:solidFill>
                <a:latin typeface="Times New Roman" panose="02020603050405020304" pitchFamily="18" charset="0"/>
                <a:ea typeface="Calibri" panose="020F0502020204030204" pitchFamily="34" charset="0"/>
                <a:cs typeface="Times New Roman" panose="02020603050405020304" pitchFamily="18" charset="0"/>
              </a:rPr>
              <a:t>Introduction</a:t>
            </a:r>
            <a:endParaRPr lang="en-US" sz="2800" b="1" dirty="0">
              <a:solidFill>
                <a:srgbClr val="A5002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EEFB523-5E71-FB72-1BA4-14D74ADFAA59}"/>
              </a:ext>
            </a:extLst>
          </p:cNvPr>
          <p:cNvSpPr txBox="1"/>
          <p:nvPr/>
        </p:nvSpPr>
        <p:spPr>
          <a:xfrm>
            <a:off x="1178234" y="981175"/>
            <a:ext cx="7257448" cy="4172296"/>
          </a:xfrm>
          <a:prstGeom prst="rect">
            <a:avLst/>
          </a:prstGeom>
          <a:noFill/>
        </p:spPr>
        <p:txBody>
          <a:bodyPr wrap="square" rtlCol="0">
            <a:spAutoFit/>
          </a:bodyPr>
          <a:lstStyle/>
          <a:p>
            <a:endParaRPr lang="en-US" sz="2800" dirty="0">
              <a:latin typeface="Arial" panose="020B0604020202020204" pitchFamily="34" charset="0"/>
              <a:cs typeface="Arial" panose="020B0604020202020204" pitchFamily="34" charset="0"/>
            </a:endParaRPr>
          </a:p>
          <a:p>
            <a:pPr algn="just">
              <a:lnSpc>
                <a:spcPct val="150000"/>
              </a:lnSpc>
            </a:pPr>
            <a:r>
              <a:rPr lang="en-US" sz="1600" dirty="0">
                <a:latin typeface="Times New Roman" panose="02020603050405020304" pitchFamily="18" charset="0"/>
                <a:cs typeface="Times New Roman" panose="02020603050405020304" pitchFamily="18" charset="0"/>
              </a:rPr>
              <a:t>Creating an online portfolio is essential for showcasing skills, projects, and professional experiences. Creating a portfolio website using HTML and CSS is a foundational approach to web development that allows you to showcase your work in a visually appealing and structured manner. Integrating JavaScript into your portfolio website enhances interactivity and user experience, especially for displaying testimonials. Hosting a portfolio website on Amazon Web Services (AWS) offers a powerful and flexible solution, leveraging Amazon S3 for storage and EC2 instances for hosting. Its integration with AWS services ensures fast content delivery and robust data management. This combination of S3 and EC2 allows for a robust, scalable, and cost-efficient solution for hosting a professional portfolio website.</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661947" y="176123"/>
            <a:ext cx="6083163" cy="578031"/>
          </a:xfrm>
        </p:spPr>
        <p:txBody>
          <a:bodyPr>
            <a:noAutofit/>
          </a:bodyPr>
          <a:lstStyle/>
          <a:p>
            <a:pPr>
              <a:lnSpc>
                <a:spcPct val="107000"/>
              </a:lnSpc>
              <a:spcBef>
                <a:spcPts val="0"/>
              </a:spcBef>
              <a:spcAft>
                <a:spcPts val="450"/>
              </a:spcAft>
            </a:pPr>
            <a:r>
              <a:rPr lang="en-US" sz="2800" b="1" dirty="0">
                <a:solidFill>
                  <a:srgbClr val="A50021"/>
                </a:solidFill>
                <a:latin typeface="Times New Roman" panose="02020603050405020304" pitchFamily="18" charset="0"/>
                <a:cs typeface="Times New Roman" panose="02020603050405020304" pitchFamily="18" charset="0"/>
              </a:rPr>
              <a:t>Problem statement/Objectives  </a:t>
            </a:r>
          </a:p>
        </p:txBody>
      </p:sp>
      <p:sp>
        <p:nvSpPr>
          <p:cNvPr id="2" name="TextBox 1">
            <a:extLst>
              <a:ext uri="{FF2B5EF4-FFF2-40B4-BE49-F238E27FC236}">
                <a16:creationId xmlns:a16="http://schemas.microsoft.com/office/drawing/2014/main" id="{0BFBC939-01CF-6FCD-77A4-811A9DDD9D42}"/>
              </a:ext>
            </a:extLst>
          </p:cNvPr>
          <p:cNvSpPr txBox="1"/>
          <p:nvPr/>
        </p:nvSpPr>
        <p:spPr>
          <a:xfrm>
            <a:off x="1479282" y="1997839"/>
            <a:ext cx="6554804" cy="3002745"/>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In today's digital age, a professional online portfolio is crucial for individuals to showcase their skills, projects, and achievements. However, many face challenges in finding a hosting solution that is both scalable and cost-effective. Traditional hosting services often come with limitations in terms of storage capacity, performance under varying traffic loads, and ease of integration with other services. This project aims to leverage AWS's global infrastructure to host a portfolio website, ensuring minimal latency and optimal speed for users worldwide.</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661947" y="176123"/>
            <a:ext cx="6083163" cy="578031"/>
          </a:xfrm>
        </p:spPr>
        <p:txBody>
          <a:bodyPr>
            <a:noAutofit/>
          </a:bodyPr>
          <a:lstStyle/>
          <a:p>
            <a:pPr>
              <a:lnSpc>
                <a:spcPct val="107000"/>
              </a:lnSpc>
              <a:spcBef>
                <a:spcPts val="0"/>
              </a:spcBef>
              <a:spcAft>
                <a:spcPts val="450"/>
              </a:spcAft>
            </a:pPr>
            <a:r>
              <a:rPr lang="en-US" sz="2800" b="1" dirty="0">
                <a:solidFill>
                  <a:srgbClr val="A50021"/>
                </a:solidFill>
                <a:latin typeface="Times New Roman" panose="02020603050405020304" pitchFamily="18" charset="0"/>
                <a:cs typeface="Times New Roman" panose="02020603050405020304" pitchFamily="18" charset="0"/>
              </a:rPr>
              <a:t>Research/Product survey </a:t>
            </a:r>
          </a:p>
        </p:txBody>
      </p:sp>
      <p:sp>
        <p:nvSpPr>
          <p:cNvPr id="2" name="TextBox 1">
            <a:extLst>
              <a:ext uri="{FF2B5EF4-FFF2-40B4-BE49-F238E27FC236}">
                <a16:creationId xmlns:a16="http://schemas.microsoft.com/office/drawing/2014/main" id="{118C4A8E-BDBC-38B0-862F-C8BEBF72D348}"/>
              </a:ext>
            </a:extLst>
          </p:cNvPr>
          <p:cNvSpPr txBox="1"/>
          <p:nvPr/>
        </p:nvSpPr>
        <p:spPr>
          <a:xfrm>
            <a:off x="1405288" y="754154"/>
            <a:ext cx="6333423" cy="5539978"/>
          </a:xfrm>
          <a:prstGeom prst="rect">
            <a:avLst/>
          </a:prstGeom>
          <a:noFill/>
        </p:spPr>
        <p:txBody>
          <a:bodyPr wrap="square" rtlCol="0">
            <a:spAutoFit/>
          </a:bodyPr>
          <a:lstStyle/>
          <a:p>
            <a:pPr algn="just">
              <a:lnSpc>
                <a:spcPct val="150000"/>
              </a:lnSpc>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 portfolio website using HTML and CSS is a foundational approach to web development that allows you to showcase your work in a visually appealing and structured manner.</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In the context of portfolio websites, JavaScript can be particularly effective for managing testimonials, allowing for dynamic display and interactive navigation.</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Miller (2013) and Barr (2017) describe how AWS's global infrastructure ensures high availability and low latency and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EC2 provides customizable and scalable computing power for dynamic content and applications.</a:t>
            </a:r>
            <a:endParaRPr lang="en-US" sz="1600" dirty="0">
              <a:latin typeface="Times New Roman" panose="02020603050405020304" pitchFamily="18" charset="0"/>
              <a:cs typeface="Times New Roman" panose="02020603050405020304" pitchFamily="18" charset="0"/>
            </a:endParaRPr>
          </a:p>
          <a:p>
            <a:pPr algn="just"/>
            <a:r>
              <a:rPr lang="en-US" b="1" dirty="0">
                <a:latin typeface="Arial" panose="020B0604020202020204" pitchFamily="34" charset="0"/>
                <a:cs typeface="Arial" panose="020B0604020202020204" pitchFamily="34" charset="0"/>
              </a:rPr>
              <a:t>Research Papers:</a:t>
            </a:r>
          </a:p>
          <a:p>
            <a:pPr marL="285750" indent="-285750" algn="just">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Mgarbi</a:t>
            </a:r>
            <a:r>
              <a:rPr lang="en-US" sz="1600" dirty="0">
                <a:latin typeface="Times New Roman" panose="02020603050405020304" pitchFamily="18" charset="0"/>
                <a:cs typeface="Times New Roman" panose="02020603050405020304" pitchFamily="18" charset="0"/>
              </a:rPr>
              <a:t>, Hanae, Mohamed Yassin CHKOURI, and </a:t>
            </a:r>
            <a:r>
              <a:rPr lang="en-US" sz="1600" dirty="0" err="1">
                <a:latin typeface="Times New Roman" panose="02020603050405020304" pitchFamily="18" charset="0"/>
                <a:cs typeface="Times New Roman" panose="02020603050405020304" pitchFamily="18" charset="0"/>
              </a:rPr>
              <a:t>Abderrahim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Tahiri</a:t>
            </a:r>
            <a:r>
              <a:rPr lang="en-US" sz="1600" dirty="0">
                <a:latin typeface="Times New Roman" panose="02020603050405020304" pitchFamily="18" charset="0"/>
                <a:cs typeface="Times New Roman" panose="02020603050405020304" pitchFamily="18" charset="0"/>
              </a:rPr>
              <a:t>. "BUILDING STUDENT RESUME USING THE E-PORTFOLIO APPROACH." International Journal of Engineering Applied Sciences and Technology 6.5 (2021).</a:t>
            </a:r>
          </a:p>
          <a:p>
            <a:pPr marL="285750" indent="-285750" algn="just">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Nadon</a:t>
            </a:r>
            <a:r>
              <a:rPr lang="en-US" sz="1600" dirty="0">
                <a:latin typeface="Times New Roman" panose="02020603050405020304" pitchFamily="18" charset="0"/>
                <a:cs typeface="Times New Roman" panose="02020603050405020304" pitchFamily="18" charset="0"/>
              </a:rPr>
              <a:t> J. Website Hosting and Migration with Amazon Web Services: A Practical Guide to Moving Your Website to AWS. </a:t>
            </a:r>
            <a:r>
              <a:rPr lang="en-US" sz="1600" dirty="0" err="1">
                <a:latin typeface="Times New Roman" panose="02020603050405020304" pitchFamily="18" charset="0"/>
                <a:cs typeface="Times New Roman" panose="02020603050405020304" pitchFamily="18" charset="0"/>
              </a:rPr>
              <a:t>Apress</a:t>
            </a:r>
            <a:r>
              <a:rPr lang="en-US" sz="1600" dirty="0">
                <a:latin typeface="Times New Roman" panose="02020603050405020304" pitchFamily="18" charset="0"/>
                <a:cs typeface="Times New Roman" panose="02020603050405020304" pitchFamily="18" charset="0"/>
              </a:rPr>
              <a:t>; 2017 May 8.</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Martins, Paulo Jorge Pereira. Development of an e-portfolio social network using emerging web technologies. Diss. 2022.</a:t>
            </a:r>
          </a:p>
          <a:p>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661947" y="176123"/>
            <a:ext cx="6083163" cy="578031"/>
          </a:xfrm>
        </p:spPr>
        <p:txBody>
          <a:bodyPr>
            <a:noAutofit/>
          </a:bodyPr>
          <a:lstStyle/>
          <a:p>
            <a:pPr>
              <a:lnSpc>
                <a:spcPct val="107000"/>
              </a:lnSpc>
              <a:spcBef>
                <a:spcPts val="0"/>
              </a:spcBef>
              <a:spcAft>
                <a:spcPts val="450"/>
              </a:spcAft>
            </a:pPr>
            <a:r>
              <a:rPr lang="en-US" sz="2800" b="1" dirty="0">
                <a:solidFill>
                  <a:srgbClr val="A50021"/>
                </a:solidFill>
                <a:latin typeface="Times New Roman" panose="02020603050405020304" pitchFamily="18" charset="0"/>
                <a:cs typeface="Times New Roman" panose="02020603050405020304" pitchFamily="18" charset="0"/>
              </a:rPr>
              <a:t>Work Flow/Methodology </a:t>
            </a:r>
          </a:p>
        </p:txBody>
      </p:sp>
      <p:graphicFrame>
        <p:nvGraphicFramePr>
          <p:cNvPr id="4" name="Diagram 3">
            <a:extLst>
              <a:ext uri="{FF2B5EF4-FFF2-40B4-BE49-F238E27FC236}">
                <a16:creationId xmlns:a16="http://schemas.microsoft.com/office/drawing/2014/main" id="{6A70866E-75A0-C5CD-B996-AB537917AC30}"/>
              </a:ext>
            </a:extLst>
          </p:cNvPr>
          <p:cNvGraphicFramePr/>
          <p:nvPr>
            <p:extLst>
              <p:ext uri="{D42A27DB-BD31-4B8C-83A1-F6EECF244321}">
                <p14:modId xmlns:p14="http://schemas.microsoft.com/office/powerpoint/2010/main" val="4148332965"/>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Arrow: Right 1">
            <a:extLst>
              <a:ext uri="{FF2B5EF4-FFF2-40B4-BE49-F238E27FC236}">
                <a16:creationId xmlns:a16="http://schemas.microsoft.com/office/drawing/2014/main" id="{44D77325-02FF-93C8-5F7B-999B14646857}"/>
              </a:ext>
            </a:extLst>
          </p:cNvPr>
          <p:cNvSpPr/>
          <p:nvPr/>
        </p:nvSpPr>
        <p:spPr>
          <a:xfrm>
            <a:off x="3376957" y="3200400"/>
            <a:ext cx="326571" cy="3755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Arrow: Right 2">
            <a:extLst>
              <a:ext uri="{FF2B5EF4-FFF2-40B4-BE49-F238E27FC236}">
                <a16:creationId xmlns:a16="http://schemas.microsoft.com/office/drawing/2014/main" id="{A211D26E-C7FC-6A18-E11F-15E3AFFEEAFA}"/>
              </a:ext>
            </a:extLst>
          </p:cNvPr>
          <p:cNvSpPr/>
          <p:nvPr/>
        </p:nvSpPr>
        <p:spPr>
          <a:xfrm>
            <a:off x="5440475" y="3200399"/>
            <a:ext cx="326571" cy="375557"/>
          </a:xfrm>
          <a:prstGeom prst="rightArrow">
            <a:avLst>
              <a:gd name="adj1" fmla="val 50000"/>
              <a:gd name="adj2" fmla="val 5306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661947" y="176123"/>
            <a:ext cx="6083163" cy="578031"/>
          </a:xfrm>
        </p:spPr>
        <p:txBody>
          <a:bodyPr>
            <a:noAutofit/>
          </a:bodyPr>
          <a:lstStyle/>
          <a:p>
            <a:pPr>
              <a:lnSpc>
                <a:spcPct val="107000"/>
              </a:lnSpc>
              <a:spcBef>
                <a:spcPts val="0"/>
              </a:spcBef>
              <a:spcAft>
                <a:spcPts val="450"/>
              </a:spcAft>
            </a:pPr>
            <a:r>
              <a:rPr lang="en-US" sz="2800" b="1" dirty="0">
                <a:solidFill>
                  <a:srgbClr val="A50021"/>
                </a:solidFill>
                <a:latin typeface="Times New Roman" panose="02020603050405020304" pitchFamily="18" charset="0"/>
                <a:cs typeface="Times New Roman" panose="02020603050405020304" pitchFamily="18" charset="0"/>
              </a:rPr>
              <a:t>Work done </a:t>
            </a:r>
          </a:p>
        </p:txBody>
      </p:sp>
      <p:pic>
        <p:nvPicPr>
          <p:cNvPr id="4" name="Picture 3">
            <a:extLst>
              <a:ext uri="{FF2B5EF4-FFF2-40B4-BE49-F238E27FC236}">
                <a16:creationId xmlns:a16="http://schemas.microsoft.com/office/drawing/2014/main" id="{1402D7A4-E3CF-A702-7808-7BB82E76CF42}"/>
              </a:ext>
            </a:extLst>
          </p:cNvPr>
          <p:cNvPicPr>
            <a:picLocks noChangeAspect="1"/>
          </p:cNvPicPr>
          <p:nvPr/>
        </p:nvPicPr>
        <p:blipFill>
          <a:blip r:embed="rId2"/>
          <a:stretch>
            <a:fillRect/>
          </a:stretch>
        </p:blipFill>
        <p:spPr>
          <a:xfrm>
            <a:off x="938893" y="1248990"/>
            <a:ext cx="7290707" cy="41965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661947" y="176123"/>
            <a:ext cx="6083163" cy="578031"/>
          </a:xfrm>
        </p:spPr>
        <p:txBody>
          <a:bodyPr>
            <a:noAutofit/>
          </a:bodyPr>
          <a:lstStyle/>
          <a:p>
            <a:pPr>
              <a:lnSpc>
                <a:spcPct val="107000"/>
              </a:lnSpc>
              <a:spcBef>
                <a:spcPts val="0"/>
              </a:spcBef>
              <a:spcAft>
                <a:spcPts val="450"/>
              </a:spcAft>
            </a:pPr>
            <a:r>
              <a:rPr lang="en-US" sz="2800" b="1" dirty="0">
                <a:solidFill>
                  <a:srgbClr val="A50021"/>
                </a:solidFill>
                <a:latin typeface="Times New Roman" panose="02020603050405020304" pitchFamily="18" charset="0"/>
                <a:cs typeface="Times New Roman" panose="02020603050405020304" pitchFamily="18" charset="0"/>
              </a:rPr>
              <a:t>Work done </a:t>
            </a:r>
          </a:p>
        </p:txBody>
      </p:sp>
      <p:pic>
        <p:nvPicPr>
          <p:cNvPr id="4" name="Picture 3">
            <a:extLst>
              <a:ext uri="{FF2B5EF4-FFF2-40B4-BE49-F238E27FC236}">
                <a16:creationId xmlns:a16="http://schemas.microsoft.com/office/drawing/2014/main" id="{E38E035E-BB0C-D254-D2AB-C51802341729}"/>
              </a:ext>
            </a:extLst>
          </p:cNvPr>
          <p:cNvPicPr>
            <a:picLocks noChangeAspect="1"/>
          </p:cNvPicPr>
          <p:nvPr/>
        </p:nvPicPr>
        <p:blipFill>
          <a:blip r:embed="rId2"/>
          <a:stretch>
            <a:fillRect/>
          </a:stretch>
        </p:blipFill>
        <p:spPr>
          <a:xfrm>
            <a:off x="1232807" y="1020537"/>
            <a:ext cx="6678386" cy="442504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661947" y="176123"/>
            <a:ext cx="6083163" cy="578031"/>
          </a:xfrm>
        </p:spPr>
        <p:txBody>
          <a:bodyPr>
            <a:noAutofit/>
          </a:bodyPr>
          <a:lstStyle/>
          <a:p>
            <a:pPr>
              <a:lnSpc>
                <a:spcPct val="107000"/>
              </a:lnSpc>
              <a:spcBef>
                <a:spcPts val="0"/>
              </a:spcBef>
              <a:spcAft>
                <a:spcPts val="450"/>
              </a:spcAft>
            </a:pPr>
            <a:r>
              <a:rPr lang="en-US" sz="2800" b="1" dirty="0">
                <a:solidFill>
                  <a:srgbClr val="A50021"/>
                </a:solidFill>
                <a:latin typeface="Times New Roman" panose="02020603050405020304" pitchFamily="18" charset="0"/>
                <a:cs typeface="Times New Roman" panose="02020603050405020304" pitchFamily="18" charset="0"/>
              </a:rPr>
              <a:t>Work done </a:t>
            </a:r>
          </a:p>
        </p:txBody>
      </p:sp>
      <p:pic>
        <p:nvPicPr>
          <p:cNvPr id="2" name="Picture 1">
            <a:extLst>
              <a:ext uri="{FF2B5EF4-FFF2-40B4-BE49-F238E27FC236}">
                <a16:creationId xmlns:a16="http://schemas.microsoft.com/office/drawing/2014/main" id="{1D2D1282-CA2A-BBA7-79B0-F0A5302C3105}"/>
              </a:ext>
            </a:extLst>
          </p:cNvPr>
          <p:cNvPicPr>
            <a:picLocks noChangeAspect="1"/>
          </p:cNvPicPr>
          <p:nvPr/>
        </p:nvPicPr>
        <p:blipFill>
          <a:blip r:embed="rId2"/>
          <a:stretch>
            <a:fillRect/>
          </a:stretch>
        </p:blipFill>
        <p:spPr>
          <a:xfrm>
            <a:off x="1257299" y="1224643"/>
            <a:ext cx="6955971" cy="3984171"/>
          </a:xfrm>
          <a:prstGeom prst="rect">
            <a:avLst/>
          </a:prstGeom>
        </p:spPr>
      </p:pic>
    </p:spTree>
    <p:extLst>
      <p:ext uri="{BB962C8B-B14F-4D97-AF65-F5344CB8AC3E}">
        <p14:creationId xmlns:p14="http://schemas.microsoft.com/office/powerpoint/2010/main" val="198559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661947" y="176123"/>
            <a:ext cx="6083163" cy="578031"/>
          </a:xfrm>
        </p:spPr>
        <p:txBody>
          <a:bodyPr>
            <a:noAutofit/>
          </a:bodyPr>
          <a:lstStyle/>
          <a:p>
            <a:pPr>
              <a:lnSpc>
                <a:spcPct val="107000"/>
              </a:lnSpc>
              <a:spcBef>
                <a:spcPts val="0"/>
              </a:spcBef>
              <a:spcAft>
                <a:spcPts val="450"/>
              </a:spcAft>
            </a:pPr>
            <a:r>
              <a:rPr lang="en-US" sz="2800" b="1" dirty="0">
                <a:solidFill>
                  <a:srgbClr val="A50021"/>
                </a:solidFill>
                <a:latin typeface="Times New Roman" panose="02020603050405020304" pitchFamily="18" charset="0"/>
                <a:cs typeface="Times New Roman" panose="02020603050405020304" pitchFamily="18" charset="0"/>
              </a:rPr>
              <a:t>Work done </a:t>
            </a:r>
          </a:p>
        </p:txBody>
      </p:sp>
      <p:pic>
        <p:nvPicPr>
          <p:cNvPr id="2" name="Picture 1">
            <a:extLst>
              <a:ext uri="{FF2B5EF4-FFF2-40B4-BE49-F238E27FC236}">
                <a16:creationId xmlns:a16="http://schemas.microsoft.com/office/drawing/2014/main" id="{2508F4B4-1AA4-C6DC-CCFA-7FED9B914974}"/>
              </a:ext>
            </a:extLst>
          </p:cNvPr>
          <p:cNvPicPr>
            <a:picLocks noChangeAspect="1"/>
          </p:cNvPicPr>
          <p:nvPr/>
        </p:nvPicPr>
        <p:blipFill>
          <a:blip r:embed="rId2"/>
          <a:stretch>
            <a:fillRect/>
          </a:stretch>
        </p:blipFill>
        <p:spPr>
          <a:xfrm>
            <a:off x="1208315" y="1249135"/>
            <a:ext cx="6882492" cy="4155621"/>
          </a:xfrm>
          <a:prstGeom prst="rect">
            <a:avLst/>
          </a:prstGeom>
        </p:spPr>
      </p:pic>
    </p:spTree>
    <p:extLst>
      <p:ext uri="{BB962C8B-B14F-4D97-AF65-F5344CB8AC3E}">
        <p14:creationId xmlns:p14="http://schemas.microsoft.com/office/powerpoint/2010/main" val="238255298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1097</TotalTime>
  <Words>603</Words>
  <Application>Microsoft Office PowerPoint</Application>
  <PresentationFormat>On-screen Show (4:3)</PresentationFormat>
  <Paragraphs>69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Gill Sans MT</vt:lpstr>
      <vt:lpstr>Times New Roman</vt:lpstr>
      <vt:lpstr>Gallery</vt:lpstr>
      <vt:lpstr>PowerPoint Presentation</vt:lpstr>
      <vt:lpstr>Introduction</vt:lpstr>
      <vt:lpstr>Problem statement/Objectives  </vt:lpstr>
      <vt:lpstr>Research/Product survey </vt:lpstr>
      <vt:lpstr>Work Flow/Methodology </vt:lpstr>
      <vt:lpstr>Work done </vt:lpstr>
      <vt:lpstr>Work done </vt:lpstr>
      <vt:lpstr>Work done </vt:lpstr>
      <vt:lpstr>Work done </vt:lpstr>
      <vt:lpstr>Work done </vt:lpstr>
      <vt:lpstr>Work done </vt:lpstr>
      <vt:lpstr>Timeline of the work </vt:lpstr>
      <vt:lpstr>Thank you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Microwave induced Biomimetic coating of porous carbon fiber reinforced polyether-ethersulfone</dc:title>
  <dc:creator>Microsoft</dc:creator>
  <cp:lastModifiedBy>Pavithraa</cp:lastModifiedBy>
  <cp:revision>795</cp:revision>
  <dcterms:created xsi:type="dcterms:W3CDTF">2017-09-15T13:20:00Z</dcterms:created>
  <dcterms:modified xsi:type="dcterms:W3CDTF">2024-06-28T04:49:54Z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F2A88730282244B8BCD4A66A2ED1EC46</vt:lpwstr>
  </property>
  <property fmtid="{D5CDD505-2E9C-101B-9397-08002B2CF9AE}" pid="3" name="KSOProductBuildVer">
    <vt:lpwstr>1033-12.2.0.13193</vt:lpwstr>
  </property>
</Properties>
</file>