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303" r:id="rId3"/>
    <p:sldId id="257" r:id="rId4"/>
    <p:sldId id="286" r:id="rId5"/>
    <p:sldId id="276" r:id="rId6"/>
    <p:sldId id="281" r:id="rId7"/>
    <p:sldId id="291" r:id="rId8"/>
    <p:sldId id="274" r:id="rId9"/>
    <p:sldId id="275" r:id="rId10"/>
    <p:sldId id="283" r:id="rId11"/>
    <p:sldId id="284" r:id="rId12"/>
    <p:sldId id="288" r:id="rId13"/>
    <p:sldId id="287" r:id="rId14"/>
    <p:sldId id="292" r:id="rId15"/>
    <p:sldId id="299" r:id="rId16"/>
    <p:sldId id="302" r:id="rId17"/>
    <p:sldId id="295" r:id="rId18"/>
    <p:sldId id="301" r:id="rId19"/>
    <p:sldId id="311" r:id="rId20"/>
    <p:sldId id="297" r:id="rId21"/>
    <p:sldId id="304" r:id="rId22"/>
    <p:sldId id="312" r:id="rId23"/>
    <p:sldId id="315" r:id="rId24"/>
    <p:sldId id="305" r:id="rId25"/>
    <p:sldId id="313" r:id="rId26"/>
    <p:sldId id="307" r:id="rId27"/>
    <p:sldId id="308" r:id="rId28"/>
    <p:sldId id="309" r:id="rId29"/>
    <p:sldId id="310" r:id="rId30"/>
    <p:sldId id="314" r:id="rId31"/>
    <p:sldId id="277"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149"/>
      </p:cViewPr>
      <p:guideLst>
        <p:guide orient="horz" pos="2190"/>
        <p:guide pos="3839"/>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Fire</a:t>
            </a:r>
            <a:r>
              <a:rPr lang="en-IN" sz="1500" b="1" i="1" baseline="0" dirty="0">
                <a:solidFill>
                  <a:schemeClr val="bg1"/>
                </a:solidFill>
                <a:effectLst/>
                <a:latin typeface="Times New Roman" panose="02020603050405020304" pitchFamily="18" charset="0"/>
                <a:cs typeface="Times New Roman" panose="02020603050405020304" pitchFamily="18" charset="0"/>
              </a:rPr>
              <a:t> Detection Using Cascade Classifier</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A- 09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github.com/Pavithra-Chittari/Fire_Detection_Using_Cascade_Classifier/tree/main" TargetMode="Externa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fire.pdf" TargetMode="External"/><Relationship Id="rId3" Type="http://schemas.openxmlformats.org/officeDocument/2006/relationships/hyperlink" Target="https://iopscience.iop.org/article/10.1088/1757-899X/260/1/012025&amp;ved=2ahUKEwjjxer48ZbvAhXDb30KHbDLDRAQFjACegQICRAC&amp;usg=AOvVaw3gntoIqlNIbNEUVln" TargetMode="External"/><Relationship Id="rId2" Type="http://schemas.openxmlformats.org/officeDocument/2006/relationships/hyperlink" Target="https://www.sciencepubco.com/index.php/ijet/article/view/10277&amp;ved=2ahUKEwiVopTX8pbvAhUUQd4KHdVGAxE4" TargetMode="External"/><Relationship Id="rId1" Type="http://schemas.openxmlformats.org/officeDocument/2006/relationships/hyperlink" Target="https://www.ijsdr.org/papers/IJSDR2103028.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ciencedirect.com/science/article/abs/pii/S0262885619301222" TargetMode="External"/><Relationship Id="rId1" Type="http://schemas.openxmlformats.org/officeDocument/2006/relationships/hyperlink" Target="https://research.utwente.nl/files/5099696/Automatic_Fire_Detection.pdf&amp;ved=2ahUKEwiVopTX8pbvAhUUQd4KHdV"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hindawi.com/journals/cin/2019/1939171/" TargetMode="External"/><Relationship Id="rId1" Type="http://schemas.openxmlformats.org/officeDocument/2006/relationships/hyperlink" Target="https://www.researchgate.net/publication/315302830_Specific_Color_Detection_in_Images_using_RGB_Modelling_in_MATLA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C. Pavithra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184G1A0556</a:t>
            </a:r>
            <a:endParaRPr lang="en-US" sz="1200" b="0" dirty="0"/>
          </a:p>
        </p:txBody>
      </p:sp>
      <p:sp>
        <p:nvSpPr>
          <p:cNvPr id="3" name="Subtitle 11"/>
          <p:cNvSpPr txBox="1"/>
          <p:nvPr/>
        </p:nvSpPr>
        <p:spPr>
          <a:xfrm>
            <a:off x="3759835" y="2475865"/>
            <a:ext cx="4672965" cy="8166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endParaRPr lang="en-US" sz="1400" b="0" i="1" dirty="0"/>
          </a:p>
          <a:p>
            <a:pPr>
              <a:spcBef>
                <a:spcPts val="200"/>
              </a:spcBef>
            </a:pPr>
            <a:r>
              <a:rPr lang="en-IN" sz="2400" b="0" dirty="0">
                <a:effectLst>
                  <a:outerShdw blurRad="38100" dist="38100" dir="2700000" algn="tl">
                    <a:srgbClr val="000000">
                      <a:alpha val="43137"/>
                    </a:srgbClr>
                  </a:outerShdw>
                </a:effectLst>
              </a:rPr>
              <a:t>Dr. C. Sasikala </a:t>
            </a:r>
            <a:r>
              <a:rPr lang="en-IN" sz="1400" b="0" dirty="0">
                <a:effectLst>
                  <a:outerShdw blurRad="38100" dist="38100" dir="2700000" algn="tl">
                    <a:srgbClr val="000000">
                      <a:alpha val="43137"/>
                    </a:srgbClr>
                  </a:outerShdw>
                </a:effectLst>
              </a:rPr>
              <a:t>M.Tech.,Ph.D   </a:t>
            </a:r>
            <a:endParaRPr lang="en-IN" sz="1400" b="0" dirty="0">
              <a:effectLst>
                <a:outerShdw blurRad="38100" dist="38100" dir="2700000" algn="tl">
                  <a:srgbClr val="000000">
                    <a:alpha val="43137"/>
                  </a:srgbClr>
                </a:outerShdw>
              </a:effectLst>
            </a:endParaRPr>
          </a:p>
          <a:p>
            <a:pPr>
              <a:spcBef>
                <a:spcPts val="200"/>
              </a:spcBef>
            </a:pPr>
            <a:r>
              <a:rPr lang="en-IN" sz="1400" b="0" dirty="0"/>
              <a:t>Associate Professor</a:t>
            </a:r>
            <a:endParaRPr lang="en-IN" sz="1400" b="0" dirty="0"/>
          </a:p>
          <a:p>
            <a:pPr algn="l">
              <a:spcBef>
                <a:spcPts val="200"/>
              </a:spcBef>
            </a:pPr>
            <a:endParaRPr lang="en-IN" sz="1400" b="0" dirty="0"/>
          </a:p>
        </p:txBody>
      </p:sp>
      <p:sp>
        <p:nvSpPr>
          <p:cNvPr id="4"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endParaRPr lang="en-US" sz="2300" dirty="0"/>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5"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T. Jyothirmai</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184G1A0528</a:t>
            </a:r>
            <a:endParaRPr lang="en-US" sz="1200" b="0" dirty="0"/>
          </a:p>
        </p:txBody>
      </p:sp>
      <p:sp>
        <p:nvSpPr>
          <p:cNvPr id="6"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D. Ajith</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184G1A0501</a:t>
            </a:r>
            <a:endParaRPr lang="en-US" sz="1200" b="0" dirty="0"/>
          </a:p>
        </p:txBody>
      </p:sp>
      <p:sp>
        <p:nvSpPr>
          <p:cNvPr id="7"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R. Gnaneswar</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184G1A0518</a:t>
            </a:r>
            <a:endParaRPr lang="en-US" sz="1200" b="0" dirty="0"/>
          </a:p>
        </p:txBody>
      </p:sp>
      <p:sp>
        <p:nvSpPr>
          <p:cNvPr id="8" name="Rectangle: Rounded Corners 16"/>
          <p:cNvSpPr/>
          <p:nvPr/>
        </p:nvSpPr>
        <p:spPr>
          <a:xfrm>
            <a:off x="755009" y="34389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Fire Detection Using Cascade Classifier</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
        <p:nvSpPr>
          <p:cNvPr id="11" name="Text Box 10"/>
          <p:cNvSpPr txBox="1"/>
          <p:nvPr/>
        </p:nvSpPr>
        <p:spPr>
          <a:xfrm>
            <a:off x="1692910" y="3211195"/>
            <a:ext cx="10173970" cy="368300"/>
          </a:xfrm>
          <a:prstGeom prst="rect">
            <a:avLst/>
          </a:prstGeom>
          <a:noFill/>
        </p:spPr>
        <p:txBody>
          <a:bodyPr wrap="square" rtlCol="0">
            <a:spAutoFit/>
          </a:bodyPr>
          <a:p>
            <a:r>
              <a:rPr lang="en-IN" altLang="en-US"/>
              <a:t>Github link : </a:t>
            </a:r>
            <a:r>
              <a:rPr lang="en-US">
                <a:hlinkClick r:id="rId2" action="ppaction://hlinkfile"/>
              </a:rPr>
              <a:t>https://github.com/Pavithra-Chittari/Fire_Detection_Using_Cascade_Classifier/tree/main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r>
              <a:rPr lang="en-IN" dirty="0" smtClean="0"/>
              <a:t>To overcome the existing problems, we are using image processing approach.</a:t>
            </a:r>
            <a:r>
              <a:rPr lang="en-US" dirty="0" smtClean="0"/>
              <a:t> This machine learning approach for visual object detection is capable of processing images extremely rapidly and achieving high detection rates. </a:t>
            </a:r>
            <a:endParaRPr lang="en-US" dirty="0" smtClean="0"/>
          </a:p>
          <a:p>
            <a:pPr>
              <a:buNone/>
            </a:pPr>
            <a:endParaRPr lang="en-US" dirty="0" smtClean="0"/>
          </a:p>
          <a:p>
            <a:r>
              <a:rPr lang="en-US" dirty="0" smtClean="0"/>
              <a:t>In the proposed system, we are using Haar Cascade classifier which is an effective way for object detection. Opencv, an open-source library is used to create HAAR Cascade classifier. </a:t>
            </a:r>
            <a:endParaRPr lang="en-US" dirty="0" smtClean="0"/>
          </a:p>
          <a:p>
            <a:endParaRPr lang="en-IN" dirty="0" smtClean="0"/>
          </a:p>
          <a:p>
            <a:r>
              <a:rPr lang="en-US" dirty="0" smtClean="0"/>
              <a:t>It is a machine learning based approach where a cascade function is trained from a lot of positive and negative images. It is then used to detect objects in other images.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US" dirty="0" smtClean="0"/>
              <a:t>To train the classifier, we use a dataset which consists of hundreds of fire and non-fire images imported in an xml file. This xml file is used in training the classifier making the classifier to recognize and detect fire.</a:t>
            </a:r>
            <a:endParaRPr lang="en-US" dirty="0" smtClean="0"/>
          </a:p>
          <a:p>
            <a:endParaRPr lang="en-US" dirty="0" smtClean="0"/>
          </a:p>
          <a:p>
            <a:pPr>
              <a:buNone/>
            </a:pPr>
            <a:endParaRPr lang="en-US" dirty="0" smtClean="0"/>
          </a:p>
          <a:p>
            <a:pPr>
              <a:buNone/>
            </a:pPr>
            <a:endParaRPr lang="en-US" dirty="0" smtClean="0"/>
          </a:p>
          <a:p>
            <a:endParaRPr lang="en-US" dirty="0" smtClean="0"/>
          </a:p>
          <a:p>
            <a:endParaRPr lang="en-IN" dirty="0" smtClean="0"/>
          </a:p>
          <a:p>
            <a:pPr marL="228600" lvl="8" algn="just">
              <a:spcBef>
                <a:spcPts val="1000"/>
              </a:spcBef>
              <a:buFont typeface="Wingdings" panose="05000000000000000000" pitchFamily="2" charset="2"/>
              <a:buChar char="Ø"/>
            </a:pPr>
            <a:r>
              <a:rPr lang="en-US" sz="2400" dirty="0" smtClean="0"/>
              <a:t>With this vision based approach, fire can be detected even when the fire is not nearer. Unlike sensors, it does not require too much power to operate. This solution provides quicker results with high accuracy than sensors.</a:t>
            </a:r>
            <a:endParaRPr lang="en-US" sz="2400" dirty="0" smtClean="0"/>
          </a:p>
          <a:p>
            <a:endParaRPr lang="en-US" dirty="0" smtClean="0"/>
          </a:p>
          <a:p>
            <a:endParaRPr lang="en-US" dirty="0" smtClean="0"/>
          </a:p>
        </p:txBody>
      </p:sp>
      <p:sp>
        <p:nvSpPr>
          <p:cNvPr id="7" name="TextBox 6"/>
          <p:cNvSpPr txBox="1"/>
          <p:nvPr/>
        </p:nvSpPr>
        <p:spPr>
          <a:xfrm>
            <a:off x="5546785" y="6262778"/>
            <a:ext cx="2355011" cy="369332"/>
          </a:xfrm>
          <a:prstGeom prst="rect">
            <a:avLst/>
          </a:prstGeom>
          <a:noFill/>
        </p:spPr>
        <p:txBody>
          <a:bodyPr wrap="square" rtlCol="0">
            <a:spAutoFit/>
          </a:bodyPr>
          <a:lstStyle/>
          <a:p>
            <a:r>
              <a:rPr lang="en-IN" dirty="0" smtClean="0"/>
              <a:t>Dataset</a:t>
            </a:r>
            <a:endParaRPr lang="en-US" dirty="0"/>
          </a:p>
        </p:txBody>
      </p:sp>
      <p:pic>
        <p:nvPicPr>
          <p:cNvPr id="8" name="Picture 7" descr="cascade flowchart.png"/>
          <p:cNvPicPr>
            <a:picLocks noChangeAspect="1"/>
          </p:cNvPicPr>
          <p:nvPr/>
        </p:nvPicPr>
        <p:blipFill>
          <a:blip r:embed="rId1" cstate="print"/>
          <a:stretch>
            <a:fillRect/>
          </a:stretch>
        </p:blipFill>
        <p:spPr>
          <a:xfrm>
            <a:off x="1518249" y="2501659"/>
            <a:ext cx="8824822" cy="255341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US" dirty="0"/>
          </a:p>
        </p:txBody>
      </p:sp>
      <p:sp>
        <p:nvSpPr>
          <p:cNvPr id="3" name="Content Placeholder 2"/>
          <p:cNvSpPr>
            <a:spLocks noGrp="1"/>
          </p:cNvSpPr>
          <p:nvPr>
            <p:ph idx="1"/>
          </p:nvPr>
        </p:nvSpPr>
        <p:spPr/>
        <p:txBody>
          <a:bodyPr/>
          <a:lstStyle/>
          <a:p>
            <a:r>
              <a:rPr lang="en-IN" dirty="0" smtClean="0"/>
              <a:t>IDE – Spyder</a:t>
            </a:r>
            <a:endParaRPr lang="en-IN" dirty="0" smtClean="0"/>
          </a:p>
          <a:p>
            <a:r>
              <a:rPr lang="en-IN" dirty="0" smtClean="0"/>
              <a:t>Libraries &amp; Modules – opencv, threading, playsound, smtplib, imghdr</a:t>
            </a:r>
            <a:endParaRPr lang="en-IN" dirty="0" smtClean="0"/>
          </a:p>
          <a:p>
            <a:r>
              <a:rPr lang="en-IN" dirty="0" smtClean="0"/>
              <a:t>Coding Language – Python</a:t>
            </a:r>
            <a:endParaRPr lang="en-IN" dirty="0" smtClean="0"/>
          </a:p>
          <a:p>
            <a:r>
              <a:rPr lang="en-IN" dirty="0" smtClean="0"/>
              <a:t>Dataset – Positive and negative images of fire imported in an xml file</a:t>
            </a:r>
            <a:endParaRPr lang="en-IN" dirty="0" smtClean="0"/>
          </a:p>
          <a:p>
            <a:r>
              <a:rPr lang="en-IN" dirty="0" smtClean="0"/>
              <a:t>Algorithm – Cascade classifier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US" dirty="0"/>
          </a:p>
        </p:txBody>
      </p:sp>
      <p:sp>
        <p:nvSpPr>
          <p:cNvPr id="4" name="Rectangle 3"/>
          <p:cNvSpPr/>
          <p:nvPr/>
        </p:nvSpPr>
        <p:spPr>
          <a:xfrm>
            <a:off x="534837" y="1837426"/>
            <a:ext cx="1802921" cy="7944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video in the form of frames</a:t>
            </a:r>
            <a:endParaRPr lang="en-US" dirty="0">
              <a:solidFill>
                <a:schemeClr val="tx1"/>
              </a:solidFill>
            </a:endParaRPr>
          </a:p>
        </p:txBody>
      </p:sp>
      <p:sp>
        <p:nvSpPr>
          <p:cNvPr id="5" name="Rectangle 4"/>
          <p:cNvSpPr/>
          <p:nvPr/>
        </p:nvSpPr>
        <p:spPr>
          <a:xfrm>
            <a:off x="6188811" y="1889185"/>
            <a:ext cx="2458531" cy="655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Object Detection using Cascade Classifier</a:t>
            </a:r>
            <a:endParaRPr lang="en-US" dirty="0">
              <a:solidFill>
                <a:schemeClr val="tx1"/>
              </a:solidFill>
            </a:endParaRPr>
          </a:p>
        </p:txBody>
      </p:sp>
      <p:sp>
        <p:nvSpPr>
          <p:cNvPr id="6" name="Rectangle 5"/>
          <p:cNvSpPr/>
          <p:nvPr/>
        </p:nvSpPr>
        <p:spPr>
          <a:xfrm>
            <a:off x="10806629" y="3509051"/>
            <a:ext cx="1138687" cy="655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Fire Alert</a:t>
            </a:r>
            <a:endParaRPr lang="en-US" dirty="0">
              <a:solidFill>
                <a:schemeClr val="tx1"/>
              </a:solidFill>
            </a:endParaRPr>
          </a:p>
        </p:txBody>
      </p:sp>
      <p:sp>
        <p:nvSpPr>
          <p:cNvPr id="9" name="Right Arrow 8"/>
          <p:cNvSpPr/>
          <p:nvPr/>
        </p:nvSpPr>
        <p:spPr>
          <a:xfrm>
            <a:off x="2432650" y="2130950"/>
            <a:ext cx="588846" cy="13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349824" y="3510950"/>
            <a:ext cx="129396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endParaRPr lang="en-IN" dirty="0" smtClean="0">
              <a:solidFill>
                <a:schemeClr val="tx1"/>
              </a:solidFill>
            </a:endParaRPr>
          </a:p>
          <a:p>
            <a:pPr algn="ctr"/>
            <a:r>
              <a:rPr lang="en-IN" dirty="0" smtClean="0">
                <a:solidFill>
                  <a:schemeClr val="tx1"/>
                </a:solidFill>
              </a:rPr>
              <a:t>Acquisition</a:t>
            </a:r>
            <a:endParaRPr lang="en-US" dirty="0">
              <a:solidFill>
                <a:schemeClr val="tx1"/>
              </a:solidFill>
            </a:endParaRPr>
          </a:p>
        </p:txBody>
      </p:sp>
      <p:sp>
        <p:nvSpPr>
          <p:cNvPr id="16" name="Rectangle 15"/>
          <p:cNvSpPr/>
          <p:nvPr/>
        </p:nvSpPr>
        <p:spPr>
          <a:xfrm>
            <a:off x="8512180" y="3502325"/>
            <a:ext cx="1176068" cy="793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Fire Detection</a:t>
            </a:r>
            <a:endParaRPr lang="en-US" dirty="0">
              <a:solidFill>
                <a:schemeClr val="tx1"/>
              </a:solidFill>
            </a:endParaRPr>
          </a:p>
        </p:txBody>
      </p:sp>
      <p:sp>
        <p:nvSpPr>
          <p:cNvPr id="17" name="Rectangle 16"/>
          <p:cNvSpPr/>
          <p:nvPr/>
        </p:nvSpPr>
        <p:spPr>
          <a:xfrm>
            <a:off x="6346985" y="4912771"/>
            <a:ext cx="129396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endParaRPr lang="en-IN" dirty="0" smtClean="0">
              <a:solidFill>
                <a:schemeClr val="tx1"/>
              </a:solidFill>
            </a:endParaRPr>
          </a:p>
          <a:p>
            <a:pPr algn="ctr"/>
            <a:r>
              <a:rPr lang="en-IN" dirty="0" smtClean="0">
                <a:solidFill>
                  <a:schemeClr val="tx1"/>
                </a:solidFill>
              </a:rPr>
              <a:t>Conversion</a:t>
            </a:r>
            <a:endParaRPr lang="en-US" dirty="0">
              <a:solidFill>
                <a:schemeClr val="tx1"/>
              </a:solidFill>
            </a:endParaRPr>
          </a:p>
        </p:txBody>
      </p:sp>
      <p:sp>
        <p:nvSpPr>
          <p:cNvPr id="18" name="Rectangle 17"/>
          <p:cNvSpPr/>
          <p:nvPr/>
        </p:nvSpPr>
        <p:spPr>
          <a:xfrm>
            <a:off x="8506428" y="4928506"/>
            <a:ext cx="1190446"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endParaRPr lang="en-IN" dirty="0" smtClean="0">
              <a:solidFill>
                <a:schemeClr val="tx1"/>
              </a:solidFill>
            </a:endParaRPr>
          </a:p>
          <a:p>
            <a:pPr algn="ctr"/>
            <a:r>
              <a:rPr lang="en-IN" dirty="0" smtClean="0">
                <a:solidFill>
                  <a:schemeClr val="tx1"/>
                </a:solidFill>
              </a:rPr>
              <a:t>Analysis</a:t>
            </a:r>
            <a:endParaRPr lang="en-US" dirty="0">
              <a:solidFill>
                <a:schemeClr val="tx1"/>
              </a:solidFill>
            </a:endParaRPr>
          </a:p>
        </p:txBody>
      </p:sp>
      <p:sp>
        <p:nvSpPr>
          <p:cNvPr id="19" name="Rounded Rectangle 18"/>
          <p:cNvSpPr/>
          <p:nvPr/>
        </p:nvSpPr>
        <p:spPr>
          <a:xfrm>
            <a:off x="6042991" y="3174523"/>
            <a:ext cx="3942395" cy="2907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6953675" y="4390845"/>
            <a:ext cx="172528" cy="474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own Arrow 20"/>
          <p:cNvSpPr/>
          <p:nvPr/>
        </p:nvSpPr>
        <p:spPr>
          <a:xfrm>
            <a:off x="7146347" y="2639684"/>
            <a:ext cx="207034" cy="439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Arrow 21"/>
          <p:cNvSpPr/>
          <p:nvPr/>
        </p:nvSpPr>
        <p:spPr>
          <a:xfrm>
            <a:off x="7738677" y="5210355"/>
            <a:ext cx="629729" cy="181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9032701" y="4364963"/>
            <a:ext cx="155276" cy="439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3108960" y="1812897"/>
            <a:ext cx="2027588" cy="772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Motion Analysis using Background Subtraction</a:t>
            </a:r>
            <a:endParaRPr lang="en-US" dirty="0">
              <a:solidFill>
                <a:schemeClr val="tx1"/>
              </a:solidFill>
            </a:endParaRPr>
          </a:p>
        </p:txBody>
      </p:sp>
      <p:sp>
        <p:nvSpPr>
          <p:cNvPr id="25" name="Right Arrow 24"/>
          <p:cNvSpPr/>
          <p:nvPr/>
        </p:nvSpPr>
        <p:spPr>
          <a:xfrm>
            <a:off x="5272488" y="2116377"/>
            <a:ext cx="811482" cy="15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9780104" y="3800723"/>
            <a:ext cx="795105" cy="148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1598212" y="3183805"/>
            <a:ext cx="4007504" cy="2907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1860598" y="3552032"/>
            <a:ext cx="1439186"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consecutive frames</a:t>
            </a:r>
            <a:endParaRPr lang="en-IN" dirty="0" smtClean="0">
              <a:solidFill>
                <a:schemeClr val="tx1"/>
              </a:solidFill>
            </a:endParaRPr>
          </a:p>
        </p:txBody>
      </p:sp>
      <p:sp>
        <p:nvSpPr>
          <p:cNvPr id="32" name="Rectangle 31"/>
          <p:cNvSpPr/>
          <p:nvPr/>
        </p:nvSpPr>
        <p:spPr>
          <a:xfrm>
            <a:off x="2790353" y="4952787"/>
            <a:ext cx="136154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Frame subtraction</a:t>
            </a:r>
            <a:endParaRPr lang="en-IN" dirty="0" smtClean="0">
              <a:solidFill>
                <a:schemeClr val="tx1"/>
              </a:solidFill>
            </a:endParaRPr>
          </a:p>
        </p:txBody>
      </p:sp>
      <p:sp>
        <p:nvSpPr>
          <p:cNvPr id="34" name="Rectangle 33"/>
          <p:cNvSpPr/>
          <p:nvPr/>
        </p:nvSpPr>
        <p:spPr>
          <a:xfrm>
            <a:off x="3784276" y="3537454"/>
            <a:ext cx="151924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Detecting moving pixels</a:t>
            </a:r>
            <a:endParaRPr lang="en-IN" dirty="0" smtClean="0">
              <a:solidFill>
                <a:schemeClr val="tx1"/>
              </a:solidFill>
            </a:endParaRPr>
          </a:p>
        </p:txBody>
      </p:sp>
      <p:sp>
        <p:nvSpPr>
          <p:cNvPr id="35" name="Down Arrow 34"/>
          <p:cNvSpPr/>
          <p:nvPr/>
        </p:nvSpPr>
        <p:spPr>
          <a:xfrm>
            <a:off x="3808124" y="2680766"/>
            <a:ext cx="207034" cy="439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a:off x="2820336" y="4408072"/>
            <a:ext cx="172528" cy="474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Up Arrow 37"/>
          <p:cNvSpPr/>
          <p:nvPr/>
        </p:nvSpPr>
        <p:spPr>
          <a:xfrm>
            <a:off x="3977010" y="4413994"/>
            <a:ext cx="155276" cy="439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6033"/>
            <a:ext cx="12192000" cy="714892"/>
          </a:xfrm>
        </p:spPr>
        <p:txBody>
          <a:bodyPr/>
          <a:lstStyle/>
          <a:p>
            <a:r>
              <a:rPr lang="en-US" dirty="0" smtClean="0"/>
              <a:t>UML Activity Diagram</a:t>
            </a:r>
            <a:endParaRPr lang="en-IN" dirty="0"/>
          </a:p>
        </p:txBody>
      </p:sp>
      <p:sp>
        <p:nvSpPr>
          <p:cNvPr id="3" name="Content Placeholder 2"/>
          <p:cNvSpPr>
            <a:spLocks noGrp="1"/>
          </p:cNvSpPr>
          <p:nvPr>
            <p:ph idx="1"/>
          </p:nvPr>
        </p:nvSpPr>
        <p:spPr>
          <a:xfrm>
            <a:off x="199505" y="890553"/>
            <a:ext cx="11779135" cy="570903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600" dirty="0"/>
          </a:p>
          <a:p>
            <a:pPr marL="0" indent="0">
              <a:buNone/>
            </a:pPr>
            <a:r>
              <a:rPr lang="en-US" dirty="0" smtClean="0"/>
              <a:t>                                               </a:t>
            </a:r>
            <a:r>
              <a:rPr lang="en-US" sz="1600" dirty="0" smtClean="0"/>
              <a:t>yes</a:t>
            </a:r>
            <a:r>
              <a:rPr lang="en-US" dirty="0" smtClean="0"/>
              <a:t>                     </a:t>
            </a:r>
            <a:r>
              <a:rPr lang="en-US" sz="1600" dirty="0" smtClean="0"/>
              <a:t>no</a:t>
            </a:r>
            <a:endParaRPr lang="en-US" sz="1600" dirty="0" smtClean="0"/>
          </a:p>
          <a:p>
            <a:pPr marL="0" indent="0">
              <a:buNone/>
            </a:pPr>
            <a:r>
              <a:rPr lang="en-US" sz="1600" dirty="0" smtClean="0"/>
              <a:t>					</a:t>
            </a:r>
            <a:endParaRPr lang="en-US" sz="1600" dirty="0"/>
          </a:p>
        </p:txBody>
      </p:sp>
      <p:sp>
        <p:nvSpPr>
          <p:cNvPr id="4" name="Flowchart: Connector 3"/>
          <p:cNvSpPr/>
          <p:nvPr/>
        </p:nvSpPr>
        <p:spPr>
          <a:xfrm>
            <a:off x="4909931" y="787194"/>
            <a:ext cx="333954" cy="24649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a:off x="3586039" y="1208607"/>
            <a:ext cx="2973787" cy="3578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Reading video frames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625793" y="3093024"/>
            <a:ext cx="2910177" cy="349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Times New Roman" panose="02020603050405020304" pitchFamily="18" charset="0"/>
                <a:cs typeface="Times New Roman" panose="02020603050405020304" pitchFamily="18" charset="0"/>
              </a:rPr>
              <a:t>Detecting movement of pixels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4" name="Flowchart: Decision 23"/>
          <p:cNvSpPr/>
          <p:nvPr/>
        </p:nvSpPr>
        <p:spPr>
          <a:xfrm>
            <a:off x="4353335" y="4344078"/>
            <a:ext cx="1343769" cy="76332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Times New Roman" panose="02020603050405020304" pitchFamily="18" charset="0"/>
                <a:cs typeface="Times New Roman" panose="02020603050405020304" pitchFamily="18" charset="0"/>
              </a:rPr>
              <a:t>Fire Detected</a:t>
            </a:r>
            <a:endParaRPr lang="en-IN" sz="1000" dirty="0">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p:cNvCxnSpPr/>
          <p:nvPr/>
        </p:nvCxnSpPr>
        <p:spPr>
          <a:xfrm>
            <a:off x="3331592" y="5337998"/>
            <a:ext cx="3737113" cy="79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633745" y="5573888"/>
            <a:ext cx="1057524" cy="2941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Send email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8" name="Rounded Rectangle 27"/>
          <p:cNvSpPr/>
          <p:nvPr/>
        </p:nvSpPr>
        <p:spPr>
          <a:xfrm>
            <a:off x="5470495" y="5573887"/>
            <a:ext cx="983974" cy="2941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latin typeface="Times New Roman" panose="02020603050405020304" pitchFamily="18" charset="0"/>
                <a:cs typeface="Times New Roman" panose="02020603050405020304" pitchFamily="18" charset="0"/>
              </a:rPr>
              <a:t>Fire alert</a:t>
            </a:r>
            <a:endParaRPr lang="en-IN" sz="15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p:cNvCxnSpPr>
            <a:stCxn id="24" idx="3"/>
          </p:cNvCxnSpPr>
          <p:nvPr/>
        </p:nvCxnSpPr>
        <p:spPr>
          <a:xfrm flipV="1">
            <a:off x="5697104" y="4715120"/>
            <a:ext cx="1920246" cy="10621"/>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flipV="1">
            <a:off x="7561691" y="1097281"/>
            <a:ext cx="47707" cy="3625794"/>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flipV="1">
            <a:off x="5096783" y="1097278"/>
            <a:ext cx="2488762" cy="795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5072932" y="3450866"/>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4" idx="2"/>
          </p:cNvCxnSpPr>
          <p:nvPr/>
        </p:nvCxnSpPr>
        <p:spPr>
          <a:xfrm>
            <a:off x="5025220" y="5107403"/>
            <a:ext cx="7956" cy="20406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a:endCxn id="27" idx="0"/>
          </p:cNvCxnSpPr>
          <p:nvPr/>
        </p:nvCxnSpPr>
        <p:spPr>
          <a:xfrm>
            <a:off x="4158531" y="5319447"/>
            <a:ext cx="3976" cy="25444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28" idx="0"/>
          </p:cNvCxnSpPr>
          <p:nvPr/>
        </p:nvCxnSpPr>
        <p:spPr>
          <a:xfrm flipH="1">
            <a:off x="5962482" y="5319447"/>
            <a:ext cx="996" cy="25444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H="1">
            <a:off x="5072933" y="1033684"/>
            <a:ext cx="3975" cy="19082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71" name="Rounded Rectangle 70"/>
          <p:cNvSpPr/>
          <p:nvPr/>
        </p:nvSpPr>
        <p:spPr>
          <a:xfrm>
            <a:off x="3506525" y="2329727"/>
            <a:ext cx="3061252" cy="5724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Converting frames  to grayscale</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IN" sz="1600" dirty="0" smtClean="0">
                <a:solidFill>
                  <a:schemeClr val="tx1"/>
                </a:solidFill>
                <a:latin typeface="Times New Roman" panose="02020603050405020304" pitchFamily="18" charset="0"/>
                <a:cs typeface="Times New Roman" panose="02020603050405020304" pitchFamily="18" charset="0"/>
              </a:rPr>
              <a:t>and applying smoothing</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109" name="Straight Arrow Connector 108"/>
          <p:cNvCxnSpPr/>
          <p:nvPr/>
        </p:nvCxnSpPr>
        <p:spPr>
          <a:xfrm flipH="1">
            <a:off x="5072932" y="1558450"/>
            <a:ext cx="1" cy="17493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3404479" y="6046990"/>
            <a:ext cx="3737113" cy="79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7" idx="2"/>
          </p:cNvCxnSpPr>
          <p:nvPr/>
        </p:nvCxnSpPr>
        <p:spPr>
          <a:xfrm flipH="1">
            <a:off x="4158532" y="5868087"/>
            <a:ext cx="3975" cy="18285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41" name="Straight Arrow Connector 140"/>
          <p:cNvCxnSpPr/>
          <p:nvPr/>
        </p:nvCxnSpPr>
        <p:spPr>
          <a:xfrm flipH="1">
            <a:off x="5972755" y="5893266"/>
            <a:ext cx="3975" cy="18285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44" name="Flowchart: Connector 143"/>
          <p:cNvSpPr/>
          <p:nvPr/>
        </p:nvSpPr>
        <p:spPr>
          <a:xfrm>
            <a:off x="4866206" y="6273579"/>
            <a:ext cx="302150" cy="20673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5" name="Flowchart: Connector 144"/>
          <p:cNvSpPr/>
          <p:nvPr/>
        </p:nvSpPr>
        <p:spPr>
          <a:xfrm>
            <a:off x="4786693" y="6225873"/>
            <a:ext cx="469126" cy="310101"/>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Arrow Connector 145"/>
          <p:cNvCxnSpPr>
            <a:endCxn id="145" idx="0"/>
          </p:cNvCxnSpPr>
          <p:nvPr/>
        </p:nvCxnSpPr>
        <p:spPr>
          <a:xfrm>
            <a:off x="5010650" y="6031085"/>
            <a:ext cx="10606" cy="19478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37" name="Rounded Rectangle 36"/>
          <p:cNvSpPr/>
          <p:nvPr/>
        </p:nvSpPr>
        <p:spPr>
          <a:xfrm>
            <a:off x="3611222" y="3666827"/>
            <a:ext cx="2910177" cy="349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Times New Roman" panose="02020603050405020304" pitchFamily="18" charset="0"/>
                <a:cs typeface="Times New Roman" panose="02020603050405020304" pitchFamily="18" charset="0"/>
              </a:rPr>
              <a:t>Searching for fire in frame</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p:cNvCxnSpPr/>
          <p:nvPr/>
        </p:nvCxnSpPr>
        <p:spPr>
          <a:xfrm>
            <a:off x="5026547" y="4008761"/>
            <a:ext cx="2" cy="27829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31" name="Rounded Rectangle 30"/>
          <p:cNvSpPr/>
          <p:nvPr/>
        </p:nvSpPr>
        <p:spPr>
          <a:xfrm>
            <a:off x="3564838" y="1742660"/>
            <a:ext cx="2973787" cy="3564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latin typeface="Times New Roman" panose="02020603050405020304" pitchFamily="18" charset="0"/>
              <a:cs typeface="Times New Roman" panose="02020603050405020304" pitchFamily="18" charset="0"/>
            </a:endParaRPr>
          </a:p>
          <a:p>
            <a:pPr algn="ctr"/>
            <a:r>
              <a:rPr lang="en-IN" sz="1600" dirty="0" smtClean="0">
                <a:solidFill>
                  <a:schemeClr val="tx1"/>
                </a:solidFill>
                <a:latin typeface="Times New Roman" panose="02020603050405020304" pitchFamily="18" charset="0"/>
                <a:cs typeface="Times New Roman" panose="02020603050405020304" pitchFamily="18" charset="0"/>
              </a:rPr>
              <a:t>Frame subtraction</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a:off x="5058353" y="2887649"/>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5066306" y="2124323"/>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endParaRPr lang="en-US" dirty="0"/>
          </a:p>
        </p:txBody>
      </p:sp>
      <p:sp>
        <p:nvSpPr>
          <p:cNvPr id="3" name="Content Placeholder 2"/>
          <p:cNvSpPr>
            <a:spLocks noGrp="1"/>
          </p:cNvSpPr>
          <p:nvPr>
            <p:ph idx="1"/>
          </p:nvPr>
        </p:nvSpPr>
        <p:spPr>
          <a:xfrm>
            <a:off x="-794366" y="1152938"/>
            <a:ext cx="11779135" cy="5394960"/>
          </a:xfrm>
        </p:spPr>
        <p:txBody>
          <a:bodyPr>
            <a:normAutofit/>
          </a:bodyPr>
          <a:lstStyle/>
          <a:p>
            <a:pPr>
              <a:buNone/>
            </a:pPr>
            <a:endParaRPr lang="en-IN" sz="1600" dirty="0" smtClean="0"/>
          </a:p>
          <a:p>
            <a:endParaRPr lang="en-IN" sz="1600" dirty="0" smtClean="0"/>
          </a:p>
          <a:p>
            <a:pPr>
              <a:buNone/>
            </a:pPr>
            <a:endParaRPr lang="en-IN" sz="1600" dirty="0" smtClean="0"/>
          </a:p>
          <a:p>
            <a:endParaRPr lang="en-IN" sz="1600" dirty="0" smtClean="0"/>
          </a:p>
          <a:p>
            <a:pPr>
              <a:buNone/>
            </a:pPr>
            <a:r>
              <a:rPr lang="en-IN" sz="1600" dirty="0" smtClean="0"/>
              <a:t>                                                                         </a:t>
            </a:r>
            <a:endParaRPr lang="en-IN" sz="1600" dirty="0" smtClean="0"/>
          </a:p>
          <a:p>
            <a:pPr>
              <a:buNone/>
            </a:pPr>
            <a:endParaRPr lang="en-IN" sz="1600" dirty="0" smtClean="0"/>
          </a:p>
          <a:p>
            <a:pPr>
              <a:buNone/>
            </a:pPr>
            <a:r>
              <a:rPr lang="en-IN" sz="1600" dirty="0" smtClean="0"/>
              <a:t> 	                                                                                                                                                 </a:t>
            </a:r>
            <a:endParaRPr lang="en-IN" sz="1600" dirty="0" smtClean="0"/>
          </a:p>
          <a:p>
            <a:pPr>
              <a:buNone/>
            </a:pPr>
            <a:r>
              <a:rPr lang="en-IN" sz="1600" dirty="0" smtClean="0"/>
              <a:t>                                                                                         </a:t>
            </a:r>
            <a:endParaRPr lang="en-IN" sz="1600" dirty="0" smtClean="0"/>
          </a:p>
          <a:p>
            <a:pPr>
              <a:buNone/>
            </a:pPr>
            <a:r>
              <a:rPr lang="en-IN" sz="1600" dirty="0" smtClean="0"/>
              <a:t>                                                                                                                                                                       no</a:t>
            </a:r>
            <a:endParaRPr lang="en-IN" sz="1600" dirty="0" smtClean="0"/>
          </a:p>
          <a:p>
            <a:pPr>
              <a:buNone/>
            </a:pPr>
            <a:r>
              <a:rPr lang="en-IN" sz="1600" dirty="0" smtClean="0"/>
              <a:t>                                                                                                                                                                                                         yes</a:t>
            </a:r>
            <a:endParaRPr lang="en-US" sz="1600" dirty="0"/>
          </a:p>
        </p:txBody>
      </p:sp>
      <p:sp>
        <p:nvSpPr>
          <p:cNvPr id="8" name="Rounded Rectangle 7"/>
          <p:cNvSpPr/>
          <p:nvPr/>
        </p:nvSpPr>
        <p:spPr>
          <a:xfrm>
            <a:off x="365838" y="2083241"/>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video frames</a:t>
            </a:r>
            <a:endParaRPr lang="en-US" dirty="0">
              <a:solidFill>
                <a:schemeClr val="tx1"/>
              </a:solidFill>
            </a:endParaRPr>
          </a:p>
        </p:txBody>
      </p:sp>
      <p:cxnSp>
        <p:nvCxnSpPr>
          <p:cNvPr id="9" name="Straight Arrow Connector 8"/>
          <p:cNvCxnSpPr/>
          <p:nvPr/>
        </p:nvCxnSpPr>
        <p:spPr>
          <a:xfrm>
            <a:off x="6656540" y="2386715"/>
            <a:ext cx="858741" cy="15903"/>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0" name="Rounded Rectangle 9"/>
          <p:cNvSpPr/>
          <p:nvPr/>
        </p:nvSpPr>
        <p:spPr>
          <a:xfrm>
            <a:off x="7531182" y="2076616"/>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Detecting moving pixels</a:t>
            </a:r>
            <a:endParaRPr lang="en-US" dirty="0">
              <a:solidFill>
                <a:schemeClr val="tx1"/>
              </a:solidFill>
            </a:endParaRPr>
          </a:p>
        </p:txBody>
      </p:sp>
      <p:cxnSp>
        <p:nvCxnSpPr>
          <p:cNvPr id="11" name="Straight Arrow Connector 10"/>
          <p:cNvCxnSpPr>
            <a:stCxn id="10" idx="3"/>
            <a:endCxn id="12" idx="1"/>
          </p:cNvCxnSpPr>
          <p:nvPr/>
        </p:nvCxnSpPr>
        <p:spPr>
          <a:xfrm flipV="1">
            <a:off x="9352031" y="2399969"/>
            <a:ext cx="406856" cy="6626"/>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9758887" y="2069990"/>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Searching for fire</a:t>
            </a:r>
            <a:endParaRPr lang="en-US" dirty="0">
              <a:solidFill>
                <a:schemeClr val="tx1"/>
              </a:solidFill>
            </a:endParaRPr>
          </a:p>
        </p:txBody>
      </p:sp>
      <p:cxnSp>
        <p:nvCxnSpPr>
          <p:cNvPr id="13" name="Straight Arrow Connector 12"/>
          <p:cNvCxnSpPr>
            <a:stCxn id="12" idx="2"/>
          </p:cNvCxnSpPr>
          <p:nvPr/>
        </p:nvCxnSpPr>
        <p:spPr>
          <a:xfrm>
            <a:off x="10669312" y="2729948"/>
            <a:ext cx="1325" cy="76465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19" idx="0"/>
          </p:cNvCxnSpPr>
          <p:nvPr/>
        </p:nvCxnSpPr>
        <p:spPr>
          <a:xfrm>
            <a:off x="10670637" y="4158530"/>
            <a:ext cx="10606" cy="63610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1709576" y="2743201"/>
            <a:ext cx="23808" cy="116088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9697934" y="4794635"/>
            <a:ext cx="1966618" cy="8189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Send Email notification and alert </a:t>
            </a:r>
            <a:endParaRPr lang="en-US" dirty="0">
              <a:solidFill>
                <a:schemeClr val="tx1"/>
              </a:solidFill>
            </a:endParaRPr>
          </a:p>
        </p:txBody>
      </p:sp>
      <p:cxnSp>
        <p:nvCxnSpPr>
          <p:cNvPr id="27" name="Straight Connector 26"/>
          <p:cNvCxnSpPr/>
          <p:nvPr/>
        </p:nvCxnSpPr>
        <p:spPr>
          <a:xfrm>
            <a:off x="1733384" y="3896139"/>
            <a:ext cx="7907556" cy="17891"/>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p:cNvSpPr/>
          <p:nvPr/>
        </p:nvSpPr>
        <p:spPr>
          <a:xfrm>
            <a:off x="4834325" y="1804943"/>
            <a:ext cx="2267487" cy="12085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Converting to </a:t>
            </a:r>
            <a:r>
              <a:rPr lang="en-IN" dirty="0" err="1" smtClean="0">
                <a:solidFill>
                  <a:schemeClr val="tx1"/>
                </a:solidFill>
              </a:rPr>
              <a:t>grayscale</a:t>
            </a:r>
            <a:r>
              <a:rPr lang="en-IN" dirty="0" smtClean="0">
                <a:solidFill>
                  <a:schemeClr val="tx1"/>
                </a:solidFill>
              </a:rPr>
              <a:t> format</a:t>
            </a:r>
            <a:endParaRPr lang="en-IN" dirty="0" smtClean="0">
              <a:solidFill>
                <a:schemeClr val="tx1"/>
              </a:solidFill>
            </a:endParaRPr>
          </a:p>
          <a:p>
            <a:pPr algn="ctr"/>
            <a:r>
              <a:rPr lang="en-IN" dirty="0" smtClean="0">
                <a:solidFill>
                  <a:schemeClr val="tx1"/>
                </a:solidFill>
              </a:rPr>
              <a:t>and applying smoothing</a:t>
            </a:r>
            <a:endParaRPr lang="en-US" dirty="0">
              <a:solidFill>
                <a:schemeClr val="tx1"/>
              </a:solidFill>
            </a:endParaRPr>
          </a:p>
        </p:txBody>
      </p:sp>
      <p:sp>
        <p:nvSpPr>
          <p:cNvPr id="60" name="Diamond 59"/>
          <p:cNvSpPr/>
          <p:nvPr/>
        </p:nvSpPr>
        <p:spPr>
          <a:xfrm>
            <a:off x="9605164" y="3474720"/>
            <a:ext cx="2130949" cy="87464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Fire detected?</a:t>
            </a:r>
            <a:endParaRPr lang="en-US" dirty="0">
              <a:solidFill>
                <a:schemeClr val="tx1"/>
              </a:solidFill>
            </a:endParaRPr>
          </a:p>
        </p:txBody>
      </p:sp>
      <p:cxnSp>
        <p:nvCxnSpPr>
          <p:cNvPr id="33" name="Straight Arrow Connector 32"/>
          <p:cNvCxnSpPr>
            <a:stCxn id="8" idx="3"/>
          </p:cNvCxnSpPr>
          <p:nvPr/>
        </p:nvCxnSpPr>
        <p:spPr>
          <a:xfrm flipV="1">
            <a:off x="2186687" y="2409245"/>
            <a:ext cx="349794" cy="397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2529918" y="2092519"/>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Frame subtraction</a:t>
            </a:r>
            <a:endParaRPr lang="en-US" dirty="0">
              <a:solidFill>
                <a:schemeClr val="tx1"/>
              </a:solidFill>
            </a:endParaRPr>
          </a:p>
        </p:txBody>
      </p:sp>
      <p:cxnSp>
        <p:nvCxnSpPr>
          <p:cNvPr id="22" name="Straight Arrow Connector 21"/>
          <p:cNvCxnSpPr>
            <a:endCxn id="30" idx="1"/>
          </p:cNvCxnSpPr>
          <p:nvPr/>
        </p:nvCxnSpPr>
        <p:spPr>
          <a:xfrm flipV="1">
            <a:off x="4350767" y="2409242"/>
            <a:ext cx="483558" cy="530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sz="2400" b="1" dirty="0" smtClean="0"/>
              <a:t>Providing Dataset:</a:t>
            </a:r>
            <a:endParaRPr lang="en-US" sz="2400" b="1" dirty="0" smtClean="0"/>
          </a:p>
          <a:p>
            <a:r>
              <a:rPr lang="en-US" sz="1800" dirty="0" smtClean="0"/>
              <a:t>By using CascadeClassifier from OpenCV we are going to access dataset. </a:t>
            </a:r>
            <a:endParaRPr lang="en-US" sz="1800" dirty="0" smtClean="0"/>
          </a:p>
          <a:p>
            <a:pPr>
              <a:buNone/>
            </a:pPr>
            <a:r>
              <a:rPr lang="en-US" sz="1800" dirty="0"/>
              <a:t>	</a:t>
            </a:r>
            <a:r>
              <a:rPr lang="en-US" sz="1800" dirty="0" smtClean="0"/>
              <a:t>	fire_cascade = cv2.CascadeClassifier(‘dataset_file') </a:t>
            </a:r>
            <a:endParaRPr lang="en-US" sz="1800" dirty="0" smtClean="0"/>
          </a:p>
          <a:p>
            <a:r>
              <a:rPr lang="en-IN" sz="1800" dirty="0" smtClean="0"/>
              <a:t>The method CascadeClassifier follows Ada Boost algorithm to learn from the dataset.</a:t>
            </a:r>
            <a:endParaRPr lang="en-IN" sz="1800" dirty="0" smtClean="0"/>
          </a:p>
          <a:p>
            <a:r>
              <a:rPr lang="en-IN" sz="1800" dirty="0" smtClean="0"/>
              <a:t>It determines false positives and true negatives in dataset.</a:t>
            </a:r>
            <a:endParaRPr lang="en-IN" sz="1800" dirty="0" smtClean="0"/>
          </a:p>
          <a:p>
            <a:r>
              <a:rPr lang="en-IN" sz="1800" b="1" dirty="0" smtClean="0"/>
              <a:t>AdaBoost:</a:t>
            </a:r>
            <a:endParaRPr lang="en-IN" sz="1800" b="1" dirty="0" smtClean="0"/>
          </a:p>
          <a:p>
            <a:pPr lvl="1">
              <a:lnSpc>
                <a:spcPct val="150000"/>
              </a:lnSpc>
              <a:buFont typeface="Wingdings" panose="05000000000000000000" pitchFamily="2" charset="2"/>
              <a:buChar char="§"/>
            </a:pPr>
            <a:r>
              <a:rPr lang="en-IN" sz="1800" dirty="0" smtClean="0"/>
              <a:t> </a:t>
            </a:r>
            <a:r>
              <a:rPr lang="en-US" sz="1800" dirty="0" smtClean="0"/>
              <a:t>AdaBoost is also called the Adaptive Boosting algorithm. It combines multiple classifiers to increase the accuracy of classifiers. </a:t>
            </a:r>
            <a:endParaRPr lang="en-US" sz="1800" dirty="0" smtClean="0"/>
          </a:p>
          <a:p>
            <a:pPr lvl="1">
              <a:lnSpc>
                <a:spcPct val="150000"/>
              </a:lnSpc>
              <a:buFont typeface="Wingdings" panose="05000000000000000000" pitchFamily="2" charset="2"/>
              <a:buChar char="§"/>
            </a:pPr>
            <a:r>
              <a:rPr lang="en-US" sz="1800" dirty="0" smtClean="0"/>
              <a:t>It is an iterative ensemble method. </a:t>
            </a:r>
            <a:endParaRPr lang="en-US" sz="1800" dirty="0" smtClean="0"/>
          </a:p>
          <a:p>
            <a:pPr lvl="1">
              <a:lnSpc>
                <a:spcPct val="150000"/>
              </a:lnSpc>
              <a:buFont typeface="Wingdings" panose="05000000000000000000" pitchFamily="2" charset="2"/>
              <a:buChar char="§"/>
            </a:pPr>
            <a:r>
              <a:rPr lang="en-US" sz="1800" dirty="0" smtClean="0"/>
              <a:t>AdaBoost classifier builds a strong classifier by combining multiple poorly performing classifiers so that you will get high accuracy strong classifier. </a:t>
            </a:r>
            <a:endParaRPr lang="en-US" sz="1800" dirty="0" smtClean="0"/>
          </a:p>
          <a:p>
            <a:pPr lvl="1">
              <a:lnSpc>
                <a:spcPct val="150000"/>
              </a:lnSpc>
              <a:buFont typeface="Wingdings" panose="05000000000000000000" pitchFamily="2" charset="2"/>
              <a:buChar char="§"/>
            </a:pPr>
            <a:r>
              <a:rPr lang="en-US" sz="1800" dirty="0" smtClean="0"/>
              <a:t>The basic concept behind Adaboost is to set the weights of classifiers and train the data sample in each iteration such that it ensures the accurate predictions of unusual observations.</a:t>
            </a:r>
            <a:endParaRPr 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6" name="Content Placeholder 5"/>
          <p:cNvSpPr>
            <a:spLocks noGrp="1"/>
          </p:cNvSpPr>
          <p:nvPr>
            <p:ph idx="1"/>
          </p:nvPr>
        </p:nvSpPr>
        <p:spPr/>
        <p:txBody>
          <a:bodyPr>
            <a:normAutofit lnSpcReduction="10000"/>
          </a:bodyPr>
          <a:lstStyle/>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r>
              <a:rPr lang="en-IN" sz="2400" b="1" dirty="0" smtClean="0"/>
              <a:t>Read the Live Video:</a:t>
            </a:r>
            <a:endParaRPr lang="en-IN" sz="2400" b="1" dirty="0" smtClean="0"/>
          </a:p>
          <a:p>
            <a:r>
              <a:rPr lang="en-US" sz="1600" dirty="0" smtClean="0"/>
              <a:t>By importing</a:t>
            </a:r>
            <a:r>
              <a:rPr lang="en-US" sz="1600" b="1" dirty="0" smtClean="0"/>
              <a:t> cv2 </a:t>
            </a:r>
            <a:r>
              <a:rPr lang="en-US" sz="1600" dirty="0" smtClean="0"/>
              <a:t>library , we are going to create a </a:t>
            </a:r>
            <a:r>
              <a:rPr lang="en-US" sz="1600" b="1" dirty="0" smtClean="0"/>
              <a:t>video capture</a:t>
            </a:r>
            <a:r>
              <a:rPr lang="en-US" sz="1600" dirty="0" smtClean="0"/>
              <a:t> object, which would help stream the video.</a:t>
            </a:r>
            <a:endParaRPr lang="en-US" sz="1600" dirty="0" smtClean="0"/>
          </a:p>
          <a:p>
            <a:r>
              <a:rPr lang="en-US" sz="1600" dirty="0" smtClean="0"/>
              <a:t>Create a variable which stores the object</a:t>
            </a:r>
            <a:endParaRPr lang="en-US" sz="1600" dirty="0" smtClean="0"/>
          </a:p>
          <a:p>
            <a:pPr marL="0" indent="0">
              <a:buNone/>
            </a:pPr>
            <a:r>
              <a:rPr lang="en-US" sz="1600" dirty="0" smtClean="0"/>
              <a:t>	# </a:t>
            </a:r>
            <a:r>
              <a:rPr lang="en-IN" sz="1600" dirty="0" smtClean="0"/>
              <a:t>live_Camera = cv2.VideoCapture(0)</a:t>
            </a:r>
            <a:endParaRPr lang="en-IN" sz="1600" dirty="0" smtClean="0"/>
          </a:p>
          <a:p>
            <a:r>
              <a:rPr lang="en-US" sz="1600" dirty="0" smtClean="0"/>
              <a:t>The function takes argument 0 or 1 depending upon whether you are using primary camera  or external camera.</a:t>
            </a:r>
            <a:endParaRPr lang="en-US" sz="1600" dirty="0" smtClean="0"/>
          </a:p>
          <a:p>
            <a:pPr marL="0" indent="0">
              <a:buNone/>
            </a:pPr>
            <a:r>
              <a:rPr lang="en-US" sz="1600" dirty="0" smtClean="0"/>
              <a:t>	i.e., 0 - primary camera</a:t>
            </a:r>
            <a:endParaRPr lang="en-US" sz="1600" dirty="0" smtClean="0"/>
          </a:p>
          <a:p>
            <a:pPr marL="0" indent="0">
              <a:buNone/>
            </a:pPr>
            <a:r>
              <a:rPr lang="en-US" sz="1600" dirty="0" smtClean="0"/>
              <a:t>	       1 – external camera</a:t>
            </a:r>
            <a:endParaRPr lang="en-US" sz="1600" dirty="0" smtClean="0"/>
          </a:p>
          <a:p>
            <a:endParaRPr lang="en-US" dirty="0"/>
          </a:p>
        </p:txBody>
      </p:sp>
      <p:pic>
        <p:nvPicPr>
          <p:cNvPr id="8" name="Picture 7" descr="adaboost.jpg"/>
          <p:cNvPicPr>
            <a:picLocks noChangeAspect="1"/>
          </p:cNvPicPr>
          <p:nvPr/>
        </p:nvPicPr>
        <p:blipFill>
          <a:blip r:embed="rId1" cstate="print"/>
          <a:stretch>
            <a:fillRect/>
          </a:stretch>
        </p:blipFill>
        <p:spPr>
          <a:xfrm>
            <a:off x="2372138" y="1033670"/>
            <a:ext cx="6596932" cy="293403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175651" y="1184743"/>
            <a:ext cx="11779135" cy="5394960"/>
          </a:xfrm>
        </p:spPr>
        <p:txBody>
          <a:bodyPr/>
          <a:lstStyle/>
          <a:p>
            <a:pPr>
              <a:buNone/>
            </a:pPr>
            <a:r>
              <a:rPr lang="en-IN" sz="2400" b="1" dirty="0" smtClean="0"/>
              <a:t>Motion Detection</a:t>
            </a:r>
            <a:r>
              <a:rPr lang="en-IN" dirty="0" smtClean="0"/>
              <a:t>:</a:t>
            </a:r>
            <a:endParaRPr lang="en-IN" sz="1800" dirty="0" smtClean="0"/>
          </a:p>
          <a:p>
            <a:pPr fontAlgn="base"/>
            <a:r>
              <a:rPr lang="en-IN" sz="1800" dirty="0" smtClean="0"/>
              <a:t>Motion detection is done using “Background Subtraction”.</a:t>
            </a:r>
            <a:endParaRPr lang="en-US" sz="1800" dirty="0" smtClean="0"/>
          </a:p>
          <a:p>
            <a:pPr fontAlgn="base"/>
            <a:r>
              <a:rPr lang="en-US" sz="1800" dirty="0" smtClean="0"/>
              <a:t>The function that </a:t>
            </a:r>
            <a:r>
              <a:rPr lang="en-US" sz="1800" dirty="0" err="1" smtClean="0"/>
              <a:t>OpenCV</a:t>
            </a:r>
            <a:r>
              <a:rPr lang="en-US" sz="1800" dirty="0" smtClean="0"/>
              <a:t> provides for this purpose is </a:t>
            </a:r>
            <a:r>
              <a:rPr lang="en-US" sz="1800" dirty="0" err="1" smtClean="0"/>
              <a:t>absdiff</a:t>
            </a:r>
            <a:r>
              <a:rPr lang="en-US" sz="1800" dirty="0" smtClean="0"/>
              <a:t>.</a:t>
            </a:r>
            <a:endParaRPr lang="en-US" sz="1800" dirty="0" smtClean="0"/>
          </a:p>
          <a:p>
            <a:pPr>
              <a:buNone/>
            </a:pPr>
            <a:r>
              <a:rPr lang="en-US" sz="1800" dirty="0" smtClean="0"/>
              <a:t>			</a:t>
            </a:r>
            <a:r>
              <a:rPr lang="en-US" sz="1800" dirty="0" err="1" smtClean="0"/>
              <a:t>destination_image</a:t>
            </a:r>
            <a:r>
              <a:rPr lang="en-US" sz="1800" dirty="0" smtClean="0"/>
              <a:t> = cv2.absdiff(image1, image2)</a:t>
            </a:r>
            <a:endParaRPr lang="en-US" sz="1800" dirty="0" smtClean="0"/>
          </a:p>
          <a:p>
            <a:r>
              <a:rPr lang="en-US" sz="1800" dirty="0" smtClean="0"/>
              <a:t>It helps in finding the absolute difference between the pixels </a:t>
            </a:r>
            <a:endParaRPr lang="en-US" sz="1800" dirty="0" smtClean="0"/>
          </a:p>
          <a:p>
            <a:pPr>
              <a:buNone/>
            </a:pPr>
            <a:r>
              <a:rPr lang="en-US" sz="1800" dirty="0" smtClean="0"/>
              <a:t>of the two images. By using this we will be able to extract just the</a:t>
            </a:r>
            <a:endParaRPr lang="en-US" sz="1800" dirty="0" smtClean="0"/>
          </a:p>
          <a:p>
            <a:pPr>
              <a:buNone/>
            </a:pPr>
            <a:r>
              <a:rPr lang="en-US" sz="1800" dirty="0" smtClean="0"/>
              <a:t> pixels of the objects that are moving.</a:t>
            </a:r>
            <a:endParaRPr lang="en-US" sz="1800" dirty="0" smtClean="0"/>
          </a:p>
          <a:p>
            <a:r>
              <a:rPr lang="en-IN" sz="1800" dirty="0" smtClean="0"/>
              <a:t>After obtaining the pixels that have movement, we need to </a:t>
            </a:r>
            <a:r>
              <a:rPr lang="en-IN" sz="1800" dirty="0" err="1" smtClean="0"/>
              <a:t>binarize</a:t>
            </a:r>
            <a:r>
              <a:rPr lang="en-IN" sz="1800" dirty="0" smtClean="0"/>
              <a:t> the image.</a:t>
            </a:r>
            <a:endParaRPr lang="en-US" sz="1800" dirty="0" smtClean="0"/>
          </a:p>
          <a:p>
            <a:r>
              <a:rPr lang="en-US" sz="1800" dirty="0" smtClean="0"/>
              <a:t>If the pixel value is smaller than the threshold, it is set to 0, otherwise it is set </a:t>
            </a:r>
            <a:endParaRPr lang="en-US" sz="1800" dirty="0" smtClean="0"/>
          </a:p>
          <a:p>
            <a:pPr>
              <a:buNone/>
            </a:pPr>
            <a:r>
              <a:rPr lang="en-US" sz="1800" dirty="0" smtClean="0"/>
              <a:t>	to a maximum value(255).</a:t>
            </a:r>
            <a:endParaRPr lang="en-US" sz="1800" dirty="0" smtClean="0"/>
          </a:p>
          <a:p>
            <a:r>
              <a:rPr lang="en-IN" sz="1800" dirty="0" smtClean="0"/>
              <a:t>Now, the region which has movement is identified by drawing the contours </a:t>
            </a:r>
            <a:endParaRPr lang="en-IN" sz="1800" dirty="0" smtClean="0"/>
          </a:p>
          <a:p>
            <a:pPr>
              <a:buNone/>
            </a:pPr>
            <a:r>
              <a:rPr lang="en-IN" sz="1800" dirty="0" smtClean="0"/>
              <a:t>	over the region where there are maximum valued pixels. </a:t>
            </a:r>
            <a:endParaRPr lang="en-US" sz="1800" dirty="0"/>
          </a:p>
        </p:txBody>
      </p:sp>
      <p:pic>
        <p:nvPicPr>
          <p:cNvPr id="4" name="Picture 3" descr="fire motion.png"/>
          <p:cNvPicPr>
            <a:picLocks noChangeAspect="1"/>
          </p:cNvPicPr>
          <p:nvPr/>
        </p:nvPicPr>
        <p:blipFill>
          <a:blip r:embed="rId1" cstate="print"/>
          <a:stretch>
            <a:fillRect/>
          </a:stretch>
        </p:blipFill>
        <p:spPr>
          <a:xfrm>
            <a:off x="6870864" y="2092440"/>
            <a:ext cx="5113463" cy="1798476"/>
          </a:xfrm>
          <a:prstGeom prst="rect">
            <a:avLst/>
          </a:prstGeom>
        </p:spPr>
      </p:pic>
      <p:pic>
        <p:nvPicPr>
          <p:cNvPr id="6" name="Picture 5" descr="contour.png"/>
          <p:cNvPicPr>
            <a:picLocks noChangeAspect="1"/>
          </p:cNvPicPr>
          <p:nvPr/>
        </p:nvPicPr>
        <p:blipFill>
          <a:blip r:embed="rId2" cstate="print"/>
          <a:stretch>
            <a:fillRect/>
          </a:stretch>
        </p:blipFill>
        <p:spPr>
          <a:xfrm>
            <a:off x="8481091" y="4510140"/>
            <a:ext cx="3101609" cy="16384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pPr>
              <a:buNone/>
            </a:pPr>
            <a:r>
              <a:rPr lang="en-IN" sz="2400" b="1" dirty="0" smtClean="0"/>
              <a:t>Conversion to Grayscale:</a:t>
            </a:r>
            <a:endParaRPr lang="en-IN" sz="2400" b="1" dirty="0"/>
          </a:p>
          <a:p>
            <a:r>
              <a:rPr lang="en-US" sz="1800" dirty="0" smtClean="0"/>
              <a:t>In-order </a:t>
            </a:r>
            <a:r>
              <a:rPr lang="en-US" sz="1800" dirty="0"/>
              <a:t>to </a:t>
            </a:r>
            <a:r>
              <a:rPr lang="en-US" sz="1800" dirty="0" smtClean="0"/>
              <a:t>make the image processing faster, we </a:t>
            </a:r>
            <a:r>
              <a:rPr lang="en-US" sz="1800" dirty="0"/>
              <a:t>are going to read </a:t>
            </a:r>
            <a:r>
              <a:rPr lang="en-US" sz="1800" dirty="0" smtClean="0"/>
              <a:t>each and every frame and convert color </a:t>
            </a:r>
            <a:r>
              <a:rPr lang="en-US" sz="1800" dirty="0"/>
              <a:t>frame into gray </a:t>
            </a:r>
            <a:r>
              <a:rPr lang="en-US" sz="1800" dirty="0" smtClean="0"/>
              <a:t>color.</a:t>
            </a:r>
            <a:endParaRPr lang="en-US" sz="1800" dirty="0" smtClean="0"/>
          </a:p>
          <a:p>
            <a:r>
              <a:rPr lang="en-US" sz="1800" dirty="0" smtClean="0"/>
              <a:t>We use OpenCV’s cvtColor() method to convert color frame into grayscale.</a:t>
            </a:r>
            <a:endParaRPr lang="en-US" sz="1800" dirty="0" smtClean="0"/>
          </a:p>
          <a:p>
            <a:pPr marL="457200" lvl="1" indent="0">
              <a:buNone/>
            </a:pPr>
            <a:r>
              <a:rPr lang="en-IN" sz="1800" dirty="0" smtClean="0"/>
              <a:t>                          cv2.cvtColor(frame, color_code)</a:t>
            </a:r>
            <a:endParaRPr lang="en-US" sz="1800" dirty="0" smtClean="0"/>
          </a:p>
          <a:p>
            <a:pPr marL="0" indent="0"/>
            <a:r>
              <a:rPr lang="en-IN" sz="1800" dirty="0" smtClean="0"/>
              <a:t>This method follows “</a:t>
            </a:r>
            <a:r>
              <a:rPr lang="en-IN" sz="1800" b="1" dirty="0" smtClean="0"/>
              <a:t>Weighted Average</a:t>
            </a:r>
            <a:r>
              <a:rPr lang="en-IN" sz="1800" dirty="0" smtClean="0"/>
              <a:t>” algorithm to convert frame into grayscale.</a:t>
            </a:r>
            <a:endParaRPr lang="en-US" sz="1800" dirty="0" smtClean="0"/>
          </a:p>
          <a:p>
            <a:pPr marL="0" indent="0"/>
            <a:r>
              <a:rPr lang="en-US" sz="1800" dirty="0" smtClean="0"/>
              <a:t>Formula : Y= 0.299*R+0.587*G+0.114*B</a:t>
            </a:r>
            <a:endParaRPr lang="en-US" sz="1800" dirty="0" smtClean="0"/>
          </a:p>
          <a:p>
            <a:pPr marL="0" indent="0">
              <a:buNone/>
            </a:pPr>
            <a:endParaRPr lang="en-US" sz="1800" dirty="0" smtClean="0"/>
          </a:p>
          <a:p>
            <a:pPr>
              <a:buNone/>
            </a:pPr>
            <a:r>
              <a:rPr lang="en-IN" sz="2400" b="1" dirty="0" smtClean="0"/>
              <a:t>Object Detection:</a:t>
            </a:r>
            <a:endParaRPr lang="en-IN" sz="2400" b="1" dirty="0" smtClean="0"/>
          </a:p>
          <a:p>
            <a:r>
              <a:rPr lang="en-IN" sz="1800" dirty="0" smtClean="0"/>
              <a:t>The object we are detecting here is fire.</a:t>
            </a:r>
            <a:endParaRPr lang="en-IN" sz="1800" dirty="0" smtClean="0"/>
          </a:p>
          <a:p>
            <a:r>
              <a:rPr lang="en-US" sz="1800" dirty="0" smtClean="0"/>
              <a:t>Here in fire detection, we are using the Haar Cascade classifier.</a:t>
            </a:r>
            <a:endParaRPr lang="en-US" sz="1800" dirty="0" smtClean="0"/>
          </a:p>
          <a:p>
            <a:r>
              <a:rPr lang="en-US" sz="1800" dirty="0" smtClean="0"/>
              <a:t>The algorithm outlines a box and searches for the fire in the image,</a:t>
            </a:r>
            <a:endParaRPr lang="en-US" sz="1800" dirty="0" smtClean="0"/>
          </a:p>
          <a:p>
            <a:pPr>
              <a:buNone/>
            </a:pPr>
            <a:r>
              <a:rPr lang="en-US" sz="1800" dirty="0" smtClean="0"/>
              <a:t>     mainly, the box is searching for Haar-like features.</a:t>
            </a:r>
            <a:endParaRPr lang="en-US" sz="1800" dirty="0" smtClean="0"/>
          </a:p>
        </p:txBody>
      </p:sp>
      <p:pic>
        <p:nvPicPr>
          <p:cNvPr id="5" name="Picture 4" descr="haar_features.jpg"/>
          <p:cNvPicPr>
            <a:picLocks noChangeAspect="1"/>
          </p:cNvPicPr>
          <p:nvPr/>
        </p:nvPicPr>
        <p:blipFill>
          <a:blip r:embed="rId1" cstate="print"/>
          <a:stretch>
            <a:fillRect/>
          </a:stretch>
        </p:blipFill>
        <p:spPr>
          <a:xfrm>
            <a:off x="7418567" y="3586038"/>
            <a:ext cx="3657599" cy="25452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None/>
            </a:pPr>
            <a:r>
              <a:rPr lang="en-IN" dirty="0"/>
              <a:t>                           During fire accidents, the fire must be detected quickly to avoid any kind of losses.</a:t>
            </a:r>
            <a:r>
              <a:rPr lang="en-US" dirty="0"/>
              <a:t>The existing solution is using fire or smoke sensors for fire detection. The sensor works on basis of temperature. But the major disadvantage is that sensors are very sensitive and can easily lead to false alarms. Also, they are not quick and quite expensive.</a:t>
            </a:r>
            <a:endParaRPr lang="en-US" dirty="0"/>
          </a:p>
          <a:p>
            <a:pPr marL="457200" indent="-457200">
              <a:buNone/>
            </a:pPr>
            <a:r>
              <a:rPr lang="en-US" dirty="0"/>
              <a:t>                         </a:t>
            </a:r>
            <a:endParaRPr lang="en-US" dirty="0"/>
          </a:p>
          <a:p>
            <a:pPr marL="457200" indent="-457200">
              <a:buNone/>
            </a:pPr>
            <a:r>
              <a:rPr lang="en-US" dirty="0"/>
              <a:t>                           To overcome these drawbacks we use Cascade classifier instead of those fire or smoke sensors. When a fire is detected, it rings the alarm and sends an alert notification to the fire department.</a:t>
            </a:r>
            <a:endParaRPr lang="en-US" dirty="0"/>
          </a:p>
          <a:p>
            <a:pPr marL="457200" indent="-457200"/>
            <a:endParaRPr lang="en-US" dirty="0"/>
          </a:p>
          <a:p>
            <a:pPr marL="457200" indent="-45720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r>
              <a:rPr lang="en-IN" sz="1800" dirty="0" smtClean="0"/>
              <a:t>To detect haar like features, we use an inbuilt function called </a:t>
            </a:r>
            <a:r>
              <a:rPr lang="en-IN" sz="1800" b="1" dirty="0" smtClean="0"/>
              <a:t>detectMultiScale() </a:t>
            </a:r>
            <a:r>
              <a:rPr lang="en-IN" sz="1800" dirty="0" smtClean="0"/>
              <a:t>and</a:t>
            </a:r>
            <a:r>
              <a:rPr lang="en-IN" sz="1800" b="1" dirty="0" smtClean="0"/>
              <a:t> </a:t>
            </a:r>
            <a:r>
              <a:rPr lang="en-US" sz="1800" dirty="0" smtClean="0"/>
              <a:t>parameters like scale factor and min neighbor s are passed. </a:t>
            </a:r>
            <a:endParaRPr lang="en-IN" sz="1800" b="1" dirty="0" smtClean="0"/>
          </a:p>
          <a:p>
            <a:pPr marL="228600" lvl="1">
              <a:spcBef>
                <a:spcPts val="1000"/>
              </a:spcBef>
              <a:buNone/>
            </a:pPr>
            <a:r>
              <a:rPr lang="en-IN" sz="1800" dirty="0" smtClean="0"/>
              <a:t>                                               detectMultiScale(frame, scale _factor, min_ neighbors)</a:t>
            </a:r>
            <a:endParaRPr lang="en-IN" sz="1800" dirty="0" smtClean="0"/>
          </a:p>
          <a:p>
            <a:pPr marL="228600" lvl="1">
              <a:spcBef>
                <a:spcPts val="1000"/>
              </a:spcBef>
              <a:buFont typeface="Wingdings" panose="05000000000000000000" pitchFamily="2" charset="2"/>
              <a:buChar char="Ø"/>
            </a:pPr>
            <a:r>
              <a:rPr lang="en-US" sz="1800" dirty="0" smtClean="0"/>
              <a:t>The scale_factor will allow rescaling the size of an input frame to detect the fire of any size.</a:t>
            </a:r>
            <a:endParaRPr lang="en-US" sz="1800" dirty="0" smtClean="0"/>
          </a:p>
          <a:p>
            <a:pPr marL="228600" lvl="1">
              <a:spcBef>
                <a:spcPts val="1000"/>
              </a:spcBef>
              <a:buFont typeface="Wingdings" panose="05000000000000000000" pitchFamily="2" charset="2"/>
              <a:buChar char="Ø"/>
            </a:pPr>
            <a:r>
              <a:rPr lang="en-US" sz="1800" dirty="0" smtClean="0"/>
              <a:t>The min_neighbors  parameter directly affects the quality of detected fire.</a:t>
            </a:r>
            <a:endParaRPr lang="en-US" sz="1800" dirty="0" smtClean="0"/>
          </a:p>
          <a:p>
            <a:pPr marL="228600" lvl="1">
              <a:spcBef>
                <a:spcPts val="1000"/>
              </a:spcBef>
              <a:buFont typeface="Wingdings" panose="05000000000000000000" pitchFamily="2" charset="2"/>
              <a:buChar char="Ø"/>
            </a:pPr>
            <a:r>
              <a:rPr lang="en-IN" sz="1800" dirty="0" smtClean="0"/>
              <a:t>If  the fire is identified in the same region </a:t>
            </a:r>
            <a:r>
              <a:rPr lang="en-IN" sz="1800" dirty="0" err="1" smtClean="0"/>
              <a:t>atleast</a:t>
            </a:r>
            <a:r>
              <a:rPr lang="en-IN" sz="1800" dirty="0" smtClean="0"/>
              <a:t>  </a:t>
            </a:r>
            <a:r>
              <a:rPr lang="en-IN" sz="1800" dirty="0" err="1" smtClean="0"/>
              <a:t>min_neighbor</a:t>
            </a:r>
            <a:r>
              <a:rPr lang="en-IN" sz="1800" dirty="0" smtClean="0"/>
              <a:t>  number of times then that region is said to be contained fire.</a:t>
            </a:r>
            <a:endParaRPr lang="en-US" sz="1800" dirty="0" smtClean="0"/>
          </a:p>
          <a:p>
            <a:pPr marL="228600" lvl="1">
              <a:spcBef>
                <a:spcPts val="1000"/>
              </a:spcBef>
              <a:buNone/>
            </a:pPr>
            <a:endParaRPr lang="en-US" sz="1800" dirty="0" smtClean="0"/>
          </a:p>
          <a:p>
            <a:pPr>
              <a:buNone/>
            </a:pPr>
            <a:endParaRPr lang="en-US" sz="1800" dirty="0" smtClean="0"/>
          </a:p>
        </p:txBody>
      </p:sp>
      <p:pic>
        <p:nvPicPr>
          <p:cNvPr id="4" name="Picture 3"/>
          <p:cNvPicPr>
            <a:picLocks noChangeAspect="1" noChangeArrowheads="1"/>
          </p:cNvPicPr>
          <p:nvPr/>
        </p:nvPicPr>
        <p:blipFill>
          <a:blip r:embed="rId1" cstate="print"/>
          <a:srcRect/>
          <a:stretch>
            <a:fillRect/>
          </a:stretch>
        </p:blipFill>
        <p:spPr bwMode="auto">
          <a:xfrm>
            <a:off x="1345512" y="3593990"/>
            <a:ext cx="3266245" cy="2107096"/>
          </a:xfrm>
          <a:prstGeom prst="rect">
            <a:avLst/>
          </a:prstGeom>
          <a:noFill/>
          <a:ln w="9525">
            <a:noFill/>
            <a:miter lim="800000"/>
            <a:headEnd/>
            <a:tailEnd/>
          </a:ln>
          <a:effectLst/>
        </p:spPr>
      </p:pic>
      <p:pic>
        <p:nvPicPr>
          <p:cNvPr id="5" name="Picture 4"/>
          <p:cNvPicPr>
            <a:picLocks noChangeAspect="1" noChangeArrowheads="1"/>
          </p:cNvPicPr>
          <p:nvPr/>
        </p:nvPicPr>
        <p:blipFill>
          <a:blip r:embed="rId2" cstate="print"/>
          <a:srcRect/>
          <a:stretch>
            <a:fillRect/>
          </a:stretch>
        </p:blipFill>
        <p:spPr bwMode="auto">
          <a:xfrm>
            <a:off x="6305384" y="3617841"/>
            <a:ext cx="3260035" cy="2075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Sending Email</a:t>
            </a:r>
            <a:r>
              <a:rPr lang="en-US" b="1" dirty="0" smtClean="0"/>
              <a:t>:</a:t>
            </a:r>
            <a:endParaRPr lang="en-US" b="1" dirty="0" smtClean="0"/>
          </a:p>
          <a:p>
            <a:r>
              <a:rPr lang="en-US" sz="1800" dirty="0" smtClean="0"/>
              <a:t>To send an email to fire department, we here use </a:t>
            </a:r>
            <a:r>
              <a:rPr lang="en-US" sz="1800" dirty="0" err="1" smtClean="0"/>
              <a:t>smtplib</a:t>
            </a:r>
            <a:r>
              <a:rPr lang="en-US" sz="1800" dirty="0" smtClean="0"/>
              <a:t> python library .Simple Mail Transfer Protocol (SMTP) is a protocol, which handles sending e-mail and routing e-mail between mail servers.</a:t>
            </a:r>
            <a:endParaRPr lang="en-US" sz="1800" dirty="0" smtClean="0"/>
          </a:p>
          <a:p>
            <a:r>
              <a:rPr lang="en-US" sz="1800" dirty="0" smtClean="0"/>
              <a:t> It defines an SMTP client session object that can be used to send mail to any internet machine with an SMTP or ESMTP listener daemon.</a:t>
            </a:r>
            <a:endParaRPr lang="en-US" sz="1800" dirty="0" smtClean="0"/>
          </a:p>
          <a:p>
            <a:r>
              <a:rPr lang="en-US" sz="1800" dirty="0" smtClean="0"/>
              <a:t>We create a recipient mail variable . There we are going to add receiver email .</a:t>
            </a:r>
            <a:endParaRPr lang="en-US" sz="1800" dirty="0" smtClean="0"/>
          </a:p>
          <a:p>
            <a:pPr marL="0" indent="0">
              <a:buNone/>
            </a:pPr>
            <a:r>
              <a:rPr lang="en-US" sz="1800" dirty="0" smtClean="0"/>
              <a:t>	#</a:t>
            </a:r>
            <a:r>
              <a:rPr lang="en-US" sz="1800" dirty="0" err="1" smtClean="0"/>
              <a:t>recipient_mail</a:t>
            </a:r>
            <a:r>
              <a:rPr lang="en-US" sz="1800" dirty="0" smtClean="0"/>
              <a:t>=“firedept@gmail.com”</a:t>
            </a:r>
            <a:endParaRPr lang="en-US" sz="1800" dirty="0" smtClean="0"/>
          </a:p>
          <a:p>
            <a:r>
              <a:rPr lang="en-US" sz="1800" dirty="0" smtClean="0"/>
              <a:t>By using server , we will send a mail to receiver mail address</a:t>
            </a:r>
            <a:endParaRPr lang="en-US" sz="1800" dirty="0" smtClean="0"/>
          </a:p>
          <a:p>
            <a:pPr marL="0" indent="0">
              <a:buNone/>
            </a:pPr>
            <a:r>
              <a:rPr lang="en-US" sz="1800" dirty="0" smtClean="0"/>
              <a:t>	#</a:t>
            </a:r>
            <a:r>
              <a:rPr lang="en-US" sz="1800" dirty="0" err="1" smtClean="0"/>
              <a:t>sender_mail</a:t>
            </a:r>
            <a:r>
              <a:rPr lang="en-US" sz="1800" dirty="0" smtClean="0"/>
              <a:t>=“xyz@gmail.com”</a:t>
            </a:r>
            <a:endParaRPr lang="en-US" sz="1800" dirty="0" smtClean="0"/>
          </a:p>
          <a:p>
            <a:pPr>
              <a:buNone/>
            </a:pPr>
            <a:r>
              <a:rPr lang="en-US" sz="2400" b="1" dirty="0" smtClean="0"/>
              <a:t>Playing Fire Alarm</a:t>
            </a:r>
            <a:r>
              <a:rPr lang="en-US" b="1" dirty="0" smtClean="0"/>
              <a:t>:</a:t>
            </a:r>
            <a:endParaRPr lang="en-US" b="1" dirty="0" smtClean="0"/>
          </a:p>
          <a:p>
            <a:r>
              <a:rPr lang="en-US" sz="1800" dirty="0" smtClean="0"/>
              <a:t>To send a alert sound we here use </a:t>
            </a:r>
            <a:r>
              <a:rPr lang="en-US" sz="1800" dirty="0" err="1" smtClean="0"/>
              <a:t>playsound</a:t>
            </a:r>
            <a:r>
              <a:rPr lang="en-US" sz="1800" dirty="0" smtClean="0"/>
              <a:t> python library. These module contains only a single function named </a:t>
            </a:r>
            <a:r>
              <a:rPr lang="en-US" sz="1800" dirty="0" err="1" smtClean="0"/>
              <a:t>playsound</a:t>
            </a:r>
            <a:r>
              <a:rPr lang="en-US" sz="1800" dirty="0" smtClean="0"/>
              <a:t>().</a:t>
            </a:r>
            <a:endParaRPr lang="en-US" sz="1800" dirty="0" smtClean="0"/>
          </a:p>
          <a:p>
            <a:r>
              <a:rPr lang="en-US" sz="1800" dirty="0" smtClean="0"/>
              <a:t>It requires one argument - the path to the file with the sound you’d like to play. This may be a local file, or a URL.</a:t>
            </a:r>
            <a:endParaRPr lang="en-US" sz="1800" dirty="0" smtClean="0"/>
          </a:p>
          <a:p>
            <a:pPr marL="0" indent="0">
              <a:buNone/>
            </a:pPr>
            <a:r>
              <a:rPr lang="en-IN" sz="1800" dirty="0" smtClean="0"/>
              <a:t>	#</a:t>
            </a:r>
            <a:r>
              <a:rPr lang="en-IN" sz="1800" dirty="0" err="1" smtClean="0"/>
              <a:t>playsound.playsound</a:t>
            </a:r>
            <a:r>
              <a:rPr lang="en-IN" sz="1800" dirty="0" smtClean="0"/>
              <a:t>('fire_alarm.mp3',True) </a:t>
            </a:r>
            <a:endParaRPr lang="en-IN" sz="1800"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pPr>
              <a:buNone/>
            </a:pPr>
            <a:r>
              <a:rPr lang="en-IN" sz="2000" b="1" dirty="0" smtClean="0"/>
              <a:t>Capturing Photo:</a:t>
            </a:r>
            <a:endParaRPr lang="en-IN" sz="2000" b="1" dirty="0" smtClean="0"/>
          </a:p>
          <a:p>
            <a:r>
              <a:rPr lang="en-IN" sz="1800" dirty="0" smtClean="0"/>
              <a:t>We take a snap of the scene and send it as a proof  by attaching the photo to the mail.</a:t>
            </a:r>
            <a:endParaRPr lang="en-IN" sz="1800" dirty="0" smtClean="0"/>
          </a:p>
          <a:p>
            <a:r>
              <a:rPr lang="en-IN" sz="1800" dirty="0" smtClean="0"/>
              <a:t>For this we use </a:t>
            </a:r>
            <a:r>
              <a:rPr lang="en-IN" sz="1800" dirty="0" err="1" smtClean="0"/>
              <a:t>imghdr</a:t>
            </a:r>
            <a:r>
              <a:rPr lang="en-IN" sz="1800" dirty="0" smtClean="0"/>
              <a:t> module.</a:t>
            </a:r>
            <a:endParaRPr lang="en-IN" sz="1800" dirty="0" smtClean="0"/>
          </a:p>
          <a:p>
            <a:pPr>
              <a:buNone/>
            </a:pPr>
            <a:r>
              <a:rPr lang="en-IN" sz="1800" dirty="0" smtClean="0"/>
              <a:t>                                                                         </a:t>
            </a:r>
            <a:r>
              <a:rPr lang="en-IN" sz="1800" dirty="0" err="1" smtClean="0"/>
              <a:t>ret,frame</a:t>
            </a:r>
            <a:r>
              <a:rPr lang="en-IN" sz="1800" dirty="0" smtClean="0"/>
              <a:t> = </a:t>
            </a:r>
            <a:r>
              <a:rPr lang="en-IN" sz="1800" dirty="0" err="1" smtClean="0"/>
              <a:t>vid.read</a:t>
            </a:r>
            <a:r>
              <a:rPr lang="en-IN" sz="1800" dirty="0" smtClean="0"/>
              <a:t>()</a:t>
            </a:r>
            <a:endParaRPr lang="en-IN" sz="1800" dirty="0" smtClean="0"/>
          </a:p>
          <a:p>
            <a:pPr>
              <a:buNone/>
            </a:pPr>
            <a:r>
              <a:rPr lang="en-IN" sz="1800" dirty="0" smtClean="0"/>
              <a:t>                                                                cv2.imwrite("</a:t>
            </a:r>
            <a:r>
              <a:rPr lang="en-IN" sz="1800" dirty="0" err="1" smtClean="0"/>
              <a:t>NewPicture.jpg",frame</a:t>
            </a:r>
            <a:r>
              <a:rPr lang="en-IN" sz="1800" dirty="0" smtClean="0"/>
              <a:t>)</a:t>
            </a:r>
            <a:endParaRPr lang="en-US" sz="1800" dirty="0" smtClean="0"/>
          </a:p>
          <a:p>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sz="3100" b="1" dirty="0" smtClean="0"/>
          </a:p>
          <a:p>
            <a:pPr>
              <a:buNone/>
            </a:pPr>
            <a:r>
              <a:rPr lang="en-US" sz="3200" dirty="0" smtClean="0"/>
              <a:t>      </a:t>
            </a:r>
            <a:r>
              <a:rPr lang="en-US" sz="2400" dirty="0" smtClean="0"/>
              <a:t>import cv2</a:t>
            </a:r>
            <a:endParaRPr lang="en-US" sz="2400" dirty="0" smtClean="0"/>
          </a:p>
          <a:p>
            <a:pPr>
              <a:buNone/>
            </a:pPr>
            <a:r>
              <a:rPr lang="en-US" sz="2400" dirty="0" smtClean="0"/>
              <a:t>        </a:t>
            </a:r>
            <a:r>
              <a:rPr lang="en-US" sz="2400" dirty="0" err="1" smtClean="0"/>
              <a:t>live_Camera</a:t>
            </a:r>
            <a:r>
              <a:rPr lang="en-US" sz="2400" dirty="0" smtClean="0"/>
              <a:t> =cv2.VideoCapture(0) </a:t>
            </a:r>
            <a:endParaRPr lang="en-US" sz="2400" dirty="0" smtClean="0"/>
          </a:p>
          <a:p>
            <a:pPr>
              <a:buNone/>
            </a:pPr>
            <a:r>
              <a:rPr lang="en-US" sz="2400" dirty="0" smtClean="0"/>
              <a:t>        </a:t>
            </a:r>
            <a:r>
              <a:rPr lang="en-US" sz="2400" dirty="0" err="1" smtClean="0"/>
              <a:t>fire_cascade</a:t>
            </a:r>
            <a:r>
              <a:rPr lang="en-US" sz="2400" dirty="0" smtClean="0"/>
              <a:t> = cv2.CascadeClassifier(‘</a:t>
            </a:r>
            <a:r>
              <a:rPr lang="en-US" sz="2400" dirty="0" err="1" smtClean="0"/>
              <a:t>dataset_file</a:t>
            </a:r>
            <a:r>
              <a:rPr lang="en-US" sz="2400" dirty="0" smtClean="0"/>
              <a:t>')</a:t>
            </a:r>
            <a:endParaRPr lang="en-US" sz="2400" dirty="0" smtClean="0"/>
          </a:p>
          <a:p>
            <a:pPr algn="l">
              <a:buNone/>
            </a:pPr>
            <a:r>
              <a:rPr lang="en-US" sz="2400" dirty="0" smtClean="0"/>
              <a:t>	    def </a:t>
            </a:r>
            <a:r>
              <a:rPr lang="en-US" sz="2400" dirty="0" err="1" smtClean="0"/>
              <a:t>play_alarm_sound_function</a:t>
            </a:r>
            <a:r>
              <a:rPr lang="en-US" sz="2400" dirty="0" smtClean="0"/>
              <a:t>(): </a:t>
            </a:r>
            <a:endParaRPr lang="en-US" sz="2400" dirty="0" smtClean="0"/>
          </a:p>
          <a:p>
            <a:pPr algn="l">
              <a:buNone/>
            </a:pPr>
            <a:r>
              <a:rPr lang="en-US" sz="2400" dirty="0" smtClean="0"/>
              <a:t>		</a:t>
            </a:r>
            <a:r>
              <a:rPr lang="en-US" sz="2400" dirty="0" err="1" smtClean="0"/>
              <a:t>playsound.playsound</a:t>
            </a:r>
            <a:r>
              <a:rPr lang="en-US" sz="2400" dirty="0" smtClean="0"/>
              <a:t>('fire_alarm.mp3',True</a:t>
            </a:r>
            <a:endParaRPr lang="en-US" sz="2400" dirty="0" smtClean="0"/>
          </a:p>
          <a:p>
            <a:pPr algn="l">
              <a:buNone/>
            </a:pPr>
            <a:r>
              <a:rPr lang="en-US" sz="2400" dirty="0" smtClean="0"/>
              <a:t>	            print("Fire alarm end") </a:t>
            </a:r>
            <a:endParaRPr lang="en-US" sz="2400" dirty="0" smtClean="0"/>
          </a:p>
          <a:p>
            <a:pPr algn="l">
              <a:buNone/>
            </a:pPr>
            <a:r>
              <a:rPr lang="en-US" sz="2400" dirty="0" smtClean="0"/>
              <a:t>	    </a:t>
            </a:r>
            <a:endParaRPr lang="en-US" sz="2400" dirty="0" smtClean="0"/>
          </a:p>
          <a:p>
            <a:pPr algn="l">
              <a:buNone/>
            </a:pPr>
            <a:r>
              <a:rPr lang="en-US" sz="2400" dirty="0" smtClean="0"/>
              <a:t>         def </a:t>
            </a:r>
            <a:r>
              <a:rPr lang="en-US" sz="2400" dirty="0" err="1" smtClean="0"/>
              <a:t>send_mail_function</a:t>
            </a:r>
            <a:r>
              <a:rPr lang="en-US" sz="2400" dirty="0" smtClean="0"/>
              <a:t>(): </a:t>
            </a:r>
            <a:endParaRPr lang="en-US" sz="2400" dirty="0" smtClean="0"/>
          </a:p>
          <a:p>
            <a:pPr>
              <a:buNone/>
            </a:pPr>
            <a:r>
              <a:rPr lang="en-US" sz="2400" dirty="0" smtClean="0"/>
              <a:t>		           with </a:t>
            </a:r>
            <a:r>
              <a:rPr lang="en-US" sz="2400" dirty="0" err="1" smtClean="0"/>
              <a:t>smtplib.SMTP_SSL</a:t>
            </a:r>
            <a:r>
              <a:rPr lang="en-US" sz="2400" dirty="0" smtClean="0"/>
              <a:t>('smtp.gmail.com', 465) as </a:t>
            </a:r>
            <a:r>
              <a:rPr lang="en-US" sz="2400" dirty="0" err="1" smtClean="0"/>
              <a:t>smtp</a:t>
            </a:r>
            <a:r>
              <a:rPr lang="en-US" sz="2400" dirty="0" smtClean="0"/>
              <a:t>:</a:t>
            </a:r>
            <a:endParaRPr lang="en-US" sz="2400" dirty="0" smtClean="0"/>
          </a:p>
          <a:p>
            <a:pPr>
              <a:buNone/>
            </a:pPr>
            <a:r>
              <a:rPr lang="en-US" sz="2400" dirty="0" smtClean="0"/>
              <a:t>                         </a:t>
            </a:r>
            <a:r>
              <a:rPr lang="en-US" sz="2400" dirty="0" err="1" smtClean="0"/>
              <a:t>smtp.login</a:t>
            </a:r>
            <a:r>
              <a:rPr lang="en-US" sz="2400" dirty="0" smtClean="0"/>
              <a:t>(</a:t>
            </a:r>
            <a:r>
              <a:rPr lang="en-US" sz="2400" dirty="0" err="1" smtClean="0"/>
              <a:t>Sender_Email</a:t>
            </a:r>
            <a:r>
              <a:rPr lang="en-US" sz="2400" dirty="0" smtClean="0"/>
              <a:t>, Password)              </a:t>
            </a:r>
            <a:endParaRPr lang="en-US" sz="2400" dirty="0" smtClean="0"/>
          </a:p>
          <a:p>
            <a:pPr>
              <a:buNone/>
            </a:pPr>
            <a:r>
              <a:rPr lang="en-US" sz="2400" dirty="0" smtClean="0"/>
              <a:t>                         </a:t>
            </a:r>
            <a:r>
              <a:rPr lang="en-US" sz="2400" dirty="0" err="1" smtClean="0"/>
              <a:t>smtp.send_message</a:t>
            </a:r>
            <a:r>
              <a:rPr lang="en-US" sz="2400" dirty="0" smtClean="0"/>
              <a:t>(</a:t>
            </a:r>
            <a:r>
              <a:rPr lang="en-US" sz="2400" dirty="0" err="1" smtClean="0"/>
              <a:t>newMessage</a:t>
            </a:r>
            <a:r>
              <a:rPr lang="en-US" sz="2400" dirty="0" smtClean="0"/>
              <a:t>)</a:t>
            </a:r>
            <a:endParaRPr lang="en-US" sz="2400" dirty="0" smtClean="0"/>
          </a:p>
          <a:p>
            <a:pPr>
              <a:buNone/>
            </a:pPr>
            <a:r>
              <a:rPr lang="en-US" sz="2400" dirty="0" smtClean="0"/>
              <a:t>                         print('mail sent')</a:t>
            </a:r>
            <a:endParaRPr lang="en-US" sz="2400" dirty="0" smtClean="0"/>
          </a:p>
          <a:p>
            <a:pPr algn="l">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000" dirty="0" smtClean="0"/>
              <a:t>while(True):</a:t>
            </a:r>
            <a:endParaRPr lang="en-US" sz="2000" dirty="0" smtClean="0"/>
          </a:p>
          <a:p>
            <a:pPr>
              <a:buNone/>
            </a:pPr>
            <a:r>
              <a:rPr lang="en-US" sz="2000" dirty="0" smtClean="0"/>
              <a:t>    ret, frame = </a:t>
            </a:r>
            <a:r>
              <a:rPr lang="en-US" sz="2000" dirty="0" err="1" smtClean="0"/>
              <a:t>vid.read</a:t>
            </a:r>
            <a:r>
              <a:rPr lang="en-US" sz="2000" dirty="0" smtClean="0"/>
              <a:t>()</a:t>
            </a:r>
            <a:endParaRPr lang="en-US" sz="2000" dirty="0" smtClean="0"/>
          </a:p>
          <a:p>
            <a:pPr>
              <a:buNone/>
            </a:pPr>
            <a:r>
              <a:rPr lang="en-US" sz="2000" dirty="0" smtClean="0"/>
              <a:t>    ret, frame1 = </a:t>
            </a:r>
            <a:r>
              <a:rPr lang="en-US" sz="2000" dirty="0" err="1" smtClean="0"/>
              <a:t>vid.read</a:t>
            </a:r>
            <a:r>
              <a:rPr lang="en-US" sz="2000" dirty="0" smtClean="0"/>
              <a:t>()</a:t>
            </a:r>
            <a:endParaRPr lang="en-US" sz="2000" dirty="0" smtClean="0"/>
          </a:p>
          <a:p>
            <a:pPr>
              <a:buNone/>
            </a:pPr>
            <a:r>
              <a:rPr lang="en-US" sz="2000" dirty="0" smtClean="0"/>
              <a:t>    difference = cv2.absdiff(frame, frame1)</a:t>
            </a:r>
            <a:endParaRPr lang="en-US" sz="2000" dirty="0" smtClean="0"/>
          </a:p>
          <a:p>
            <a:pPr>
              <a:buNone/>
            </a:pPr>
            <a:r>
              <a:rPr lang="en-US" sz="2000" dirty="0" smtClean="0"/>
              <a:t>    gray = cv2.cvtColor(difference, cv2.COLOR_BGR2GRAY)</a:t>
            </a:r>
            <a:endParaRPr lang="en-US" sz="2000" dirty="0" smtClean="0"/>
          </a:p>
          <a:p>
            <a:pPr>
              <a:buNone/>
            </a:pPr>
            <a:r>
              <a:rPr lang="en-US" sz="2000" dirty="0" smtClean="0"/>
              <a:t>    blur = cv2.GaussianBlur(gray, (5,5), 0)</a:t>
            </a:r>
            <a:endParaRPr lang="en-US" sz="2000" dirty="0" smtClean="0"/>
          </a:p>
          <a:p>
            <a:pPr>
              <a:buNone/>
            </a:pPr>
            <a:r>
              <a:rPr lang="en-US" sz="2000" dirty="0" smtClean="0"/>
              <a:t>    _, threshold = cv2.threshold(blur, 20, 255, cv2.THRESH_BINARY)</a:t>
            </a:r>
            <a:endParaRPr lang="en-US" sz="2000" dirty="0" smtClean="0"/>
          </a:p>
          <a:p>
            <a:pPr>
              <a:buNone/>
            </a:pPr>
            <a:r>
              <a:rPr lang="en-US" sz="2000" dirty="0" smtClean="0"/>
              <a:t>    dilate = cv2.dilate(threshold, None, iterations=3)</a:t>
            </a:r>
            <a:endParaRPr lang="en-US" sz="2000" dirty="0" smtClean="0"/>
          </a:p>
          <a:p>
            <a:pPr>
              <a:buNone/>
            </a:pPr>
            <a:r>
              <a:rPr lang="en-US" sz="2000" dirty="0" smtClean="0"/>
              <a:t>    contour, _ = cv2.findContours(dilate, cv2.RETR_TREE, cv2.CHAIN_APPROX_SIMPLE)</a:t>
            </a:r>
            <a:endParaRPr lang="en-US" sz="2000" dirty="0" smtClean="0"/>
          </a:p>
          <a:p>
            <a:pPr>
              <a:buNone/>
            </a:pPr>
            <a:r>
              <a:rPr lang="en-US" sz="2000" dirty="0" smtClean="0"/>
              <a:t>    cv2.drawContours(frame, contour, -1, (0, 0, 255), 2)</a:t>
            </a:r>
            <a:endParaRPr lang="en-US" sz="2000" dirty="0" smtClean="0"/>
          </a:p>
          <a:p>
            <a:pPr>
              <a:buNone/>
            </a:pPr>
            <a:r>
              <a:rPr lang="en-US" sz="2000" dirty="0" smtClean="0"/>
              <a:t>    </a:t>
            </a:r>
            <a:endParaRPr lang="en-US" sz="2000" dirty="0" smtClean="0"/>
          </a:p>
          <a:p>
            <a:pPr>
              <a:buNone/>
            </a:pPr>
            <a:r>
              <a:rPr lang="en-US" sz="2000" dirty="0" smtClean="0"/>
              <a:t>    gray = cv2.cvtColor(frame, cv2.COLOR_BGR2GRAY)</a:t>
            </a:r>
            <a:endParaRPr lang="en-US" sz="2000" dirty="0" smtClean="0"/>
          </a:p>
          <a:p>
            <a:pPr>
              <a:buNone/>
            </a:pPr>
            <a:r>
              <a:rPr lang="en-US" sz="2000" dirty="0" smtClean="0"/>
              <a:t>    fire = </a:t>
            </a:r>
            <a:r>
              <a:rPr lang="en-US" sz="2000" dirty="0" err="1" smtClean="0"/>
              <a:t>fire_cascade.detectMultiScale</a:t>
            </a:r>
            <a:r>
              <a:rPr lang="en-US" sz="2000" dirty="0" smtClean="0"/>
              <a:t>(frame, 1.2, 5)</a:t>
            </a:r>
            <a:endParaRPr lang="en-US" sz="2000" dirty="0" smtClean="0"/>
          </a:p>
          <a:p>
            <a:pPr>
              <a:buNone/>
            </a:pPr>
            <a:endParaRPr lang="en-US" sz="2000"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US" dirty="0"/>
          </a:p>
        </p:txBody>
      </p:sp>
      <p:sp>
        <p:nvSpPr>
          <p:cNvPr id="3" name="Content Placeholder 2"/>
          <p:cNvSpPr>
            <a:spLocks noGrp="1"/>
          </p:cNvSpPr>
          <p:nvPr>
            <p:ph idx="1"/>
          </p:nvPr>
        </p:nvSpPr>
        <p:spPr/>
        <p:txBody>
          <a:bodyPr>
            <a:normAutofit/>
          </a:bodyPr>
          <a:lstStyle/>
          <a:p>
            <a:r>
              <a:rPr lang="en-IN" dirty="0" smtClean="0"/>
              <a:t>Starts capturing </a:t>
            </a:r>
            <a:r>
              <a:rPr lang="en-IN" smtClean="0"/>
              <a:t>the live video</a:t>
            </a:r>
            <a:r>
              <a:rPr lang="en-IN" dirty="0" smtClean="0"/>
              <a:t>.</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556591" y="1722203"/>
            <a:ext cx="11004606" cy="47024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199505" y="1097279"/>
            <a:ext cx="11779135" cy="5394960"/>
          </a:xfrm>
        </p:spPr>
        <p:txBody>
          <a:bodyPr/>
          <a:lstStyle/>
          <a:p>
            <a:r>
              <a:rPr lang="en-IN" dirty="0" smtClean="0"/>
              <a:t>When it identifies fire, it initiates the fire alarm, captures the photo of fire and initiates the mail sending process.</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198783" y="2059388"/>
            <a:ext cx="11211338" cy="448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smtClean="0"/>
              <a:t>Mail is sent by mentioning the address and snap of the location.</a:t>
            </a:r>
            <a:endParaRPr lang="en-US" dirty="0"/>
          </a:p>
        </p:txBody>
      </p:sp>
      <p:pic>
        <p:nvPicPr>
          <p:cNvPr id="2052" name="Picture 4"/>
          <p:cNvPicPr>
            <a:picLocks noChangeAspect="1" noChangeArrowheads="1"/>
          </p:cNvPicPr>
          <p:nvPr/>
        </p:nvPicPr>
        <p:blipFill>
          <a:blip r:embed="rId1" cstate="print"/>
          <a:srcRect/>
          <a:stretch>
            <a:fillRect/>
          </a:stretch>
        </p:blipFill>
        <p:spPr bwMode="auto">
          <a:xfrm>
            <a:off x="333954" y="1622066"/>
            <a:ext cx="11092069" cy="49298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smtClean="0"/>
              <a:t>Mail is sent successfully and fire alarm ends.</a:t>
            </a:r>
            <a:endParaRPr lang="en-US" dirty="0"/>
          </a:p>
        </p:txBody>
      </p:sp>
      <p:pic>
        <p:nvPicPr>
          <p:cNvPr id="4098" name="Picture 2"/>
          <p:cNvPicPr>
            <a:picLocks noChangeAspect="1" noChangeArrowheads="1"/>
          </p:cNvPicPr>
          <p:nvPr/>
        </p:nvPicPr>
        <p:blipFill>
          <a:blip r:embed="rId1" cstate="print"/>
          <a:srcRect/>
          <a:stretch>
            <a:fillRect/>
          </a:stretch>
        </p:blipFill>
        <p:spPr bwMode="auto">
          <a:xfrm>
            <a:off x="349857" y="1717481"/>
            <a:ext cx="11044362" cy="47389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2000" dirty="0" smtClean="0"/>
              <a:t>                    </a:t>
            </a:r>
            <a:endParaRPr lang="en-US" sz="2000" dirty="0" smtClean="0"/>
          </a:p>
          <a:p>
            <a:pPr>
              <a:buNone/>
            </a:pPr>
            <a:r>
              <a:rPr lang="en-US" sz="2000" dirty="0" smtClean="0"/>
              <a:t>                     Image and video based systems can be an alternative to particle sensors for fire detection. Proposed fire detection system is based on computer vision based technique. The system was made to detect fires while they are still small and have not grown too large. The system also has reasonable response time which is another objective. The detection time needed is much faster than an average conventional fire detector. The system uses a low cost camera to capture images in order to determine whether fire exists in the video caught by the camera.</a:t>
            </a:r>
            <a:endParaRPr lang="en-US" sz="2000" dirty="0" smtClean="0"/>
          </a:p>
          <a:p>
            <a:pPr>
              <a:buNone/>
            </a:pPr>
            <a:endParaRPr lang="en-US" sz="2000" dirty="0" smtClean="0"/>
          </a:p>
          <a:p>
            <a:pPr>
              <a:buNone/>
            </a:pPr>
            <a:r>
              <a:rPr lang="en-US" sz="2000" dirty="0" smtClean="0"/>
              <a:t>                     Another boon of the system is the range. As the fire detection algorithm works on the entire screen of the video, the range of fire detection depends on the range of which the camera can capture. It is especially useful in large open areas, such as a field, where sensor based detectors would have difficulty, because of the fire growing large before reaching the sensors.</a:t>
            </a: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idx="1"/>
          </p:nvPr>
        </p:nvSpPr>
        <p:spPr/>
        <p:txBody>
          <a:bodyPr>
            <a:normAutofit fontScale="82500" lnSpcReduction="20000"/>
          </a:bodyPr>
          <a:lstStyle/>
          <a:p>
            <a:r>
              <a:rPr lang="en-IN" dirty="0" smtClean="0"/>
              <a:t>Introduction</a:t>
            </a:r>
            <a:endParaRPr lang="en-IN" dirty="0" smtClean="0"/>
          </a:p>
          <a:p>
            <a:r>
              <a:rPr lang="en-IN" dirty="0" smtClean="0"/>
              <a:t>Literature </a:t>
            </a:r>
            <a:r>
              <a:rPr lang="en-IN" dirty="0" smtClean="0"/>
              <a:t>Survey</a:t>
            </a:r>
            <a:endParaRPr lang="en-IN" dirty="0" smtClean="0"/>
          </a:p>
          <a:p>
            <a:r>
              <a:rPr lang="en-IN" dirty="0" smtClean="0"/>
              <a:t>Existing System</a:t>
            </a:r>
            <a:endParaRPr lang="en-IN" dirty="0" smtClean="0"/>
          </a:p>
          <a:p>
            <a:r>
              <a:rPr lang="en-IN" dirty="0" smtClean="0"/>
              <a:t>Proposed System</a:t>
            </a:r>
            <a:endParaRPr lang="en-IN" dirty="0" smtClean="0"/>
          </a:p>
          <a:p>
            <a:r>
              <a:rPr lang="en-IN" dirty="0" smtClean="0"/>
              <a:t>Problem Definition</a:t>
            </a:r>
            <a:endParaRPr lang="en-IN" dirty="0" smtClean="0"/>
          </a:p>
          <a:p>
            <a:r>
              <a:rPr lang="en-IN" dirty="0" smtClean="0"/>
              <a:t>Requirements</a:t>
            </a:r>
            <a:endParaRPr lang="en-IN" dirty="0" smtClean="0"/>
          </a:p>
          <a:p>
            <a:r>
              <a:rPr lang="en-IN" dirty="0" smtClean="0"/>
              <a:t>Architecture</a:t>
            </a:r>
            <a:endParaRPr lang="en-IN" dirty="0" smtClean="0"/>
          </a:p>
          <a:p>
            <a:r>
              <a:rPr lang="en-IN" dirty="0" smtClean="0"/>
              <a:t>UML Activity Diagram</a:t>
            </a:r>
            <a:endParaRPr lang="en-IN" dirty="0" smtClean="0"/>
          </a:p>
          <a:p>
            <a:r>
              <a:rPr lang="en-IN" dirty="0" smtClean="0"/>
              <a:t>Data Flow Diagram</a:t>
            </a:r>
            <a:endParaRPr lang="en-IN" dirty="0" smtClean="0"/>
          </a:p>
          <a:p>
            <a:r>
              <a:rPr lang="en-IN" dirty="0" smtClean="0"/>
              <a:t>Implementation</a:t>
            </a:r>
            <a:endParaRPr lang="en-IN" dirty="0" smtClean="0"/>
          </a:p>
          <a:p>
            <a:r>
              <a:rPr lang="en-IN" dirty="0" smtClean="0"/>
              <a:t>Sample Code</a:t>
            </a:r>
            <a:endParaRPr lang="en-IN" dirty="0" smtClean="0"/>
          </a:p>
          <a:p>
            <a:r>
              <a:rPr lang="en-IN" dirty="0" smtClean="0"/>
              <a:t>Screenshots</a:t>
            </a:r>
            <a:endParaRPr lang="en-IN" dirty="0" smtClean="0"/>
          </a:p>
          <a:p>
            <a:r>
              <a:rPr lang="en-IN" dirty="0" smtClean="0"/>
              <a:t>Conclusion</a:t>
            </a:r>
            <a:endParaRPr lang="en-IN" dirty="0" smtClean="0"/>
          </a:p>
          <a:p>
            <a:r>
              <a:rPr lang="en-IN" dirty="0" smtClean="0"/>
              <a:t>References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IN" dirty="0"/>
          </a:p>
        </p:txBody>
      </p:sp>
      <p:sp>
        <p:nvSpPr>
          <p:cNvPr id="5" name="Content Placeholder 4"/>
          <p:cNvSpPr>
            <a:spLocks noGrp="1"/>
          </p:cNvSpPr>
          <p:nvPr>
            <p:ph idx="1"/>
          </p:nvPr>
        </p:nvSpPr>
        <p:spPr>
          <a:xfrm>
            <a:off x="162395" y="1159130"/>
            <a:ext cx="11779135" cy="5394960"/>
          </a:xfrm>
        </p:spPr>
        <p:txBody>
          <a:bodyPr/>
          <a:lstStyle/>
          <a:p>
            <a:pPr>
              <a:buNone/>
            </a:pPr>
            <a:r>
              <a:rPr lang="en-IN" dirty="0" smtClean="0"/>
              <a:t>[1].</a:t>
            </a:r>
            <a:r>
              <a:rPr lang="en-US" dirty="0" smtClean="0"/>
              <a:t> R Raja John Naveen, R Santhosh, M Vallarasu, S Jayanthi- “</a:t>
            </a:r>
            <a:r>
              <a:rPr lang="en-US" dirty="0" smtClean="0">
                <a:hlinkClick r:id="rId1"/>
              </a:rPr>
              <a:t>Home Fire Detection using Image Processing</a:t>
            </a:r>
            <a:r>
              <a:rPr lang="en-US" dirty="0" smtClean="0"/>
              <a:t>” IJSDR | Volume 6, Issue 3  ISSN: 2455-2631  March 2021</a:t>
            </a:r>
            <a:endParaRPr lang="en-US" dirty="0" smtClean="0"/>
          </a:p>
          <a:p>
            <a:pPr>
              <a:buNone/>
            </a:pPr>
            <a:r>
              <a:rPr lang="en-IN" dirty="0" smtClean="0"/>
              <a:t>[2]. Trinath Basu Mariyala, Ragipati Karthik, J Mahita, V Lokesh Reddy- “</a:t>
            </a:r>
            <a:r>
              <a:rPr lang="en-IN" dirty="0" smtClean="0">
                <a:hlinkClick r:id="rId2"/>
              </a:rPr>
              <a:t>IOT based forest fire detection system</a:t>
            </a:r>
            <a:r>
              <a:rPr lang="en-US" dirty="0" smtClean="0"/>
              <a:t>” March 2018 International Journal of Engineering &amp; Technology 7(2-7):124</a:t>
            </a:r>
            <a:endParaRPr lang="en-US" dirty="0" smtClean="0"/>
          </a:p>
          <a:p>
            <a:pPr>
              <a:buNone/>
            </a:pPr>
            <a:r>
              <a:rPr lang="en-US" dirty="0" smtClean="0"/>
              <a:t>[3]. F Anwar, R I Boby, M M Rashid, M M Alam and Z Shaikh- “</a:t>
            </a:r>
            <a:r>
              <a:rPr lang="en-US" dirty="0" smtClean="0">
                <a:hlinkClick r:id="rId3"/>
              </a:rPr>
              <a:t>Network-Based Real-time Integrated Fire Detection and Alarm (FDA) System with Building Automation</a:t>
            </a:r>
            <a:r>
              <a:rPr lang="en-US" dirty="0" smtClean="0"/>
              <a:t>” 2017 </a:t>
            </a:r>
            <a:r>
              <a:rPr lang="en-US" i="1" dirty="0" smtClean="0"/>
              <a:t>IOP Conf. Ser.: Mater. Sci. Eng.</a:t>
            </a:r>
            <a:r>
              <a:rPr lang="en-US" dirty="0" smtClean="0"/>
              <a:t> </a:t>
            </a:r>
            <a:r>
              <a:rPr lang="en-US" b="1" dirty="0" smtClean="0"/>
              <a:t>260</a:t>
            </a:r>
            <a:r>
              <a:rPr lang="en-US" dirty="0" smtClean="0"/>
              <a:t> 012025</a:t>
            </a:r>
            <a:endParaRPr lang="en-US" dirty="0" smtClean="0"/>
          </a:p>
          <a:p>
            <a:pPr>
              <a:buNone/>
            </a:pPr>
            <a:r>
              <a:rPr lang="en-IN" dirty="0" smtClean="0"/>
              <a:t>[4]. </a:t>
            </a:r>
            <a:r>
              <a:rPr lang="en-US" dirty="0" smtClean="0"/>
              <a:t>Bibek Shrestha- “</a:t>
            </a:r>
            <a:r>
              <a:rPr lang="en-US" dirty="0" smtClean="0">
                <a:hlinkClick r:id="rId4" action="ppaction://hlinkfile"/>
              </a:rPr>
              <a:t>Fire Detection Using Image Processing</a:t>
            </a:r>
            <a:r>
              <a:rPr lang="en-US" dirty="0" smtClean="0"/>
              <a:t>’’ Feb 2020 Metropolia University</a:t>
            </a:r>
            <a:endParaRPr lang="en-US" dirty="0" smtClean="0"/>
          </a:p>
          <a:p>
            <a:pPr fontAlgn="base">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4133"/>
            <a:ext cx="12192000" cy="714892"/>
          </a:xfrm>
        </p:spPr>
        <p:txBody>
          <a:bodyPr/>
          <a:lstStyle/>
          <a:p>
            <a:r>
              <a:rPr lang="en-US" dirty="0"/>
              <a:t>Introduction</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r>
              <a:rPr lang="en-US" dirty="0"/>
              <a:t>Fire accident is one of the major disasters. It leads to damage of infrastructure and loss of lives. To overcome these losses, detection of fire must be quick and early.</a:t>
            </a:r>
            <a:endParaRPr lang="en-US" dirty="0"/>
          </a:p>
          <a:p>
            <a:pPr marL="457200" indent="-457200">
              <a:buNone/>
            </a:pPr>
            <a:r>
              <a:rPr lang="en-US" dirty="0"/>
              <a:t> </a:t>
            </a:r>
            <a:endParaRPr lang="en-US" dirty="0"/>
          </a:p>
          <a:p>
            <a:pPr marL="457200" indent="-457200"/>
            <a:r>
              <a:rPr lang="en-IN" dirty="0"/>
              <a:t>Generally,</a:t>
            </a:r>
            <a:r>
              <a:rPr lang="en-US" dirty="0"/>
              <a:t> fire detection systems are based on sensors to make decision. Most of the sensors that are used are smoke detector, flame detector, heat detector.</a:t>
            </a:r>
            <a:endParaRPr lang="en-US" dirty="0"/>
          </a:p>
          <a:p>
            <a:pPr marL="457200" indent="-457200">
              <a:buFont typeface="Wingdings" panose="05000000000000000000" pitchFamily="2" charset="2"/>
              <a:buChar char="Ø"/>
            </a:pPr>
            <a:endParaRPr lang="en-US" dirty="0"/>
          </a:p>
          <a:p>
            <a:pPr marL="457200" indent="-457200"/>
            <a:r>
              <a:rPr lang="en-US" dirty="0"/>
              <a:t> Usage of above sensors leads to some drawbacks like false alarms, take time to respond and they are too sensitive to maintain. </a:t>
            </a:r>
            <a:endParaRPr lang="en-US" dirty="0"/>
          </a:p>
          <a:p>
            <a:pPr marL="457200" indent="-457200"/>
            <a:endParaRPr lang="en-IN" dirty="0"/>
          </a:p>
          <a:p>
            <a:pPr marL="457200" indent="-457200"/>
            <a:r>
              <a:rPr lang="en-IN" dirty="0"/>
              <a:t>So we are going to detect the fire with the help of Cascade classifier without using fire and smoke sensors.</a:t>
            </a:r>
            <a:endParaRPr lang="en-IN" dirty="0"/>
          </a:p>
          <a:p>
            <a:pPr marL="457200" indent="-45720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US" dirty="0"/>
          </a:p>
        </p:txBody>
      </p:sp>
      <p:sp>
        <p:nvSpPr>
          <p:cNvPr id="3" name="Content Placeholder 2"/>
          <p:cNvSpPr>
            <a:spLocks noGrp="1"/>
          </p:cNvSpPr>
          <p:nvPr>
            <p:ph idx="1"/>
          </p:nvPr>
        </p:nvSpPr>
        <p:spPr/>
        <p:txBody>
          <a:bodyPr>
            <a:normAutofit/>
          </a:bodyPr>
          <a:lstStyle/>
          <a:p>
            <a:r>
              <a:rPr lang="en-US" sz="2400" dirty="0" smtClean="0"/>
              <a:t>[Majid Bahrepour, Nirvana Meratnia, Paul Havinga- Automatic Fire Detection: </a:t>
            </a:r>
            <a:r>
              <a:rPr lang="en-US" sz="2400" dirty="0" smtClean="0">
                <a:hlinkClick r:id="rId1"/>
              </a:rPr>
              <a:t>A Survey From Wireless Sensor Network Perspective Pervasive Systems Group,</a:t>
            </a:r>
            <a:r>
              <a:rPr lang="en-US" sz="2400" dirty="0" smtClean="0"/>
              <a:t> University of Twente -1] </a:t>
            </a:r>
            <a:endParaRPr lang="en-US" sz="2400" dirty="0" smtClean="0"/>
          </a:p>
          <a:p>
            <a:pPr>
              <a:buNone/>
            </a:pPr>
            <a:r>
              <a:rPr lang="en-US" sz="2400" dirty="0" smtClean="0"/>
              <a:t>   From this paper, we came to know that although temperature sensors are probably the simplest and the most obvious sensors for fire detection, studying various sources in this field reveals that all researchers agree on the fact that it alone cannot accurately indicate fire and gas (e.g., CO, CO2) concentrations which are main features for fire detection.</a:t>
            </a:r>
            <a:endParaRPr lang="en-IN" sz="2400" dirty="0" smtClean="0"/>
          </a:p>
          <a:p>
            <a:r>
              <a:rPr lang="en-US" sz="2400" dirty="0" smtClean="0"/>
              <a:t>[FengjuBu</a:t>
            </a:r>
            <a:r>
              <a:rPr lang="en-US" sz="2400" baseline="30000" dirty="0" smtClean="0"/>
              <a:t> ,</a:t>
            </a:r>
            <a:r>
              <a:rPr lang="en-US" sz="2400" dirty="0" smtClean="0"/>
              <a:t>Mohammad Samadi Gharajeh</a:t>
            </a:r>
            <a:r>
              <a:rPr lang="en-US" sz="2400" baseline="30000" dirty="0" smtClean="0"/>
              <a:t> </a:t>
            </a:r>
            <a:r>
              <a:rPr lang="en-US" sz="2400" dirty="0" smtClean="0">
                <a:hlinkClick r:id="rId2"/>
              </a:rPr>
              <a:t>Intelligent and vision-based fire detection systems: A survey </a:t>
            </a:r>
            <a:r>
              <a:rPr lang="en-US" sz="2400" dirty="0" smtClean="0"/>
              <a:t>Image and Vision Computing Volume 91, November 2019, 103803 -2]</a:t>
            </a:r>
            <a:endParaRPr lang="en-US" sz="2400" dirty="0" smtClean="0"/>
          </a:p>
          <a:p>
            <a:pPr>
              <a:buNone/>
            </a:pPr>
            <a:r>
              <a:rPr lang="en-IN" sz="2400" dirty="0" smtClean="0"/>
              <a:t>   This shows that </a:t>
            </a:r>
            <a:r>
              <a:rPr lang="en-US" sz="2400" dirty="0" smtClean="0"/>
              <a:t>cameras combined with image processing techniques detect fire occurrences more quickly than sensors. Moreover, they provide the size, growth, and direction of fires more easily than sensors. </a:t>
            </a:r>
            <a:endParaRPr lang="en-US" sz="2400" dirty="0" smtClean="0"/>
          </a:p>
          <a:p>
            <a:pPr>
              <a:buNone/>
            </a:pPr>
            <a:endParaRPr lang="en-US" sz="2400" dirty="0" smtClean="0"/>
          </a:p>
          <a:p>
            <a:pPr algn="l"/>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a:t>
            </a:r>
            <a:r>
              <a:rPr lang="en-US" dirty="0" smtClean="0"/>
              <a:t>Vishesh Goel, Sahil Singhal, Tarun Jain, Silica Kole. </a:t>
            </a:r>
            <a:r>
              <a:rPr lang="en-US" dirty="0" smtClean="0">
                <a:hlinkClick r:id="rId1"/>
              </a:rPr>
              <a:t>Specific Color Detection in Images using RGB Modelling in MATLAB</a:t>
            </a:r>
            <a:r>
              <a:rPr lang="en-US" dirty="0" smtClean="0"/>
              <a:t> International Journal of Computer Applications March 2017-3]  </a:t>
            </a:r>
            <a:endParaRPr lang="en-US" dirty="0" smtClean="0"/>
          </a:p>
          <a:p>
            <a:pPr>
              <a:buNone/>
            </a:pPr>
            <a:r>
              <a:rPr lang="en-IN" dirty="0" smtClean="0"/>
              <a:t>  This paper shows that conversion of image from RGB to Grayscale reduces the complexity while processing the images.</a:t>
            </a:r>
            <a:endParaRPr lang="en-IN" dirty="0" smtClean="0"/>
          </a:p>
          <a:p>
            <a:pPr>
              <a:buNone/>
            </a:pPr>
            <a:endParaRPr lang="en-IN" dirty="0" smtClean="0"/>
          </a:p>
          <a:p>
            <a:r>
              <a:rPr lang="en-IN" dirty="0" smtClean="0"/>
              <a:t>[</a:t>
            </a:r>
            <a:r>
              <a:rPr lang="en-US" dirty="0" smtClean="0"/>
              <a:t>Faming Gong, Chuantao Li, Wenjuan Gong, Xin Li, Xiangbing Yuan, Yuhui Ma, and Tao Song - </a:t>
            </a:r>
            <a:r>
              <a:rPr lang="en-US" dirty="0" smtClean="0">
                <a:hlinkClick r:id="rId2"/>
              </a:rPr>
              <a:t>A Real-Time Fire Detection Method from Video with Multifeature Fusion</a:t>
            </a:r>
            <a:r>
              <a:rPr lang="en-US" dirty="0" smtClean="0">
                <a:hlinkClick r:id="rId1"/>
              </a:rPr>
              <a:t> </a:t>
            </a:r>
            <a:r>
              <a:rPr lang="en-US" dirty="0" smtClean="0"/>
              <a:t>14 Jul 2019 -4]</a:t>
            </a:r>
            <a:endParaRPr lang="en-US" dirty="0" smtClean="0"/>
          </a:p>
          <a:p>
            <a:pPr>
              <a:buNone/>
            </a:pPr>
            <a:r>
              <a:rPr lang="en-IN" b="1" dirty="0" smtClean="0"/>
              <a:t>  </a:t>
            </a:r>
            <a:r>
              <a:rPr lang="en-IN" dirty="0" smtClean="0"/>
              <a:t>From this article, we came to know that motion of the fire pixels can be used as a feature to detect the fire.</a:t>
            </a:r>
            <a:endParaRPr lang="en-US" b="1" dirty="0" smtClean="0"/>
          </a:p>
          <a:p>
            <a:pPr>
              <a:buNone/>
            </a:pPr>
            <a:br>
              <a:rPr lang="en-US" dirty="0" smtClean="0"/>
            </a:br>
            <a:endParaRPr lang="en-IN" dirty="0" smtClean="0"/>
          </a:p>
          <a:p>
            <a:pPr>
              <a:buNone/>
            </a:pPr>
            <a:endParaRPr lang="en-US" dirty="0" smtClean="0"/>
          </a:p>
          <a:p>
            <a:pPr>
              <a:buNone/>
            </a:pPr>
            <a:r>
              <a:rPr lang="en-IN" dirty="0" smtClean="0"/>
              <a:t> </a:t>
            </a:r>
            <a:endParaRPr lang="en-US" dirty="0" smtClean="0"/>
          </a:p>
          <a:p>
            <a:endParaRPr lang="en-IN"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r>
              <a:rPr lang="en-US" dirty="0"/>
              <a:t>Existing systems use electronic sensors to detect fire. The change in temperature indicates the presence of fire.</a:t>
            </a:r>
            <a:endParaRPr lang="en-US" dirty="0"/>
          </a:p>
          <a:p>
            <a:pPr marL="457200" indent="-457200"/>
            <a:endParaRPr lang="en-IN" dirty="0"/>
          </a:p>
          <a:p>
            <a:pPr marL="457200" indent="-457200"/>
            <a:r>
              <a:rPr lang="en-US" dirty="0"/>
              <a:t>Installation and maintenance of sensors is difficult. So the sensors cannot be more effective.</a:t>
            </a:r>
            <a:endParaRPr lang="en-US" dirty="0"/>
          </a:p>
          <a:p>
            <a:pPr marL="457200" indent="-457200">
              <a:buNone/>
            </a:pPr>
            <a:endParaRPr lang="en-IN" dirty="0"/>
          </a:p>
          <a:p>
            <a:pPr marL="457200" indent="-457200"/>
            <a:r>
              <a:rPr lang="en-IN" dirty="0"/>
              <a:t>Sensors are quite expensive and they can detect fire only up to some extent.</a:t>
            </a:r>
            <a:endParaRPr lang="en-IN" dirty="0"/>
          </a:p>
          <a:p>
            <a:pPr marL="457200" indent="-457200"/>
            <a:endParaRPr lang="en-IN" dirty="0"/>
          </a:p>
          <a:p>
            <a:pPr marL="457200" indent="-457200"/>
            <a:r>
              <a:rPr lang="en-IN" dirty="0"/>
              <a:t>High false alarm rate.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r>
              <a:rPr lang="en-US" dirty="0"/>
              <a:t>In proposed system, without using any fire or smoke sensors, in order to detect the fire occurrence, we use computer vision library called Opencv and cascade classifier.</a:t>
            </a:r>
            <a:endParaRPr lang="en-US" dirty="0"/>
          </a:p>
          <a:p>
            <a:pPr marL="457200" indent="-457200"/>
            <a:endParaRPr lang="en-US" dirty="0"/>
          </a:p>
          <a:p>
            <a:pPr marL="457200" indent="-457200"/>
            <a:r>
              <a:rPr lang="en-US" dirty="0"/>
              <a:t>To process the data collected from CCTV we use Opencv. </a:t>
            </a:r>
            <a:endParaRPr lang="en-US" dirty="0"/>
          </a:p>
          <a:p>
            <a:pPr marL="457200" indent="-457200"/>
            <a:endParaRPr lang="en-US" dirty="0"/>
          </a:p>
          <a:p>
            <a:pPr marL="457200" indent="-457200"/>
            <a:r>
              <a:rPr lang="en-US" dirty="0"/>
              <a:t>Cascade classifier is a machine learning based approach where a cascade function is trained from a lot of positive and negative images. It is then used to detect objects in other images.</a:t>
            </a:r>
            <a:endParaRPr lang="en-IN" dirty="0"/>
          </a:p>
          <a:p>
            <a:pPr marL="457200" indent="-457200"/>
            <a:endParaRPr lang="en-IN" dirty="0"/>
          </a:p>
          <a:p>
            <a:pPr marL="457200" indent="-457200"/>
            <a:r>
              <a:rPr lang="en-IN" dirty="0"/>
              <a:t>After processing, as soon as the fire is detected, it rings the alarm and sends an alert  notification to the fire department.</a:t>
            </a:r>
            <a:endParaRPr lang="en-IN" dirty="0"/>
          </a:p>
          <a:p>
            <a:pPr marL="457200" indent="-457200">
              <a:buNone/>
            </a:pPr>
            <a:endParaRPr lang="en-US" dirty="0"/>
          </a:p>
          <a:p>
            <a:pPr marL="457200" indent="-457200"/>
            <a:endParaRPr lang="en-IN" dirty="0"/>
          </a:p>
          <a:p>
            <a:pPr marL="457200" indent="-457200">
              <a:buNone/>
            </a:pPr>
            <a:endParaRPr lang="en-US" dirty="0"/>
          </a:p>
          <a:p>
            <a:pPr marL="457200" indent="-457200">
              <a:buNone/>
            </a:pPr>
            <a:endParaRPr lang="en-IN" dirty="0"/>
          </a:p>
          <a:p>
            <a:pPr marL="457200" indent="-45720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US" dirty="0"/>
          </a:p>
        </p:txBody>
      </p:sp>
      <p:sp>
        <p:nvSpPr>
          <p:cNvPr id="3" name="Content Placeholder 2"/>
          <p:cNvSpPr>
            <a:spLocks noGrp="1"/>
          </p:cNvSpPr>
          <p:nvPr>
            <p:ph idx="1"/>
          </p:nvPr>
        </p:nvSpPr>
        <p:spPr/>
        <p:txBody>
          <a:bodyPr/>
          <a:lstStyle/>
          <a:p>
            <a:pPr algn="l">
              <a:buNone/>
            </a:pPr>
            <a:endParaRPr lang="en-IN" dirty="0" smtClean="0"/>
          </a:p>
          <a:p>
            <a:r>
              <a:rPr lang="en-IN" dirty="0" smtClean="0"/>
              <a:t> A fire detection system should detect fire in various environments like forests, rural areas, industries etc in the shortest time to save lives and protect infrastructure. </a:t>
            </a:r>
            <a:r>
              <a:rPr lang="en-US" dirty="0" smtClean="0"/>
              <a:t>Nowadays almost all the fire detection systems use sensors. The accuracy, reliability and positional distributions of the sensor determine the betterment of the system.</a:t>
            </a:r>
            <a:endParaRPr lang="en-US" smtClean="0"/>
          </a:p>
          <a:p>
            <a:r>
              <a:rPr lang="en-US" smtClean="0"/>
              <a:t>For </a:t>
            </a:r>
            <a:r>
              <a:rPr lang="en-US" dirty="0" smtClean="0"/>
              <a:t>high precision fire detection systems, large numbers of sensors are needed in the case of outdoor applications. The cost of these sensors is quite expensive. Sensors easily lead to false alarms. They also need a frequent battery charge which is impossible in a large open space. Sensors detect fire if and only if it is close to fire. This will lead to damaging of sensor.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15164</Words>
  <Application>WPS Presentation</Application>
  <PresentationFormat>Custom</PresentationFormat>
  <Paragraphs>398</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SimSun</vt:lpstr>
      <vt:lpstr>Wingdings</vt:lpstr>
      <vt:lpstr>Times New Roman</vt:lpstr>
      <vt:lpstr>Courier New</vt:lpstr>
      <vt:lpstr>Calibri</vt:lpstr>
      <vt:lpstr>Microsoft YaHei</vt:lpstr>
      <vt:lpstr>Arial Unicode MS</vt:lpstr>
      <vt:lpstr>Custom Design</vt:lpstr>
      <vt:lpstr>PowerPoint 演示文稿</vt:lpstr>
      <vt:lpstr>Abstract</vt:lpstr>
      <vt:lpstr>Contents</vt:lpstr>
      <vt:lpstr>Introduction</vt:lpstr>
      <vt:lpstr>Literature Survey</vt:lpstr>
      <vt:lpstr>Contd...</vt:lpstr>
      <vt:lpstr>Existing System</vt:lpstr>
      <vt:lpstr>Proposed System</vt:lpstr>
      <vt:lpstr>Problem Definition</vt:lpstr>
      <vt:lpstr>Contd…</vt:lpstr>
      <vt:lpstr>Contd...</vt:lpstr>
      <vt:lpstr>Requirements</vt:lpstr>
      <vt:lpstr>Architecture</vt:lpstr>
      <vt:lpstr>UML Activity Diagram</vt:lpstr>
      <vt:lpstr>Data Flow Diagram</vt:lpstr>
      <vt:lpstr>Implementation</vt:lpstr>
      <vt:lpstr>Contd...</vt:lpstr>
      <vt:lpstr>Contd...</vt:lpstr>
      <vt:lpstr>Contd..</vt:lpstr>
      <vt:lpstr>Contd...</vt:lpstr>
      <vt:lpstr>Contd...</vt:lpstr>
      <vt:lpstr>Contd...</vt:lpstr>
      <vt:lpstr>Sample Code</vt:lpstr>
      <vt:lpstr>Contd...</vt:lpstr>
      <vt:lpstr>Screenshots</vt:lpstr>
      <vt:lpstr>Contd...</vt:lpstr>
      <vt:lpstr>Contd...</vt:lpstr>
      <vt:lpstr>Contd...</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vidhy</cp:lastModifiedBy>
  <cp:revision>509</cp:revision>
  <dcterms:created xsi:type="dcterms:W3CDTF">2019-06-11T05:35:00Z</dcterms:created>
  <dcterms:modified xsi:type="dcterms:W3CDTF">2022-06-30T04:49:27Z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83DD847993314B7CA70018E1A890FBCF</vt:lpwstr>
  </property>
  <property fmtid="{D5CDD505-2E9C-101B-9397-08002B2CF9AE}" pid="3" name="KSOProductBuildVer">
    <vt:lpwstr>1033-11.2.0.11156</vt:lpwstr>
  </property>
</Properties>
</file>