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60" r:id="rId3"/>
    <p:sldId id="258" r:id="rId4"/>
    <p:sldId id="261" r:id="rId5"/>
    <p:sldId id="262" r:id="rId6"/>
    <p:sldId id="264" r:id="rId7"/>
    <p:sldId id="257" r:id="rId8"/>
    <p:sldId id="265" r:id="rId9"/>
    <p:sldId id="267" r:id="rId10"/>
    <p:sldId id="268" r:id="rId11"/>
    <p:sldId id="270"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75" d="100"/>
          <a:sy n="75" d="100"/>
        </p:scale>
        <p:origin x="725"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7437B1-9BAF-4796-8533-29A301B62BCB}" type="doc">
      <dgm:prSet loTypeId="urn:microsoft.com/office/officeart/2005/8/layout/vList3" loCatId="picture" qsTypeId="urn:microsoft.com/office/officeart/2005/8/quickstyle/simple1" qsCatId="simple" csTypeId="urn:microsoft.com/office/officeart/2005/8/colors/accent3_5" csCatId="accent3" phldr="1"/>
      <dgm:spPr/>
    </dgm:pt>
    <dgm:pt modelId="{55BBEBF1-D0ED-4886-9AF5-E9FF27E21C4C}">
      <dgm:prSet phldrT="[Text]"/>
      <dgm:spPr/>
      <dgm:t>
        <a:bodyPr/>
        <a:lstStyle/>
        <a:p>
          <a:pPr>
            <a:buFont typeface="+mj-lt"/>
            <a:buAutoNum type="arabicPeriod"/>
          </a:pPr>
          <a:r>
            <a:rPr lang="en-US" b="1" dirty="0"/>
            <a:t>90-95% Accuracy:</a:t>
          </a:r>
          <a:r>
            <a:rPr lang="en-US" dirty="0"/>
            <a:t> Limited in handling complex symptoms.</a:t>
          </a:r>
        </a:p>
      </dgm:t>
    </dgm:pt>
    <dgm:pt modelId="{3B7D2F3A-7B8B-4CC9-9E95-69ABA2F5764D}" type="parTrans" cxnId="{D3162DD5-3434-4C5E-BB91-1EC9B2E6FD18}">
      <dgm:prSet/>
      <dgm:spPr/>
      <dgm:t>
        <a:bodyPr/>
        <a:lstStyle/>
        <a:p>
          <a:endParaRPr lang="en-IN"/>
        </a:p>
      </dgm:t>
    </dgm:pt>
    <dgm:pt modelId="{0BB8A99B-E397-49C3-8CA7-8E4E8C0F66FB}" type="sibTrans" cxnId="{D3162DD5-3434-4C5E-BB91-1EC9B2E6FD18}">
      <dgm:prSet/>
      <dgm:spPr/>
      <dgm:t>
        <a:bodyPr/>
        <a:lstStyle/>
        <a:p>
          <a:endParaRPr lang="en-IN"/>
        </a:p>
      </dgm:t>
    </dgm:pt>
    <dgm:pt modelId="{1B37C829-7FA6-4AD3-A133-D50EDA5BBA98}">
      <dgm:prSet phldrT="[Text]"/>
      <dgm:spPr/>
      <dgm:t>
        <a:bodyPr/>
        <a:lstStyle/>
        <a:p>
          <a:pPr>
            <a:buFont typeface="+mj-lt"/>
            <a:buAutoNum type="arabicPeriod"/>
          </a:pPr>
          <a:r>
            <a:rPr lang="en-US" b="1" dirty="0"/>
            <a:t>Transparent Decisions:</a:t>
          </a:r>
          <a:r>
            <a:rPr lang="en-US" dirty="0"/>
            <a:t> Builds trust with healthcare professionals.</a:t>
          </a:r>
          <a:endParaRPr lang="en-IN" dirty="0"/>
        </a:p>
      </dgm:t>
    </dgm:pt>
    <dgm:pt modelId="{21ABC87C-8749-48E0-A32A-24F7AAE2ED87}" type="parTrans" cxnId="{6FBE205C-F0FE-4264-9F2F-744BEC907BB6}">
      <dgm:prSet/>
      <dgm:spPr/>
      <dgm:t>
        <a:bodyPr/>
        <a:lstStyle/>
        <a:p>
          <a:endParaRPr lang="en-IN"/>
        </a:p>
      </dgm:t>
    </dgm:pt>
    <dgm:pt modelId="{60F3091E-553F-4F41-B3C2-98E12A38DD4C}" type="sibTrans" cxnId="{6FBE205C-F0FE-4264-9F2F-744BEC907BB6}">
      <dgm:prSet/>
      <dgm:spPr/>
      <dgm:t>
        <a:bodyPr/>
        <a:lstStyle/>
        <a:p>
          <a:endParaRPr lang="en-IN"/>
        </a:p>
      </dgm:t>
    </dgm:pt>
    <dgm:pt modelId="{D51ACBA0-FB9A-4924-8E15-A53C2271F7A0}">
      <dgm:prSet phldrT="[Text]"/>
      <dgm:spPr/>
      <dgm:t>
        <a:bodyPr/>
        <a:lstStyle/>
        <a:p>
          <a:pPr>
            <a:buFont typeface="+mj-lt"/>
            <a:buAutoNum type="arabicPeriod"/>
          </a:pPr>
          <a:r>
            <a:rPr lang="en-US" b="1" dirty="0"/>
            <a:t>Easily Adaptable:</a:t>
          </a:r>
          <a:r>
            <a:rPr lang="en-US" dirty="0"/>
            <a:t> Simple retraining for new diseases.</a:t>
          </a:r>
          <a:endParaRPr lang="en-IN" dirty="0"/>
        </a:p>
      </dgm:t>
    </dgm:pt>
    <dgm:pt modelId="{D09DEB69-D759-4DC5-9CBE-C26B627894ED}" type="parTrans" cxnId="{7E8F4FCF-3053-4BCB-82EF-6BC1ECCFF454}">
      <dgm:prSet/>
      <dgm:spPr/>
      <dgm:t>
        <a:bodyPr/>
        <a:lstStyle/>
        <a:p>
          <a:endParaRPr lang="en-IN"/>
        </a:p>
      </dgm:t>
    </dgm:pt>
    <dgm:pt modelId="{CA54D79A-DC9C-4FCA-947C-B6B6C5E59966}" type="sibTrans" cxnId="{7E8F4FCF-3053-4BCB-82EF-6BC1ECCFF454}">
      <dgm:prSet/>
      <dgm:spPr/>
      <dgm:t>
        <a:bodyPr/>
        <a:lstStyle/>
        <a:p>
          <a:endParaRPr lang="en-IN"/>
        </a:p>
      </dgm:t>
    </dgm:pt>
    <dgm:pt modelId="{34265AD8-1110-4907-B6BF-E091F2EE125F}" type="pres">
      <dgm:prSet presAssocID="{B87437B1-9BAF-4796-8533-29A301B62BCB}" presName="linearFlow" presStyleCnt="0">
        <dgm:presLayoutVars>
          <dgm:dir/>
          <dgm:resizeHandles val="exact"/>
        </dgm:presLayoutVars>
      </dgm:prSet>
      <dgm:spPr/>
    </dgm:pt>
    <dgm:pt modelId="{84FE6593-3A63-4FD1-8070-B92792340544}" type="pres">
      <dgm:prSet presAssocID="{55BBEBF1-D0ED-4886-9AF5-E9FF27E21C4C}" presName="composite" presStyleCnt="0"/>
      <dgm:spPr/>
    </dgm:pt>
    <dgm:pt modelId="{8E1E6E2A-C220-49F7-BEF6-FF6C901D566B}" type="pres">
      <dgm:prSet presAssocID="{55BBEBF1-D0ED-4886-9AF5-E9FF27E21C4C}" presName="imgShp" presStyleLbl="fgImgPlace1" presStyleIdx="0" presStyleCnt="3"/>
      <dgm:spPr>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dgm:spPr>
    </dgm:pt>
    <dgm:pt modelId="{0FBD798A-5EC1-4EAB-B557-62411D9BEB4A}" type="pres">
      <dgm:prSet presAssocID="{55BBEBF1-D0ED-4886-9AF5-E9FF27E21C4C}" presName="txShp" presStyleLbl="node1" presStyleIdx="0" presStyleCnt="3" custLinFactNeighborX="389" custLinFactNeighborY="7971">
        <dgm:presLayoutVars>
          <dgm:bulletEnabled val="1"/>
        </dgm:presLayoutVars>
      </dgm:prSet>
      <dgm:spPr/>
    </dgm:pt>
    <dgm:pt modelId="{37228A18-772C-4AFB-A57D-F0B680D1AA96}" type="pres">
      <dgm:prSet presAssocID="{0BB8A99B-E397-49C3-8CA7-8E4E8C0F66FB}" presName="spacing" presStyleCnt="0"/>
      <dgm:spPr/>
    </dgm:pt>
    <dgm:pt modelId="{4481318D-8BAD-44F2-836C-74EEF8D80213}" type="pres">
      <dgm:prSet presAssocID="{1B37C829-7FA6-4AD3-A133-D50EDA5BBA98}" presName="composite" presStyleCnt="0"/>
      <dgm:spPr/>
    </dgm:pt>
    <dgm:pt modelId="{2E4FB7D8-1647-46B7-BFB8-5C3BB98850F1}" type="pres">
      <dgm:prSet presAssocID="{1B37C829-7FA6-4AD3-A133-D50EDA5BBA98}" presName="imgShp" presStyleLbl="fgImgPlace1" presStyleIdx="1" presStyleCnt="3" custScaleX="100379"/>
      <dgm:spPr>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dgm:spPr>
    </dgm:pt>
    <dgm:pt modelId="{AC82C174-4320-46C4-8D0C-7D8F8FE7CD3E}" type="pres">
      <dgm:prSet presAssocID="{1B37C829-7FA6-4AD3-A133-D50EDA5BBA98}" presName="txShp" presStyleLbl="node1" presStyleIdx="1" presStyleCnt="3" custLinFactNeighborX="538" custLinFactNeighborY="-1520">
        <dgm:presLayoutVars>
          <dgm:bulletEnabled val="1"/>
        </dgm:presLayoutVars>
      </dgm:prSet>
      <dgm:spPr/>
    </dgm:pt>
    <dgm:pt modelId="{28BF6B8F-4C2E-46E2-BFA3-61E1BCB9005D}" type="pres">
      <dgm:prSet presAssocID="{60F3091E-553F-4F41-B3C2-98E12A38DD4C}" presName="spacing" presStyleCnt="0"/>
      <dgm:spPr/>
    </dgm:pt>
    <dgm:pt modelId="{DACC148A-94CD-43FD-8A50-F5B39DD566BC}" type="pres">
      <dgm:prSet presAssocID="{D51ACBA0-FB9A-4924-8E15-A53C2271F7A0}" presName="composite" presStyleCnt="0"/>
      <dgm:spPr/>
    </dgm:pt>
    <dgm:pt modelId="{0B20708F-083E-457F-B32E-D7FF404A10A8}" type="pres">
      <dgm:prSet presAssocID="{D51ACBA0-FB9A-4924-8E15-A53C2271F7A0}" presName="imgShp"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dgm:spPr>
    </dgm:pt>
    <dgm:pt modelId="{17F3F73E-217E-4CE1-A688-DABC699F1160}" type="pres">
      <dgm:prSet presAssocID="{D51ACBA0-FB9A-4924-8E15-A53C2271F7A0}" presName="txShp" presStyleLbl="node1" presStyleIdx="2" presStyleCnt="3" custLinFactNeighborX="538" custLinFactNeighborY="3850">
        <dgm:presLayoutVars>
          <dgm:bulletEnabled val="1"/>
        </dgm:presLayoutVars>
      </dgm:prSet>
      <dgm:spPr/>
    </dgm:pt>
  </dgm:ptLst>
  <dgm:cxnLst>
    <dgm:cxn modelId="{9ECA973E-0190-4434-911C-06E970DB8AA5}" type="presOf" srcId="{1B37C829-7FA6-4AD3-A133-D50EDA5BBA98}" destId="{AC82C174-4320-46C4-8D0C-7D8F8FE7CD3E}" srcOrd="0" destOrd="0" presId="urn:microsoft.com/office/officeart/2005/8/layout/vList3"/>
    <dgm:cxn modelId="{6FBE205C-F0FE-4264-9F2F-744BEC907BB6}" srcId="{B87437B1-9BAF-4796-8533-29A301B62BCB}" destId="{1B37C829-7FA6-4AD3-A133-D50EDA5BBA98}" srcOrd="1" destOrd="0" parTransId="{21ABC87C-8749-48E0-A32A-24F7AAE2ED87}" sibTransId="{60F3091E-553F-4F41-B3C2-98E12A38DD4C}"/>
    <dgm:cxn modelId="{03E7C257-2667-4DD2-9DDC-CEDA1F6F054B}" type="presOf" srcId="{55BBEBF1-D0ED-4886-9AF5-E9FF27E21C4C}" destId="{0FBD798A-5EC1-4EAB-B557-62411D9BEB4A}" srcOrd="0" destOrd="0" presId="urn:microsoft.com/office/officeart/2005/8/layout/vList3"/>
    <dgm:cxn modelId="{27DF1FA3-D8FD-42DF-A79C-62F10216163A}" type="presOf" srcId="{B87437B1-9BAF-4796-8533-29A301B62BCB}" destId="{34265AD8-1110-4907-B6BF-E091F2EE125F}" srcOrd="0" destOrd="0" presId="urn:microsoft.com/office/officeart/2005/8/layout/vList3"/>
    <dgm:cxn modelId="{337830AF-64B3-480F-B55D-F3CB564720AB}" type="presOf" srcId="{D51ACBA0-FB9A-4924-8E15-A53C2271F7A0}" destId="{17F3F73E-217E-4CE1-A688-DABC699F1160}" srcOrd="0" destOrd="0" presId="urn:microsoft.com/office/officeart/2005/8/layout/vList3"/>
    <dgm:cxn modelId="{7E8F4FCF-3053-4BCB-82EF-6BC1ECCFF454}" srcId="{B87437B1-9BAF-4796-8533-29A301B62BCB}" destId="{D51ACBA0-FB9A-4924-8E15-A53C2271F7A0}" srcOrd="2" destOrd="0" parTransId="{D09DEB69-D759-4DC5-9CBE-C26B627894ED}" sibTransId="{CA54D79A-DC9C-4FCA-947C-B6B6C5E59966}"/>
    <dgm:cxn modelId="{D3162DD5-3434-4C5E-BB91-1EC9B2E6FD18}" srcId="{B87437B1-9BAF-4796-8533-29A301B62BCB}" destId="{55BBEBF1-D0ED-4886-9AF5-E9FF27E21C4C}" srcOrd="0" destOrd="0" parTransId="{3B7D2F3A-7B8B-4CC9-9E95-69ABA2F5764D}" sibTransId="{0BB8A99B-E397-49C3-8CA7-8E4E8C0F66FB}"/>
    <dgm:cxn modelId="{DFDA868C-B666-4F55-A441-45340464DF90}" type="presParOf" srcId="{34265AD8-1110-4907-B6BF-E091F2EE125F}" destId="{84FE6593-3A63-4FD1-8070-B92792340544}" srcOrd="0" destOrd="0" presId="urn:microsoft.com/office/officeart/2005/8/layout/vList3"/>
    <dgm:cxn modelId="{7B0D635B-AC05-4C5F-BAF2-EE34C865B594}" type="presParOf" srcId="{84FE6593-3A63-4FD1-8070-B92792340544}" destId="{8E1E6E2A-C220-49F7-BEF6-FF6C901D566B}" srcOrd="0" destOrd="0" presId="urn:microsoft.com/office/officeart/2005/8/layout/vList3"/>
    <dgm:cxn modelId="{FAE8387F-5385-4168-B76E-87B18ACB0B31}" type="presParOf" srcId="{84FE6593-3A63-4FD1-8070-B92792340544}" destId="{0FBD798A-5EC1-4EAB-B557-62411D9BEB4A}" srcOrd="1" destOrd="0" presId="urn:microsoft.com/office/officeart/2005/8/layout/vList3"/>
    <dgm:cxn modelId="{7BF14D3E-AF5F-4BA7-B344-182D98BD3D12}" type="presParOf" srcId="{34265AD8-1110-4907-B6BF-E091F2EE125F}" destId="{37228A18-772C-4AFB-A57D-F0B680D1AA96}" srcOrd="1" destOrd="0" presId="urn:microsoft.com/office/officeart/2005/8/layout/vList3"/>
    <dgm:cxn modelId="{C734D59C-B66C-4B79-9D5A-B7A4586DD915}" type="presParOf" srcId="{34265AD8-1110-4907-B6BF-E091F2EE125F}" destId="{4481318D-8BAD-44F2-836C-74EEF8D80213}" srcOrd="2" destOrd="0" presId="urn:microsoft.com/office/officeart/2005/8/layout/vList3"/>
    <dgm:cxn modelId="{2992A152-2F9E-4C41-8658-54B071B1E738}" type="presParOf" srcId="{4481318D-8BAD-44F2-836C-74EEF8D80213}" destId="{2E4FB7D8-1647-46B7-BFB8-5C3BB98850F1}" srcOrd="0" destOrd="0" presId="urn:microsoft.com/office/officeart/2005/8/layout/vList3"/>
    <dgm:cxn modelId="{D6D66B2A-31F2-43A4-8C10-78DBAC67DF03}" type="presParOf" srcId="{4481318D-8BAD-44F2-836C-74EEF8D80213}" destId="{AC82C174-4320-46C4-8D0C-7D8F8FE7CD3E}" srcOrd="1" destOrd="0" presId="urn:microsoft.com/office/officeart/2005/8/layout/vList3"/>
    <dgm:cxn modelId="{0F23429B-9BD5-4C45-86D2-D8E05D056195}" type="presParOf" srcId="{34265AD8-1110-4907-B6BF-E091F2EE125F}" destId="{28BF6B8F-4C2E-46E2-BFA3-61E1BCB9005D}" srcOrd="3" destOrd="0" presId="urn:microsoft.com/office/officeart/2005/8/layout/vList3"/>
    <dgm:cxn modelId="{23B6FA6E-0966-46E3-8EA1-F5A1270B72B6}" type="presParOf" srcId="{34265AD8-1110-4907-B6BF-E091F2EE125F}" destId="{DACC148A-94CD-43FD-8A50-F5B39DD566BC}" srcOrd="4" destOrd="0" presId="urn:microsoft.com/office/officeart/2005/8/layout/vList3"/>
    <dgm:cxn modelId="{F63CA55B-7312-4D01-8CAC-A18CAE613CD8}" type="presParOf" srcId="{DACC148A-94CD-43FD-8A50-F5B39DD566BC}" destId="{0B20708F-083E-457F-B32E-D7FF404A10A8}" srcOrd="0" destOrd="0" presId="urn:microsoft.com/office/officeart/2005/8/layout/vList3"/>
    <dgm:cxn modelId="{0B6F433C-A3C0-4F78-8663-7470A1544094}" type="presParOf" srcId="{DACC148A-94CD-43FD-8A50-F5B39DD566BC}" destId="{17F3F73E-217E-4CE1-A688-DABC699F1160}"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D798A-5EC1-4EAB-B557-62411D9BEB4A}">
      <dsp:nvSpPr>
        <dsp:cNvPr id="0" name=""/>
        <dsp:cNvSpPr/>
      </dsp:nvSpPr>
      <dsp:spPr>
        <a:xfrm rot="10800000">
          <a:off x="1424059" y="72620"/>
          <a:ext cx="4684696" cy="903422"/>
        </a:xfrm>
        <a:prstGeom prst="homePlat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90-95% Accuracy:</a:t>
          </a:r>
          <a:r>
            <a:rPr lang="en-US" sz="1900" kern="1200" dirty="0"/>
            <a:t> Limited in handling complex symptoms.</a:t>
          </a:r>
        </a:p>
      </dsp:txBody>
      <dsp:txXfrm rot="10800000">
        <a:off x="1649914" y="72620"/>
        <a:ext cx="4458841" cy="903422"/>
      </dsp:txXfrm>
    </dsp:sp>
    <dsp:sp modelId="{8E1E6E2A-C220-49F7-BEF6-FF6C901D566B}">
      <dsp:nvSpPr>
        <dsp:cNvPr id="0" name=""/>
        <dsp:cNvSpPr/>
      </dsp:nvSpPr>
      <dsp:spPr>
        <a:xfrm>
          <a:off x="954124" y="608"/>
          <a:ext cx="903422" cy="903422"/>
        </a:xfrm>
        <a:prstGeom prst="ellipse">
          <a:avLst/>
        </a:prstGeom>
        <a:blipFill dpi="0" rotWithShape="1">
          <a:blip xmlns:r="http://schemas.openxmlformats.org/officeDocument/2006/relationships" r:embed="rId1">
            <a:extLst>
              <a:ext uri="{96DAC541-7B7A-43D3-8B79-37D633B846F1}">
                <asvg:svgBlip xmlns:asvg="http://schemas.microsoft.com/office/drawing/2016/SVG/main" r:embed="rId2"/>
              </a:ext>
            </a:extLst>
          </a:blip>
          <a:srcRect/>
          <a:stretch>
            <a:fillRect l="9105" t="7246" r="9105" b="7246"/>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82C174-4320-46C4-8D0C-7D8F8FE7CD3E}">
      <dsp:nvSpPr>
        <dsp:cNvPr id="0" name=""/>
        <dsp:cNvSpPr/>
      </dsp:nvSpPr>
      <dsp:spPr>
        <a:xfrm rot="10800000">
          <a:off x="1431895" y="1159976"/>
          <a:ext cx="4684696" cy="903422"/>
        </a:xfrm>
        <a:prstGeom prst="homePlate">
          <a:avLst/>
        </a:prstGeom>
        <a:solidFill>
          <a:schemeClr val="accent3">
            <a:alpha val="90000"/>
            <a:hueOff val="0"/>
            <a:satOff val="0"/>
            <a:lumOff val="0"/>
            <a:alphaOff val="-2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Transparent Decisions:</a:t>
          </a:r>
          <a:r>
            <a:rPr lang="en-US" sz="1900" kern="1200" dirty="0"/>
            <a:t> Builds trust with healthcare professionals.</a:t>
          </a:r>
          <a:endParaRPr lang="en-IN" sz="1900" kern="1200" dirty="0"/>
        </a:p>
      </dsp:txBody>
      <dsp:txXfrm rot="10800000">
        <a:off x="1657750" y="1159976"/>
        <a:ext cx="4458841" cy="903422"/>
      </dsp:txXfrm>
    </dsp:sp>
    <dsp:sp modelId="{2E4FB7D8-1647-46B7-BFB8-5C3BB98850F1}">
      <dsp:nvSpPr>
        <dsp:cNvPr id="0" name=""/>
        <dsp:cNvSpPr/>
      </dsp:nvSpPr>
      <dsp:spPr>
        <a:xfrm>
          <a:off x="953268" y="1173708"/>
          <a:ext cx="906846" cy="903422"/>
        </a:xfrm>
        <a:prstGeom prst="ellipse">
          <a:avLst/>
        </a:prstGeom>
        <a:blipFill dpi="0" rotWithShape="1">
          <a:blip xmlns:r="http://schemas.openxmlformats.org/officeDocument/2006/relationships" r:embed="rId3">
            <a:extLst>
              <a:ext uri="{96DAC541-7B7A-43D3-8B79-37D633B846F1}">
                <asvg:svgBlip xmlns:asvg="http://schemas.microsoft.com/office/drawing/2016/SVG/main" r:embed="rId4"/>
              </a:ext>
            </a:extLst>
          </a:blip>
          <a:srcRect/>
          <a:stretch>
            <a:fillRect l="18519" t="16540" r="18519" b="1654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F3F73E-217E-4CE1-A688-DABC699F1160}">
      <dsp:nvSpPr>
        <dsp:cNvPr id="0" name=""/>
        <dsp:cNvSpPr/>
      </dsp:nvSpPr>
      <dsp:spPr>
        <a:xfrm rot="10800000">
          <a:off x="1431039" y="2347417"/>
          <a:ext cx="4684696" cy="903422"/>
        </a:xfrm>
        <a:prstGeom prst="homePlate">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8384" tIns="72390" rIns="135128"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kern="1200" dirty="0"/>
            <a:t>Easily Adaptable:</a:t>
          </a:r>
          <a:r>
            <a:rPr lang="en-US" sz="1900" kern="1200" dirty="0"/>
            <a:t> Simple retraining for new diseases.</a:t>
          </a:r>
          <a:endParaRPr lang="en-IN" sz="1900" kern="1200" dirty="0"/>
        </a:p>
      </dsp:txBody>
      <dsp:txXfrm rot="10800000">
        <a:off x="1656894" y="2347417"/>
        <a:ext cx="4458841" cy="903422"/>
      </dsp:txXfrm>
    </dsp:sp>
    <dsp:sp modelId="{0B20708F-083E-457F-B32E-D7FF404A10A8}">
      <dsp:nvSpPr>
        <dsp:cNvPr id="0" name=""/>
        <dsp:cNvSpPr/>
      </dsp:nvSpPr>
      <dsp:spPr>
        <a:xfrm>
          <a:off x="954124" y="2346809"/>
          <a:ext cx="903422" cy="903422"/>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000" b="-2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585A-8778-4F0A-B7AF-28734C04BC1A}"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8A05D-0DE9-475E-8077-562ED32789A2}" type="slidenum">
              <a:rPr lang="en-IN" smtClean="0"/>
              <a:t>‹#›</a:t>
            </a:fld>
            <a:endParaRPr lang="en-IN"/>
          </a:p>
        </p:txBody>
      </p:sp>
    </p:spTree>
    <p:extLst>
      <p:ext uri="{BB962C8B-B14F-4D97-AF65-F5344CB8AC3E}">
        <p14:creationId xmlns:p14="http://schemas.microsoft.com/office/powerpoint/2010/main" val="412194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C0CD0-8C31-4E88-9463-3989D9A6A298}" type="datetime1">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845A7C6-3B24-4CDD-A2AB-7EC856166A91}" type="slidenum">
              <a:rPr lang="en-IN" smtClean="0"/>
              <a:t>‹#›</a:t>
            </a:fld>
            <a:endParaRPr lang="en-IN"/>
          </a:p>
        </p:txBody>
      </p:sp>
    </p:spTree>
    <p:extLst>
      <p:ext uri="{BB962C8B-B14F-4D97-AF65-F5344CB8AC3E}">
        <p14:creationId xmlns:p14="http://schemas.microsoft.com/office/powerpoint/2010/main" val="168037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9ECA5D-DCCF-4AF1-86CA-2D68A5CD0CFB}"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16919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384855-5F78-453F-9DBF-EACE391E0554}"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4596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8426E5-47D7-46BA-B57B-89B849789A2A}" type="datetime1">
              <a:rPr lang="en-IN" smtClean="0"/>
              <a:t>03-05-2025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1561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037530B-56FC-408F-847B-49AB9320BD59}" type="datetime1">
              <a:rPr lang="en-IN" smtClean="0"/>
              <a:t>03-05-2025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5701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163E4C-6E81-4A5D-99E8-4674CC5425E4}"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922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2A10AC-B509-4AFA-A709-65AC506F1133}" type="datetime1">
              <a:rPr lang="en-IN" smtClean="0"/>
              <a:t>03-05-2025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77806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873779-AD78-457E-848C-E06E05A988F4}" type="datetime1">
              <a:rPr lang="en-IN" smtClean="0"/>
              <a:t>03-05-2025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2038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E0C49B-9923-4293-8599-EFFC0BE14F53}" type="datetime1">
              <a:rPr lang="en-IN" smtClean="0"/>
              <a:t>03-05-2025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45A7C6-3B24-4CDD-A2AB-7EC856166A91}" type="slidenum">
              <a:rPr lang="en-IN" smtClean="0"/>
              <a:t>‹#›</a:t>
            </a:fld>
            <a:endParaRPr lang="en-IN"/>
          </a:p>
        </p:txBody>
      </p:sp>
    </p:spTree>
    <p:extLst>
      <p:ext uri="{BB962C8B-B14F-4D97-AF65-F5344CB8AC3E}">
        <p14:creationId xmlns:p14="http://schemas.microsoft.com/office/powerpoint/2010/main" val="7663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CBD98E-7A18-4FAF-9390-3733D1BFC978}" type="datetime1">
              <a:rPr lang="en-IN" smtClean="0"/>
              <a:t>03-05-2025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32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777724-3CBA-4B31-AF3D-9FAB19A412C3}" type="datetime1">
              <a:rPr lang="en-IN" smtClean="0"/>
              <a:t>03-05-2025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67225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24E26E5-7D24-4340-8FAD-64A634D74D7C}" type="datetime1">
              <a:rPr lang="en-IN" smtClean="0"/>
              <a:t>03-05-2025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8250195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svg"/><Relationship Id="rId18" Type="http://schemas.openxmlformats.org/officeDocument/2006/relationships/image" Target="../media/image63.png"/><Relationship Id="rId3" Type="http://schemas.openxmlformats.org/officeDocument/2006/relationships/image" Target="../media/image48.svg"/><Relationship Id="rId21" Type="http://schemas.openxmlformats.org/officeDocument/2006/relationships/image" Target="../media/image66.svg"/><Relationship Id="rId7" Type="http://schemas.openxmlformats.org/officeDocument/2006/relationships/image" Target="../media/image52.svg"/><Relationship Id="rId12" Type="http://schemas.openxmlformats.org/officeDocument/2006/relationships/image" Target="../media/image57.png"/><Relationship Id="rId17" Type="http://schemas.openxmlformats.org/officeDocument/2006/relationships/image" Target="../media/image62.svg"/><Relationship Id="rId2" Type="http://schemas.openxmlformats.org/officeDocument/2006/relationships/image" Target="../media/image47.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5" Type="http://schemas.openxmlformats.org/officeDocument/2006/relationships/image" Target="../media/image60.svg"/><Relationship Id="rId23" Type="http://schemas.openxmlformats.org/officeDocument/2006/relationships/image" Target="../media/image68.svg"/><Relationship Id="rId10" Type="http://schemas.openxmlformats.org/officeDocument/2006/relationships/image" Target="../media/image55.png"/><Relationship Id="rId19" Type="http://schemas.openxmlformats.org/officeDocument/2006/relationships/image" Target="../media/image64.svg"/><Relationship Id="rId4" Type="http://schemas.openxmlformats.org/officeDocument/2006/relationships/image" Target="../media/image49.png"/><Relationship Id="rId9" Type="http://schemas.openxmlformats.org/officeDocument/2006/relationships/image" Target="../media/image54.svg"/><Relationship Id="rId14" Type="http://schemas.openxmlformats.org/officeDocument/2006/relationships/image" Target="../media/image59.png"/><Relationship Id="rId22" Type="http://schemas.openxmlformats.org/officeDocument/2006/relationships/image" Target="../media/image6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niyarrbarman/symptom2disease"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5.jpe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jpeg"/></Relationships>
</file>

<file path=ppt/slides/_rels/slide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167B-51CC-46CF-EDA6-58BB1DCADC38}"/>
              </a:ext>
            </a:extLst>
          </p:cNvPr>
          <p:cNvSpPr>
            <a:spLocks noGrp="1"/>
          </p:cNvSpPr>
          <p:nvPr>
            <p:ph type="ctrTitle"/>
          </p:nvPr>
        </p:nvSpPr>
        <p:spPr>
          <a:xfrm>
            <a:off x="1151466" y="1904999"/>
            <a:ext cx="9143999" cy="2709333"/>
          </a:xfrm>
        </p:spPr>
        <p:txBody>
          <a:bodyPr>
            <a:normAutofit fontScale="90000"/>
          </a:bodyPr>
          <a:lstStyle/>
          <a:p>
            <a:r>
              <a:rPr lang="en-IN" sz="6700" b="1" i="0" dirty="0">
                <a:solidFill>
                  <a:srgbClr val="1F2328"/>
                </a:solidFill>
                <a:effectLst/>
                <a:latin typeface="-apple-system"/>
              </a:rPr>
              <a:t>Disease Classification from Symptoms Description</a:t>
            </a:r>
            <a:br>
              <a:rPr lang="en-IN" b="1" i="0" dirty="0">
                <a:solidFill>
                  <a:srgbClr val="1F2328"/>
                </a:solidFill>
                <a:effectLst/>
                <a:latin typeface="-apple-system"/>
              </a:rPr>
            </a:br>
            <a:endParaRPr lang="en-IN" dirty="0"/>
          </a:p>
        </p:txBody>
      </p:sp>
      <p:sp>
        <p:nvSpPr>
          <p:cNvPr id="3" name="Subtitle 2">
            <a:extLst>
              <a:ext uri="{FF2B5EF4-FFF2-40B4-BE49-F238E27FC236}">
                <a16:creationId xmlns:a16="http://schemas.microsoft.com/office/drawing/2014/main" id="{20A64F7B-1760-65F6-25E8-DE4327EEB8F8}"/>
              </a:ext>
            </a:extLst>
          </p:cNvPr>
          <p:cNvSpPr>
            <a:spLocks noGrp="1"/>
          </p:cNvSpPr>
          <p:nvPr>
            <p:ph type="subTitle" idx="1"/>
          </p:nvPr>
        </p:nvSpPr>
        <p:spPr>
          <a:xfrm>
            <a:off x="1151466" y="4761972"/>
            <a:ext cx="5596467" cy="1655762"/>
          </a:xfrm>
        </p:spPr>
        <p:txBody>
          <a:bodyPr>
            <a:normAutofit/>
          </a:bodyPr>
          <a:lstStyle/>
          <a:p>
            <a:pPr algn="l"/>
            <a:r>
              <a:rPr lang="en-IN" dirty="0"/>
              <a:t>Presented By, </a:t>
            </a:r>
          </a:p>
          <a:p>
            <a:pPr algn="l"/>
            <a:r>
              <a:rPr lang="en-IN" dirty="0"/>
              <a:t>PAVITHRA G R (312322205123)</a:t>
            </a:r>
          </a:p>
          <a:p>
            <a:pPr algn="l"/>
            <a:r>
              <a:rPr lang="en-IN" dirty="0"/>
              <a:t>LINDA CHRISTINA F (312322205091)</a:t>
            </a:r>
          </a:p>
        </p:txBody>
      </p:sp>
      <p:sp>
        <p:nvSpPr>
          <p:cNvPr id="4" name="Slide Number Placeholder 3">
            <a:extLst>
              <a:ext uri="{FF2B5EF4-FFF2-40B4-BE49-F238E27FC236}">
                <a16:creationId xmlns:a16="http://schemas.microsoft.com/office/drawing/2014/main" id="{1D9A192A-F09C-3526-80E1-39DF009C0D38}"/>
              </a:ext>
            </a:extLst>
          </p:cNvPr>
          <p:cNvSpPr>
            <a:spLocks noGrp="1"/>
          </p:cNvSpPr>
          <p:nvPr>
            <p:ph type="sldNum" sz="quarter" idx="12"/>
          </p:nvPr>
        </p:nvSpPr>
        <p:spPr/>
        <p:txBody>
          <a:bodyPr/>
          <a:lstStyle/>
          <a:p>
            <a:fld id="{1845A7C6-3B24-4CDD-A2AB-7EC856166A91}" type="slidenum">
              <a:rPr lang="en-IN" smtClean="0"/>
              <a:t>1</a:t>
            </a:fld>
            <a:endParaRPr lang="en-IN"/>
          </a:p>
        </p:txBody>
      </p:sp>
    </p:spTree>
    <p:extLst>
      <p:ext uri="{BB962C8B-B14F-4D97-AF65-F5344CB8AC3E}">
        <p14:creationId xmlns:p14="http://schemas.microsoft.com/office/powerpoint/2010/main" val="1715309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B13E51-F73A-38F9-B71C-2112AE8DC3FD}"/>
              </a:ext>
            </a:extLst>
          </p:cNvPr>
          <p:cNvSpPr>
            <a:spLocks noGrp="1"/>
          </p:cNvSpPr>
          <p:nvPr>
            <p:ph type="sldNum" sz="quarter" idx="12"/>
          </p:nvPr>
        </p:nvSpPr>
        <p:spPr/>
        <p:txBody>
          <a:bodyPr/>
          <a:lstStyle/>
          <a:p>
            <a:fld id="{1845A7C6-3B24-4CDD-A2AB-7EC856166A91}" type="slidenum">
              <a:rPr lang="en-IN" smtClean="0"/>
              <a:t>10</a:t>
            </a:fld>
            <a:endParaRPr lang="en-IN"/>
          </a:p>
        </p:txBody>
      </p:sp>
      <p:sp>
        <p:nvSpPr>
          <p:cNvPr id="3" name="TextBox 2">
            <a:extLst>
              <a:ext uri="{FF2B5EF4-FFF2-40B4-BE49-F238E27FC236}">
                <a16:creationId xmlns:a16="http://schemas.microsoft.com/office/drawing/2014/main" id="{0EFDF5B3-59D6-ABC1-6C32-BC24D1CD9E7F}"/>
              </a:ext>
            </a:extLst>
          </p:cNvPr>
          <p:cNvSpPr txBox="1"/>
          <p:nvPr/>
        </p:nvSpPr>
        <p:spPr>
          <a:xfrm>
            <a:off x="634789" y="397934"/>
            <a:ext cx="3852333" cy="461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400" b="1" dirty="0">
                <a:ln/>
                <a:solidFill>
                  <a:schemeClr val="accent3"/>
                </a:solidFill>
              </a:rPr>
              <a:t>Results</a:t>
            </a:r>
            <a:endParaRPr lang="en-IN" b="1" dirty="0">
              <a:ln/>
              <a:solidFill>
                <a:schemeClr val="accent3"/>
              </a:solidFill>
            </a:endParaRPr>
          </a:p>
        </p:txBody>
      </p:sp>
      <p:pic>
        <p:nvPicPr>
          <p:cNvPr id="5" name="Picture 4">
            <a:extLst>
              <a:ext uri="{FF2B5EF4-FFF2-40B4-BE49-F238E27FC236}">
                <a16:creationId xmlns:a16="http://schemas.microsoft.com/office/drawing/2014/main" id="{F68ED0DC-D63A-A839-010B-0BB0D1A8FA4D}"/>
              </a:ext>
            </a:extLst>
          </p:cNvPr>
          <p:cNvPicPr>
            <a:picLocks noChangeAspect="1"/>
          </p:cNvPicPr>
          <p:nvPr/>
        </p:nvPicPr>
        <p:blipFill>
          <a:blip r:embed="rId2"/>
          <a:stretch>
            <a:fillRect/>
          </a:stretch>
        </p:blipFill>
        <p:spPr>
          <a:xfrm>
            <a:off x="571289" y="1399870"/>
            <a:ext cx="5512011" cy="5178772"/>
          </a:xfrm>
          <a:prstGeom prst="rect">
            <a:avLst/>
          </a:prstGeom>
          <a:ln>
            <a:solidFill>
              <a:schemeClr val="tx1"/>
            </a:solidFill>
          </a:ln>
        </p:spPr>
      </p:pic>
      <p:pic>
        <p:nvPicPr>
          <p:cNvPr id="7" name="Picture 6">
            <a:extLst>
              <a:ext uri="{FF2B5EF4-FFF2-40B4-BE49-F238E27FC236}">
                <a16:creationId xmlns:a16="http://schemas.microsoft.com/office/drawing/2014/main" id="{841EBA55-DDC9-7F39-F054-2615BD068624}"/>
              </a:ext>
            </a:extLst>
          </p:cNvPr>
          <p:cNvPicPr>
            <a:picLocks noChangeAspect="1"/>
          </p:cNvPicPr>
          <p:nvPr/>
        </p:nvPicPr>
        <p:blipFill>
          <a:blip r:embed="rId3"/>
          <a:stretch>
            <a:fillRect/>
          </a:stretch>
        </p:blipFill>
        <p:spPr>
          <a:xfrm>
            <a:off x="6376989" y="220091"/>
            <a:ext cx="4934139" cy="3865961"/>
          </a:xfrm>
          <a:prstGeom prst="rect">
            <a:avLst/>
          </a:prstGeom>
          <a:ln>
            <a:solidFill>
              <a:srgbClr val="FFFF00"/>
            </a:solidFill>
          </a:ln>
        </p:spPr>
      </p:pic>
      <p:pic>
        <p:nvPicPr>
          <p:cNvPr id="10" name="Picture 9">
            <a:extLst>
              <a:ext uri="{FF2B5EF4-FFF2-40B4-BE49-F238E27FC236}">
                <a16:creationId xmlns:a16="http://schemas.microsoft.com/office/drawing/2014/main" id="{34876D12-5D4E-C214-891F-0784DFAB5E07}"/>
              </a:ext>
            </a:extLst>
          </p:cNvPr>
          <p:cNvPicPr>
            <a:picLocks noChangeAspect="1"/>
          </p:cNvPicPr>
          <p:nvPr/>
        </p:nvPicPr>
        <p:blipFill>
          <a:blip r:embed="rId4"/>
          <a:stretch>
            <a:fillRect/>
          </a:stretch>
        </p:blipFill>
        <p:spPr>
          <a:xfrm>
            <a:off x="6376989" y="4165600"/>
            <a:ext cx="4934139" cy="2413042"/>
          </a:xfrm>
          <a:prstGeom prst="rect">
            <a:avLst/>
          </a:prstGeom>
          <a:ln>
            <a:solidFill>
              <a:schemeClr val="tx1"/>
            </a:solidFill>
          </a:ln>
        </p:spPr>
      </p:pic>
      <p:sp>
        <p:nvSpPr>
          <p:cNvPr id="11" name="Rectangle 10">
            <a:extLst>
              <a:ext uri="{FF2B5EF4-FFF2-40B4-BE49-F238E27FC236}">
                <a16:creationId xmlns:a16="http://schemas.microsoft.com/office/drawing/2014/main" id="{CE4AC578-6336-B10F-3561-A8CD215081CE}"/>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53F1171C-F2AF-509D-A3C0-412ADDA9ADC1}"/>
              </a:ext>
            </a:extLst>
          </p:cNvPr>
          <p:cNvSpPr txBox="1"/>
          <p:nvPr/>
        </p:nvSpPr>
        <p:spPr>
          <a:xfrm>
            <a:off x="528955" y="999760"/>
            <a:ext cx="4064000" cy="400110"/>
          </a:xfrm>
          <a:prstGeom prst="rect">
            <a:avLst/>
          </a:prstGeom>
          <a:noFill/>
        </p:spPr>
        <p:txBody>
          <a:bodyPr wrap="square" rtlCol="0">
            <a:spAutoFit/>
          </a:bodyPr>
          <a:lstStyle/>
          <a:p>
            <a:r>
              <a:rPr lang="en-IN" sz="2000" dirty="0">
                <a:solidFill>
                  <a:schemeClr val="bg2">
                    <a:lumMod val="50000"/>
                  </a:schemeClr>
                </a:solidFill>
              </a:rPr>
              <a:t>KNN</a:t>
            </a:r>
            <a:r>
              <a:rPr lang="en-IN" dirty="0">
                <a:solidFill>
                  <a:schemeClr val="bg2">
                    <a:lumMod val="50000"/>
                  </a:schemeClr>
                </a:solidFill>
              </a:rPr>
              <a:t> Confusion Matrix and Report</a:t>
            </a:r>
          </a:p>
        </p:txBody>
      </p:sp>
    </p:spTree>
    <p:extLst>
      <p:ext uri="{BB962C8B-B14F-4D97-AF65-F5344CB8AC3E}">
        <p14:creationId xmlns:p14="http://schemas.microsoft.com/office/powerpoint/2010/main" val="2824764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49"/>
          <p:cNvSpPr/>
          <p:nvPr/>
        </p:nvSpPr>
        <p:spPr>
          <a:xfrm rot="-387364">
            <a:off x="-27356" y="835224"/>
            <a:ext cx="841201" cy="1081356"/>
          </a:xfrm>
          <a:custGeom>
            <a:avLst/>
            <a:gdLst/>
            <a:ahLst/>
            <a:cxnLst/>
            <a:rect l="l" t="t" r="r" b="b"/>
            <a:pathLst>
              <a:path w="897281" h="1153446">
                <a:moveTo>
                  <a:pt x="0" y="0"/>
                </a:moveTo>
                <a:lnTo>
                  <a:pt x="897280" y="0"/>
                </a:lnTo>
                <a:lnTo>
                  <a:pt x="897280" y="1153446"/>
                </a:lnTo>
                <a:lnTo>
                  <a:pt x="0" y="11534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2"/>
          <p:cNvSpPr/>
          <p:nvPr/>
        </p:nvSpPr>
        <p:spPr>
          <a:xfrm>
            <a:off x="4138725" y="3326811"/>
            <a:ext cx="427721" cy="216243"/>
          </a:xfrm>
          <a:custGeom>
            <a:avLst/>
            <a:gdLst/>
            <a:ahLst/>
            <a:cxnLst/>
            <a:rect l="l" t="t" r="r" b="b"/>
            <a:pathLst>
              <a:path w="456236" h="230659">
                <a:moveTo>
                  <a:pt x="0" y="0"/>
                </a:moveTo>
                <a:lnTo>
                  <a:pt x="456236" y="0"/>
                </a:lnTo>
                <a:lnTo>
                  <a:pt x="456236" y="230659"/>
                </a:lnTo>
                <a:lnTo>
                  <a:pt x="0" y="230659"/>
                </a:lnTo>
                <a:lnTo>
                  <a:pt x="0"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3" name="Freeform 3"/>
          <p:cNvSpPr/>
          <p:nvPr/>
        </p:nvSpPr>
        <p:spPr>
          <a:xfrm rot="-5400000">
            <a:off x="5611827" y="4424912"/>
            <a:ext cx="704187" cy="218735"/>
          </a:xfrm>
          <a:custGeom>
            <a:avLst/>
            <a:gdLst/>
            <a:ahLst/>
            <a:cxnLst/>
            <a:rect l="l" t="t" r="r" b="b"/>
            <a:pathLst>
              <a:path w="751133" h="233317">
                <a:moveTo>
                  <a:pt x="0" y="0"/>
                </a:moveTo>
                <a:lnTo>
                  <a:pt x="751134" y="0"/>
                </a:lnTo>
                <a:lnTo>
                  <a:pt x="751134" y="233317"/>
                </a:lnTo>
                <a:lnTo>
                  <a:pt x="0" y="233317"/>
                </a:lnTo>
                <a:lnTo>
                  <a:pt x="0" y="0"/>
                </a:lnTo>
                <a:close/>
              </a:path>
            </a:pathLst>
          </a:custGeom>
          <a:blipFill>
            <a:blip r:embed="rId4">
              <a:extLst>
                <a:ext uri="{96DAC541-7B7A-43D3-8B79-37D633B846F1}">
                  <asvg:svgBlip xmlns:asvg="http://schemas.microsoft.com/office/drawing/2016/SVG/main" r:embed="rId5"/>
                </a:ext>
              </a:extLst>
            </a:blip>
            <a:stretch>
              <a:fillRect t="-553429" r="-86023"/>
            </a:stretch>
          </a:blipFill>
        </p:spPr>
      </p:sp>
      <p:sp>
        <p:nvSpPr>
          <p:cNvPr id="4" name="Freeform 4"/>
          <p:cNvSpPr/>
          <p:nvPr/>
        </p:nvSpPr>
        <p:spPr>
          <a:xfrm flipH="1">
            <a:off x="7363337" y="3326811"/>
            <a:ext cx="427721" cy="216243"/>
          </a:xfrm>
          <a:custGeom>
            <a:avLst/>
            <a:gdLst/>
            <a:ahLst/>
            <a:cxnLst/>
            <a:rect l="l" t="t" r="r" b="b"/>
            <a:pathLst>
              <a:path w="456236" h="230659">
                <a:moveTo>
                  <a:pt x="456236" y="0"/>
                </a:moveTo>
                <a:lnTo>
                  <a:pt x="0" y="0"/>
                </a:lnTo>
                <a:lnTo>
                  <a:pt x="0" y="230659"/>
                </a:lnTo>
                <a:lnTo>
                  <a:pt x="456236" y="230659"/>
                </a:lnTo>
                <a:lnTo>
                  <a:pt x="456236" y="0"/>
                </a:lnTo>
                <a:close/>
              </a:path>
            </a:pathLst>
          </a:custGeom>
          <a:blipFill>
            <a:blip r:embed="rId4">
              <a:extLst>
                <a:ext uri="{96DAC541-7B7A-43D3-8B79-37D633B846F1}">
                  <asvg:svgBlip xmlns:asvg="http://schemas.microsoft.com/office/drawing/2016/SVG/main" r:embed="rId5"/>
                </a:ext>
              </a:extLst>
            </a:blip>
            <a:stretch>
              <a:fillRect t="-559805" r="-206263" b="-1152"/>
            </a:stretch>
          </a:blipFill>
        </p:spPr>
      </p:sp>
      <p:sp>
        <p:nvSpPr>
          <p:cNvPr id="5" name="Freeform 5"/>
          <p:cNvSpPr/>
          <p:nvPr/>
        </p:nvSpPr>
        <p:spPr>
          <a:xfrm>
            <a:off x="4449181" y="2600045"/>
            <a:ext cx="3029479" cy="1732946"/>
          </a:xfrm>
          <a:custGeom>
            <a:avLst/>
            <a:gdLst/>
            <a:ahLst/>
            <a:cxnLst/>
            <a:rect l="l" t="t" r="r" b="b"/>
            <a:pathLst>
              <a:path w="3231444" h="1848476">
                <a:moveTo>
                  <a:pt x="0" y="0"/>
                </a:moveTo>
                <a:lnTo>
                  <a:pt x="3231444" y="0"/>
                </a:lnTo>
                <a:lnTo>
                  <a:pt x="3231444" y="1848476"/>
                </a:lnTo>
                <a:lnTo>
                  <a:pt x="0" y="184847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4046364" y="1537373"/>
            <a:ext cx="1118655" cy="1062671"/>
            <a:chOff x="0" y="0"/>
            <a:chExt cx="1590976" cy="1511355"/>
          </a:xfrm>
        </p:grpSpPr>
        <p:sp>
          <p:nvSpPr>
            <p:cNvPr id="7" name="Freeform 7"/>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8" name="Freeform 8"/>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0" name="Group 10"/>
          <p:cNvGrpSpPr/>
          <p:nvPr/>
        </p:nvGrpSpPr>
        <p:grpSpPr>
          <a:xfrm rot="-10800000">
            <a:off x="6762821" y="4487618"/>
            <a:ext cx="1118655" cy="1062671"/>
            <a:chOff x="0" y="0"/>
            <a:chExt cx="1590976" cy="1511355"/>
          </a:xfrm>
        </p:grpSpPr>
        <p:sp>
          <p:nvSpPr>
            <p:cNvPr id="11" name="Freeform 11"/>
            <p:cNvSpPr/>
            <p:nvPr/>
          </p:nvSpPr>
          <p:spPr>
            <a:xfrm rot="-265290">
              <a:off x="48653" y="49225"/>
              <a:ext cx="1327729" cy="1313453"/>
            </a:xfrm>
            <a:custGeom>
              <a:avLst/>
              <a:gdLst/>
              <a:ahLst/>
              <a:cxnLst/>
              <a:rect l="l" t="t" r="r" b="b"/>
              <a:pathLst>
                <a:path w="1327729" h="1313453">
                  <a:moveTo>
                    <a:pt x="0" y="0"/>
                  </a:moveTo>
                  <a:lnTo>
                    <a:pt x="1327730" y="0"/>
                  </a:lnTo>
                  <a:lnTo>
                    <a:pt x="1327730" y="1313453"/>
                  </a:lnTo>
                  <a:lnTo>
                    <a:pt x="0" y="1313453"/>
                  </a:lnTo>
                  <a:lnTo>
                    <a:pt x="0"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2" name="Freeform 12"/>
            <p:cNvSpPr/>
            <p:nvPr/>
          </p:nvSpPr>
          <p:spPr>
            <a:xfrm rot="1277563">
              <a:off x="1388278" y="1182505"/>
              <a:ext cx="175167" cy="184562"/>
            </a:xfrm>
            <a:custGeom>
              <a:avLst/>
              <a:gdLst/>
              <a:ahLst/>
              <a:cxnLst/>
              <a:rect l="l" t="t" r="r" b="b"/>
              <a:pathLst>
                <a:path w="175167" h="184562">
                  <a:moveTo>
                    <a:pt x="0" y="0"/>
                  </a:moveTo>
                  <a:lnTo>
                    <a:pt x="175166" y="0"/>
                  </a:lnTo>
                  <a:lnTo>
                    <a:pt x="175166" y="184562"/>
                  </a:lnTo>
                  <a:lnTo>
                    <a:pt x="0" y="184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Freeform 13"/>
            <p:cNvSpPr/>
            <p:nvPr/>
          </p:nvSpPr>
          <p:spPr>
            <a:xfrm rot="-6893191">
              <a:off x="1017492" y="1300789"/>
              <a:ext cx="175167" cy="184562"/>
            </a:xfrm>
            <a:custGeom>
              <a:avLst/>
              <a:gdLst/>
              <a:ahLst/>
              <a:cxnLst/>
              <a:rect l="l" t="t" r="r" b="b"/>
              <a:pathLst>
                <a:path w="175167" h="184562">
                  <a:moveTo>
                    <a:pt x="0" y="0"/>
                  </a:moveTo>
                  <a:lnTo>
                    <a:pt x="175167" y="0"/>
                  </a:lnTo>
                  <a:lnTo>
                    <a:pt x="175167"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4" name="Group 14"/>
          <p:cNvGrpSpPr/>
          <p:nvPr/>
        </p:nvGrpSpPr>
        <p:grpSpPr>
          <a:xfrm>
            <a:off x="6841314" y="1523783"/>
            <a:ext cx="1040163" cy="1065781"/>
            <a:chOff x="0" y="0"/>
            <a:chExt cx="1479343" cy="1515778"/>
          </a:xfrm>
        </p:grpSpPr>
        <p:sp>
          <p:nvSpPr>
            <p:cNvPr id="15" name="Freeform 15"/>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16" name="Freeform 16"/>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Freeform 17"/>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18" name="Group 18"/>
          <p:cNvGrpSpPr/>
          <p:nvPr/>
        </p:nvGrpSpPr>
        <p:grpSpPr>
          <a:xfrm rot="-10800000">
            <a:off x="4046364" y="4498101"/>
            <a:ext cx="1040163" cy="1065781"/>
            <a:chOff x="0" y="0"/>
            <a:chExt cx="1479343" cy="1515778"/>
          </a:xfrm>
        </p:grpSpPr>
        <p:sp>
          <p:nvSpPr>
            <p:cNvPr id="19" name="Freeform 19"/>
            <p:cNvSpPr/>
            <p:nvPr/>
          </p:nvSpPr>
          <p:spPr>
            <a:xfrm rot="-265290" flipH="1">
              <a:off x="102961" y="49225"/>
              <a:ext cx="1327729" cy="1313453"/>
            </a:xfrm>
            <a:custGeom>
              <a:avLst/>
              <a:gdLst/>
              <a:ahLst/>
              <a:cxnLst/>
              <a:rect l="l" t="t" r="r" b="b"/>
              <a:pathLst>
                <a:path w="1327729" h="1313453">
                  <a:moveTo>
                    <a:pt x="1327729" y="0"/>
                  </a:moveTo>
                  <a:lnTo>
                    <a:pt x="0" y="0"/>
                  </a:lnTo>
                  <a:lnTo>
                    <a:pt x="0" y="1313453"/>
                  </a:lnTo>
                  <a:lnTo>
                    <a:pt x="1327729" y="1313453"/>
                  </a:lnTo>
                  <a:lnTo>
                    <a:pt x="1327729" y="0"/>
                  </a:lnTo>
                  <a:close/>
                </a:path>
              </a:pathLst>
            </a:custGeom>
            <a:blipFill>
              <a:blip r:embed="rId8">
                <a:extLst>
                  <a:ext uri="{96DAC541-7B7A-43D3-8B79-37D633B846F1}">
                    <asvg:svgBlip xmlns:asvg="http://schemas.microsoft.com/office/drawing/2016/SVG/main" r:embed="rId9"/>
                  </a:ext>
                </a:extLst>
              </a:blip>
              <a:stretch>
                <a:fillRect l="-3225" t="-40669" r="-208743" b="-40971"/>
              </a:stretch>
            </a:blipFill>
          </p:spPr>
        </p:sp>
        <p:sp>
          <p:nvSpPr>
            <p:cNvPr id="20" name="Freeform 20"/>
            <p:cNvSpPr/>
            <p:nvPr/>
          </p:nvSpPr>
          <p:spPr>
            <a:xfrm rot="3010760">
              <a:off x="392375" y="1297132"/>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1" name="Freeform 21"/>
            <p:cNvSpPr/>
            <p:nvPr/>
          </p:nvSpPr>
          <p:spPr>
            <a:xfrm rot="-5159993">
              <a:off x="10583" y="1221581"/>
              <a:ext cx="175167" cy="184562"/>
            </a:xfrm>
            <a:custGeom>
              <a:avLst/>
              <a:gdLst/>
              <a:ahLst/>
              <a:cxnLst/>
              <a:rect l="l" t="t" r="r" b="b"/>
              <a:pathLst>
                <a:path w="175167" h="184562">
                  <a:moveTo>
                    <a:pt x="0" y="0"/>
                  </a:moveTo>
                  <a:lnTo>
                    <a:pt x="175166" y="0"/>
                  </a:lnTo>
                  <a:lnTo>
                    <a:pt x="175166" y="184563"/>
                  </a:lnTo>
                  <a:lnTo>
                    <a:pt x="0" y="1845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grpSp>
        <p:nvGrpSpPr>
          <p:cNvPr id="22" name="Group 22"/>
          <p:cNvGrpSpPr/>
          <p:nvPr/>
        </p:nvGrpSpPr>
        <p:grpSpPr>
          <a:xfrm>
            <a:off x="1355786" y="622335"/>
            <a:ext cx="2563521" cy="968408"/>
            <a:chOff x="0" y="0"/>
            <a:chExt cx="1709328" cy="415422"/>
          </a:xfrm>
        </p:grpSpPr>
        <p:sp>
          <p:nvSpPr>
            <p:cNvPr id="23" name="Freeform 2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24" name="Freeform 2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25" name="Freeform 2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26" name="Group 26"/>
          <p:cNvGrpSpPr/>
          <p:nvPr/>
        </p:nvGrpSpPr>
        <p:grpSpPr>
          <a:xfrm>
            <a:off x="8146516" y="595664"/>
            <a:ext cx="2346218" cy="901447"/>
            <a:chOff x="0" y="0"/>
            <a:chExt cx="1709328" cy="480137"/>
          </a:xfrm>
        </p:grpSpPr>
        <p:sp>
          <p:nvSpPr>
            <p:cNvPr id="27" name="Freeform 27"/>
            <p:cNvSpPr/>
            <p:nvPr/>
          </p:nvSpPr>
          <p:spPr>
            <a:xfrm>
              <a:off x="38100" y="44450"/>
              <a:ext cx="1672498" cy="435687"/>
            </a:xfrm>
            <a:custGeom>
              <a:avLst/>
              <a:gdLst/>
              <a:ahLst/>
              <a:cxnLst/>
              <a:rect l="l" t="t" r="r" b="b"/>
              <a:pathLst>
                <a:path w="1672498" h="435687">
                  <a:moveTo>
                    <a:pt x="2540" y="405207"/>
                  </a:moveTo>
                  <a:cubicBezTo>
                    <a:pt x="0" y="414097"/>
                    <a:pt x="5080" y="420447"/>
                    <a:pt x="13769" y="421717"/>
                  </a:cubicBezTo>
                  <a:cubicBezTo>
                    <a:pt x="23694" y="422987"/>
                    <a:pt x="32379" y="422987"/>
                    <a:pt x="42305" y="422987"/>
                  </a:cubicBezTo>
                  <a:cubicBezTo>
                    <a:pt x="82007" y="424257"/>
                    <a:pt x="121709" y="424257"/>
                    <a:pt x="162652" y="425527"/>
                  </a:cubicBezTo>
                  <a:cubicBezTo>
                    <a:pt x="184984" y="426797"/>
                    <a:pt x="207316" y="428067"/>
                    <a:pt x="228408" y="429337"/>
                  </a:cubicBezTo>
                  <a:cubicBezTo>
                    <a:pt x="265629" y="430607"/>
                    <a:pt x="301609" y="430607"/>
                    <a:pt x="338829" y="431877"/>
                  </a:cubicBezTo>
                  <a:cubicBezTo>
                    <a:pt x="353718" y="431877"/>
                    <a:pt x="367365" y="431877"/>
                    <a:pt x="382253" y="430607"/>
                  </a:cubicBezTo>
                  <a:cubicBezTo>
                    <a:pt x="388457" y="430607"/>
                    <a:pt x="395901" y="429337"/>
                    <a:pt x="402104" y="429337"/>
                  </a:cubicBezTo>
                  <a:cubicBezTo>
                    <a:pt x="426918" y="430607"/>
                    <a:pt x="923193" y="421717"/>
                    <a:pt x="948007" y="422987"/>
                  </a:cubicBezTo>
                  <a:cubicBezTo>
                    <a:pt x="982747" y="424257"/>
                    <a:pt x="1078280" y="424257"/>
                    <a:pt x="1113019" y="424257"/>
                  </a:cubicBezTo>
                  <a:cubicBezTo>
                    <a:pt x="1126666" y="424257"/>
                    <a:pt x="1139073" y="422987"/>
                    <a:pt x="1152721" y="422987"/>
                  </a:cubicBezTo>
                  <a:lnTo>
                    <a:pt x="1219718" y="426797"/>
                  </a:lnTo>
                  <a:cubicBezTo>
                    <a:pt x="1268105" y="429337"/>
                    <a:pt x="1315251" y="426797"/>
                    <a:pt x="1363638" y="430607"/>
                  </a:cubicBezTo>
                  <a:cubicBezTo>
                    <a:pt x="1444283" y="435687"/>
                    <a:pt x="1526168" y="429337"/>
                    <a:pt x="1607728" y="434417"/>
                  </a:cubicBezTo>
                  <a:cubicBezTo>
                    <a:pt x="1628048" y="435687"/>
                    <a:pt x="1648368" y="434417"/>
                    <a:pt x="1671228" y="434417"/>
                  </a:cubicBezTo>
                  <a:lnTo>
                    <a:pt x="1671228" y="374727"/>
                  </a:lnTo>
                  <a:cubicBezTo>
                    <a:pt x="1669958" y="338532"/>
                    <a:pt x="1668688" y="325626"/>
                    <a:pt x="1668688" y="311913"/>
                  </a:cubicBezTo>
                  <a:cubicBezTo>
                    <a:pt x="1668688" y="296048"/>
                    <a:pt x="1672498" y="279915"/>
                    <a:pt x="1666148" y="264051"/>
                  </a:cubicBezTo>
                  <a:cubicBezTo>
                    <a:pt x="1658528" y="253564"/>
                    <a:pt x="1647098" y="46789"/>
                    <a:pt x="1647098" y="36303"/>
                  </a:cubicBezTo>
                  <a:cubicBezTo>
                    <a:pt x="1644558" y="29043"/>
                    <a:pt x="1643288" y="21514"/>
                    <a:pt x="1640748" y="14254"/>
                  </a:cubicBezTo>
                  <a:cubicBezTo>
                    <a:pt x="1640748" y="12103"/>
                    <a:pt x="1639478" y="9952"/>
                    <a:pt x="1638208" y="6350"/>
                  </a:cubicBezTo>
                  <a:cubicBezTo>
                    <a:pt x="1628048" y="3810"/>
                    <a:pt x="1619158" y="2540"/>
                    <a:pt x="1608998" y="1270"/>
                  </a:cubicBezTo>
                  <a:cubicBezTo>
                    <a:pt x="1601378" y="0"/>
                    <a:pt x="1593758" y="1270"/>
                    <a:pt x="1587408" y="1270"/>
                  </a:cubicBezTo>
                  <a:lnTo>
                    <a:pt x="7565" y="6350"/>
                  </a:lnTo>
                  <a:lnTo>
                    <a:pt x="2540" y="405207"/>
                  </a:lnTo>
                  <a:close/>
                </a:path>
              </a:pathLst>
            </a:custGeom>
            <a:solidFill>
              <a:srgbClr val="FFDA68"/>
            </a:solidFill>
          </p:spPr>
        </p:sp>
        <p:sp>
          <p:nvSpPr>
            <p:cNvPr id="28" name="Freeform 28"/>
            <p:cNvSpPr/>
            <p:nvPr/>
          </p:nvSpPr>
          <p:spPr>
            <a:xfrm>
              <a:off x="11430" y="16510"/>
              <a:ext cx="1648368" cy="425527"/>
            </a:xfrm>
            <a:custGeom>
              <a:avLst/>
              <a:gdLst/>
              <a:ahLst/>
              <a:cxnLst/>
              <a:rect l="l" t="t" r="r" b="b"/>
              <a:pathLst>
                <a:path w="1648368" h="425527">
                  <a:moveTo>
                    <a:pt x="1648368" y="425527"/>
                  </a:moveTo>
                  <a:lnTo>
                    <a:pt x="0" y="417907"/>
                  </a:lnTo>
                  <a:lnTo>
                    <a:pt x="0" y="154589"/>
                  </a:lnTo>
                  <a:lnTo>
                    <a:pt x="7620" y="20320"/>
                  </a:lnTo>
                  <a:lnTo>
                    <a:pt x="819591" y="0"/>
                  </a:lnTo>
                  <a:lnTo>
                    <a:pt x="1626778" y="8890"/>
                  </a:lnTo>
                  <a:close/>
                </a:path>
              </a:pathLst>
            </a:custGeom>
            <a:solidFill>
              <a:srgbClr val="EFEFEF"/>
            </a:solidFill>
          </p:spPr>
        </p:sp>
        <p:sp>
          <p:nvSpPr>
            <p:cNvPr id="29" name="Freeform 29"/>
            <p:cNvSpPr/>
            <p:nvPr/>
          </p:nvSpPr>
          <p:spPr>
            <a:xfrm>
              <a:off x="-3810" y="0"/>
              <a:ext cx="1677578" cy="452197"/>
            </a:xfrm>
            <a:custGeom>
              <a:avLst/>
              <a:gdLst/>
              <a:ahLst/>
              <a:cxnLst/>
              <a:rect l="l" t="t" r="r" b="b"/>
              <a:pathLst>
                <a:path w="1677578" h="452197">
                  <a:moveTo>
                    <a:pt x="1643288" y="21590"/>
                  </a:moveTo>
                  <a:cubicBezTo>
                    <a:pt x="1644558" y="34290"/>
                    <a:pt x="1644558" y="44450"/>
                    <a:pt x="1645828" y="52519"/>
                  </a:cubicBezTo>
                  <a:cubicBezTo>
                    <a:pt x="1648368" y="59779"/>
                    <a:pt x="1649638" y="67308"/>
                    <a:pt x="1652178" y="74568"/>
                  </a:cubicBezTo>
                  <a:cubicBezTo>
                    <a:pt x="1652178" y="85055"/>
                    <a:pt x="1664878" y="291829"/>
                    <a:pt x="1671228" y="302316"/>
                  </a:cubicBezTo>
                  <a:cubicBezTo>
                    <a:pt x="1677578" y="318180"/>
                    <a:pt x="1673768" y="334314"/>
                    <a:pt x="1673768" y="350178"/>
                  </a:cubicBezTo>
                  <a:cubicBezTo>
                    <a:pt x="1673768" y="364160"/>
                    <a:pt x="1675038" y="377067"/>
                    <a:pt x="1676308" y="391237"/>
                  </a:cubicBezTo>
                  <a:lnTo>
                    <a:pt x="1676308" y="450927"/>
                  </a:lnTo>
                  <a:cubicBezTo>
                    <a:pt x="1653448" y="450927"/>
                    <a:pt x="1633128" y="452197"/>
                    <a:pt x="1612808" y="450927"/>
                  </a:cubicBezTo>
                  <a:cubicBezTo>
                    <a:pt x="1532098" y="445847"/>
                    <a:pt x="1450213" y="452197"/>
                    <a:pt x="1369568" y="447117"/>
                  </a:cubicBezTo>
                  <a:cubicBezTo>
                    <a:pt x="1321181" y="443307"/>
                    <a:pt x="1274035" y="445847"/>
                    <a:pt x="1225648" y="443307"/>
                  </a:cubicBezTo>
                  <a:lnTo>
                    <a:pt x="1158651" y="439497"/>
                  </a:lnTo>
                  <a:cubicBezTo>
                    <a:pt x="1145003" y="439497"/>
                    <a:pt x="1132596" y="440767"/>
                    <a:pt x="1118949" y="440767"/>
                  </a:cubicBezTo>
                  <a:cubicBezTo>
                    <a:pt x="1084210" y="439497"/>
                    <a:pt x="988676" y="440767"/>
                    <a:pt x="953937" y="439497"/>
                  </a:cubicBezTo>
                  <a:cubicBezTo>
                    <a:pt x="929123" y="438227"/>
                    <a:pt x="432848" y="447117"/>
                    <a:pt x="408034" y="445847"/>
                  </a:cubicBezTo>
                  <a:cubicBezTo>
                    <a:pt x="401831" y="445847"/>
                    <a:pt x="394387" y="447117"/>
                    <a:pt x="388183" y="447117"/>
                  </a:cubicBezTo>
                  <a:cubicBezTo>
                    <a:pt x="373295" y="447117"/>
                    <a:pt x="359648" y="448387"/>
                    <a:pt x="344759" y="448387"/>
                  </a:cubicBezTo>
                  <a:cubicBezTo>
                    <a:pt x="307539" y="448387"/>
                    <a:pt x="271559" y="447117"/>
                    <a:pt x="234338" y="445847"/>
                  </a:cubicBezTo>
                  <a:cubicBezTo>
                    <a:pt x="212006" y="444577"/>
                    <a:pt x="189673" y="443307"/>
                    <a:pt x="168582" y="442037"/>
                  </a:cubicBezTo>
                  <a:cubicBezTo>
                    <a:pt x="128880" y="440767"/>
                    <a:pt x="89177" y="439497"/>
                    <a:pt x="48235" y="439497"/>
                  </a:cubicBezTo>
                  <a:cubicBezTo>
                    <a:pt x="38100" y="439497"/>
                    <a:pt x="29210" y="439497"/>
                    <a:pt x="19050" y="438227"/>
                  </a:cubicBezTo>
                  <a:cubicBezTo>
                    <a:pt x="10160" y="436957"/>
                    <a:pt x="5080" y="430607"/>
                    <a:pt x="7620" y="421717"/>
                  </a:cubicBezTo>
                  <a:cubicBezTo>
                    <a:pt x="16510" y="390511"/>
                    <a:pt x="12700" y="383789"/>
                    <a:pt x="11430" y="376798"/>
                  </a:cubicBezTo>
                  <a:cubicBezTo>
                    <a:pt x="10160" y="362547"/>
                    <a:pt x="6350" y="348565"/>
                    <a:pt x="7620" y="334314"/>
                  </a:cubicBezTo>
                  <a:cubicBezTo>
                    <a:pt x="5080" y="316567"/>
                    <a:pt x="0" y="96886"/>
                    <a:pt x="7620" y="78870"/>
                  </a:cubicBezTo>
                  <a:cubicBezTo>
                    <a:pt x="8890" y="75375"/>
                    <a:pt x="7620" y="71611"/>
                    <a:pt x="8890" y="68115"/>
                  </a:cubicBezTo>
                  <a:cubicBezTo>
                    <a:pt x="10160" y="62468"/>
                    <a:pt x="12700" y="56284"/>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434417"/>
                  </a:moveTo>
                  <a:cubicBezTo>
                    <a:pt x="1654718" y="417907"/>
                    <a:pt x="1655988" y="405207"/>
                    <a:pt x="1655988" y="392507"/>
                  </a:cubicBezTo>
                  <a:cubicBezTo>
                    <a:pt x="1654718" y="375722"/>
                    <a:pt x="1653448" y="361471"/>
                    <a:pt x="1653448" y="346145"/>
                  </a:cubicBezTo>
                  <a:cubicBezTo>
                    <a:pt x="1653448" y="339154"/>
                    <a:pt x="1655988" y="332163"/>
                    <a:pt x="1654718" y="325172"/>
                  </a:cubicBezTo>
                  <a:cubicBezTo>
                    <a:pt x="1654718" y="318718"/>
                    <a:pt x="1653448" y="311996"/>
                    <a:pt x="1652178" y="305543"/>
                  </a:cubicBezTo>
                  <a:cubicBezTo>
                    <a:pt x="1647098" y="295594"/>
                    <a:pt x="1635668" y="89626"/>
                    <a:pt x="1635668" y="79677"/>
                  </a:cubicBezTo>
                  <a:cubicBezTo>
                    <a:pt x="1633128" y="71342"/>
                    <a:pt x="1630588" y="62737"/>
                    <a:pt x="1628048" y="54402"/>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251"/>
                    <a:pt x="33020" y="55477"/>
                  </a:cubicBezTo>
                  <a:cubicBezTo>
                    <a:pt x="31750" y="60317"/>
                    <a:pt x="31750" y="65157"/>
                    <a:pt x="30480" y="69997"/>
                  </a:cubicBezTo>
                  <a:cubicBezTo>
                    <a:pt x="29210" y="78064"/>
                    <a:pt x="26670" y="85862"/>
                    <a:pt x="25400" y="93928"/>
                  </a:cubicBezTo>
                  <a:cubicBezTo>
                    <a:pt x="20320" y="102533"/>
                    <a:pt x="26670" y="312803"/>
                    <a:pt x="29210" y="321407"/>
                  </a:cubicBezTo>
                  <a:cubicBezTo>
                    <a:pt x="29210" y="330549"/>
                    <a:pt x="29210" y="339960"/>
                    <a:pt x="30480" y="349103"/>
                  </a:cubicBezTo>
                  <a:cubicBezTo>
                    <a:pt x="30480" y="355825"/>
                    <a:pt x="33020" y="362547"/>
                    <a:pt x="33020" y="369269"/>
                  </a:cubicBezTo>
                  <a:cubicBezTo>
                    <a:pt x="33020" y="376529"/>
                    <a:pt x="33020" y="383789"/>
                    <a:pt x="31750" y="392507"/>
                  </a:cubicBezTo>
                  <a:lnTo>
                    <a:pt x="31750" y="402667"/>
                  </a:lnTo>
                  <a:cubicBezTo>
                    <a:pt x="31750" y="412827"/>
                    <a:pt x="35560" y="416637"/>
                    <a:pt x="44450" y="416637"/>
                  </a:cubicBezTo>
                  <a:cubicBezTo>
                    <a:pt x="60642" y="416637"/>
                    <a:pt x="78011" y="417907"/>
                    <a:pt x="94140" y="417907"/>
                  </a:cubicBezTo>
                  <a:cubicBezTo>
                    <a:pt x="117713" y="417907"/>
                    <a:pt x="142527" y="415367"/>
                    <a:pt x="166100" y="417907"/>
                  </a:cubicBezTo>
                  <a:cubicBezTo>
                    <a:pt x="204562" y="421717"/>
                    <a:pt x="243023" y="424257"/>
                    <a:pt x="281484" y="422987"/>
                  </a:cubicBezTo>
                  <a:cubicBezTo>
                    <a:pt x="306298" y="421717"/>
                    <a:pt x="329871" y="424257"/>
                    <a:pt x="354685" y="424257"/>
                  </a:cubicBezTo>
                  <a:cubicBezTo>
                    <a:pt x="390665" y="424257"/>
                    <a:pt x="426645" y="422987"/>
                    <a:pt x="462625" y="424257"/>
                  </a:cubicBezTo>
                  <a:cubicBezTo>
                    <a:pt x="515974" y="425527"/>
                    <a:pt x="1101579" y="415367"/>
                    <a:pt x="1156170" y="417907"/>
                  </a:cubicBezTo>
                  <a:cubicBezTo>
                    <a:pt x="1179743" y="419177"/>
                    <a:pt x="1203316" y="420447"/>
                    <a:pt x="1225648" y="420447"/>
                  </a:cubicBezTo>
                  <a:cubicBezTo>
                    <a:pt x="1266591" y="422987"/>
                    <a:pt x="1306293" y="419177"/>
                    <a:pt x="1347236" y="422987"/>
                  </a:cubicBezTo>
                  <a:cubicBezTo>
                    <a:pt x="1380734" y="425527"/>
                    <a:pt x="1414233" y="425527"/>
                    <a:pt x="1447731" y="428067"/>
                  </a:cubicBezTo>
                  <a:cubicBezTo>
                    <a:pt x="1497359" y="431877"/>
                    <a:pt x="1546986" y="434417"/>
                    <a:pt x="1596614" y="435687"/>
                  </a:cubicBezTo>
                  <a:cubicBezTo>
                    <a:pt x="1615348" y="435687"/>
                    <a:pt x="1633128" y="434417"/>
                    <a:pt x="1653448" y="434417"/>
                  </a:cubicBezTo>
                  <a:close/>
                </a:path>
              </a:pathLst>
            </a:custGeom>
            <a:solidFill>
              <a:srgbClr val="242424"/>
            </a:solidFill>
          </p:spPr>
        </p:sp>
      </p:grpSp>
      <p:grpSp>
        <p:nvGrpSpPr>
          <p:cNvPr id="30" name="Group 30"/>
          <p:cNvGrpSpPr/>
          <p:nvPr/>
        </p:nvGrpSpPr>
        <p:grpSpPr>
          <a:xfrm>
            <a:off x="1266204" y="2752601"/>
            <a:ext cx="2649194" cy="835172"/>
            <a:chOff x="0" y="0"/>
            <a:chExt cx="1709328" cy="415422"/>
          </a:xfrm>
        </p:grpSpPr>
        <p:sp>
          <p:nvSpPr>
            <p:cNvPr id="31" name="Freeform 31"/>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2" name="Freeform 32"/>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3" name="Freeform 33"/>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4" name="Group 34"/>
          <p:cNvGrpSpPr/>
          <p:nvPr/>
        </p:nvGrpSpPr>
        <p:grpSpPr>
          <a:xfrm>
            <a:off x="7919661" y="2428767"/>
            <a:ext cx="2661572" cy="984753"/>
            <a:chOff x="0" y="0"/>
            <a:chExt cx="1709328" cy="415422"/>
          </a:xfrm>
        </p:grpSpPr>
        <p:sp>
          <p:nvSpPr>
            <p:cNvPr id="35" name="Freeform 35"/>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36" name="Freeform 36"/>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37" name="Freeform 37"/>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38" name="Group 38"/>
          <p:cNvGrpSpPr/>
          <p:nvPr/>
        </p:nvGrpSpPr>
        <p:grpSpPr>
          <a:xfrm>
            <a:off x="1258634" y="4551403"/>
            <a:ext cx="2948649" cy="982533"/>
            <a:chOff x="0" y="0"/>
            <a:chExt cx="1709328" cy="415422"/>
          </a:xfrm>
        </p:grpSpPr>
        <p:sp>
          <p:nvSpPr>
            <p:cNvPr id="39" name="Freeform 39"/>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0" name="Freeform 40"/>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1" name="Freeform 41"/>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grpSp>
        <p:nvGrpSpPr>
          <p:cNvPr id="42" name="Group 42"/>
          <p:cNvGrpSpPr/>
          <p:nvPr/>
        </p:nvGrpSpPr>
        <p:grpSpPr>
          <a:xfrm>
            <a:off x="8011473" y="4775478"/>
            <a:ext cx="2030978" cy="773712"/>
            <a:chOff x="0" y="0"/>
            <a:chExt cx="1709328" cy="415422"/>
          </a:xfrm>
        </p:grpSpPr>
        <p:sp>
          <p:nvSpPr>
            <p:cNvPr id="43" name="Freeform 43"/>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44" name="Freeform 44"/>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45" name="Freeform 45"/>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46" name="Freeform 46"/>
          <p:cNvSpPr/>
          <p:nvPr/>
        </p:nvSpPr>
        <p:spPr>
          <a:xfrm>
            <a:off x="5219628" y="595663"/>
            <a:ext cx="1429533" cy="1568143"/>
          </a:xfrm>
          <a:custGeom>
            <a:avLst/>
            <a:gdLst/>
            <a:ahLst/>
            <a:cxnLst/>
            <a:rect l="l" t="t" r="r" b="b"/>
            <a:pathLst>
              <a:path w="1587825" h="1785897">
                <a:moveTo>
                  <a:pt x="0" y="0"/>
                </a:moveTo>
                <a:lnTo>
                  <a:pt x="1587824" y="0"/>
                </a:lnTo>
                <a:lnTo>
                  <a:pt x="1587824" y="1785897"/>
                </a:lnTo>
                <a:lnTo>
                  <a:pt x="0" y="178589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47" name="Freeform 47"/>
          <p:cNvSpPr/>
          <p:nvPr/>
        </p:nvSpPr>
        <p:spPr>
          <a:xfrm rot="1542085">
            <a:off x="101853" y="6211291"/>
            <a:ext cx="533602" cy="670048"/>
          </a:xfrm>
          <a:custGeom>
            <a:avLst/>
            <a:gdLst/>
            <a:ahLst/>
            <a:cxnLst/>
            <a:rect l="l" t="t" r="r" b="b"/>
            <a:pathLst>
              <a:path w="569175" h="714718">
                <a:moveTo>
                  <a:pt x="0" y="0"/>
                </a:moveTo>
                <a:lnTo>
                  <a:pt x="569175" y="0"/>
                </a:lnTo>
                <a:lnTo>
                  <a:pt x="569175" y="714718"/>
                </a:lnTo>
                <a:lnTo>
                  <a:pt x="0" y="71471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48" name="Freeform 48"/>
          <p:cNvSpPr/>
          <p:nvPr/>
        </p:nvSpPr>
        <p:spPr>
          <a:xfrm rot="-10800000">
            <a:off x="10718805" y="3694684"/>
            <a:ext cx="1202261" cy="704186"/>
          </a:xfrm>
          <a:custGeom>
            <a:avLst/>
            <a:gdLst/>
            <a:ahLst/>
            <a:cxnLst/>
            <a:rect l="l" t="t" r="r" b="b"/>
            <a:pathLst>
              <a:path w="799129" h="556484">
                <a:moveTo>
                  <a:pt x="0" y="0"/>
                </a:moveTo>
                <a:lnTo>
                  <a:pt x="799129" y="0"/>
                </a:lnTo>
                <a:lnTo>
                  <a:pt x="799129" y="556484"/>
                </a:lnTo>
                <a:lnTo>
                  <a:pt x="0" y="556484"/>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nvGrpSpPr>
          <p:cNvPr id="50" name="Group 50"/>
          <p:cNvGrpSpPr/>
          <p:nvPr/>
        </p:nvGrpSpPr>
        <p:grpSpPr>
          <a:xfrm>
            <a:off x="5664235" y="2463798"/>
            <a:ext cx="599370" cy="557991"/>
            <a:chOff x="0" y="0"/>
            <a:chExt cx="852438" cy="793587"/>
          </a:xfrm>
        </p:grpSpPr>
        <p:sp>
          <p:nvSpPr>
            <p:cNvPr id="51" name="Freeform 51"/>
            <p:cNvSpPr/>
            <p:nvPr/>
          </p:nvSpPr>
          <p:spPr>
            <a:xfrm>
              <a:off x="0" y="2695"/>
              <a:ext cx="852438" cy="788196"/>
            </a:xfrm>
            <a:custGeom>
              <a:avLst/>
              <a:gdLst/>
              <a:ahLst/>
              <a:cxnLst/>
              <a:rect l="l" t="t" r="r" b="b"/>
              <a:pathLst>
                <a:path w="852438" h="788196">
                  <a:moveTo>
                    <a:pt x="0" y="0"/>
                  </a:moveTo>
                  <a:lnTo>
                    <a:pt x="852438" y="0"/>
                  </a:lnTo>
                  <a:lnTo>
                    <a:pt x="852438" y="788197"/>
                  </a:lnTo>
                  <a:lnTo>
                    <a:pt x="0" y="78819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52" name="Freeform 52"/>
            <p:cNvSpPr/>
            <p:nvPr/>
          </p:nvSpPr>
          <p:spPr>
            <a:xfrm rot="-275314">
              <a:off x="29807" y="30517"/>
              <a:ext cx="792260" cy="732554"/>
            </a:xfrm>
            <a:custGeom>
              <a:avLst/>
              <a:gdLst/>
              <a:ahLst/>
              <a:cxnLst/>
              <a:rect l="l" t="t" r="r" b="b"/>
              <a:pathLst>
                <a:path w="792260" h="732554">
                  <a:moveTo>
                    <a:pt x="0" y="0"/>
                  </a:moveTo>
                  <a:lnTo>
                    <a:pt x="792260" y="0"/>
                  </a:lnTo>
                  <a:lnTo>
                    <a:pt x="792260" y="732553"/>
                  </a:lnTo>
                  <a:lnTo>
                    <a:pt x="0" y="73255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sp>
        <p:nvSpPr>
          <p:cNvPr id="53" name="Freeform 53"/>
          <p:cNvSpPr/>
          <p:nvPr/>
        </p:nvSpPr>
        <p:spPr>
          <a:xfrm>
            <a:off x="5906821" y="2527352"/>
            <a:ext cx="192690" cy="430885"/>
          </a:xfrm>
          <a:custGeom>
            <a:avLst/>
            <a:gdLst/>
            <a:ahLst/>
            <a:cxnLst/>
            <a:rect l="l" t="t" r="r" b="b"/>
            <a:pathLst>
              <a:path w="205536" h="459611">
                <a:moveTo>
                  <a:pt x="0" y="0"/>
                </a:moveTo>
                <a:lnTo>
                  <a:pt x="205536" y="0"/>
                </a:lnTo>
                <a:lnTo>
                  <a:pt x="205536" y="459610"/>
                </a:lnTo>
                <a:lnTo>
                  <a:pt x="0" y="45961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54" name="TextBox 54"/>
          <p:cNvSpPr txBox="1"/>
          <p:nvPr/>
        </p:nvSpPr>
        <p:spPr>
          <a:xfrm>
            <a:off x="4818825" y="3151756"/>
            <a:ext cx="2270688" cy="872034"/>
          </a:xfrm>
          <a:prstGeom prst="rect">
            <a:avLst/>
          </a:prstGeom>
        </p:spPr>
        <p:txBody>
          <a:bodyPr lIns="0" tIns="0" rIns="0" bIns="0" rtlCol="0" anchor="t">
            <a:spAutoFit/>
          </a:bodyPr>
          <a:lstStyle/>
          <a:p>
            <a:pPr algn="ctr">
              <a:lnSpc>
                <a:spcPts val="3358"/>
              </a:lnSpc>
            </a:pPr>
            <a:r>
              <a:rPr lang="en-US" sz="3428" spc="171" dirty="0">
                <a:solidFill>
                  <a:srgbClr val="242424"/>
                </a:solidFill>
                <a:latin typeface="Ballpoint"/>
                <a:ea typeface="Ballpoint"/>
                <a:cs typeface="Ballpoint"/>
                <a:sym typeface="Ballpoint"/>
              </a:rPr>
              <a:t>FUTURE SCOPE</a:t>
            </a:r>
          </a:p>
        </p:txBody>
      </p:sp>
      <p:sp>
        <p:nvSpPr>
          <p:cNvPr id="55" name="TextBox 55"/>
          <p:cNvSpPr txBox="1"/>
          <p:nvPr/>
        </p:nvSpPr>
        <p:spPr>
          <a:xfrm>
            <a:off x="1303392" y="771573"/>
            <a:ext cx="259347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Incorporate voice and video input analysis </a:t>
            </a:r>
          </a:p>
        </p:txBody>
      </p:sp>
      <p:sp>
        <p:nvSpPr>
          <p:cNvPr id="56" name="TextBox 56"/>
          <p:cNvSpPr txBox="1"/>
          <p:nvPr/>
        </p:nvSpPr>
        <p:spPr>
          <a:xfrm>
            <a:off x="8367783" y="703325"/>
            <a:ext cx="1826630"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Support multi-label classification</a:t>
            </a:r>
          </a:p>
        </p:txBody>
      </p:sp>
      <p:sp>
        <p:nvSpPr>
          <p:cNvPr id="57" name="TextBox 57"/>
          <p:cNvSpPr txBox="1"/>
          <p:nvPr/>
        </p:nvSpPr>
        <p:spPr>
          <a:xfrm>
            <a:off x="1295495" y="2944042"/>
            <a:ext cx="2455937"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Develop a user-friendly interface</a:t>
            </a:r>
          </a:p>
        </p:txBody>
      </p:sp>
      <p:sp>
        <p:nvSpPr>
          <p:cNvPr id="58" name="TextBox 58"/>
          <p:cNvSpPr txBox="1"/>
          <p:nvPr/>
        </p:nvSpPr>
        <p:spPr>
          <a:xfrm>
            <a:off x="8042284" y="2572820"/>
            <a:ext cx="2234745" cy="738600"/>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Integrate advanced word embeddings </a:t>
            </a:r>
          </a:p>
        </p:txBody>
      </p:sp>
      <p:sp>
        <p:nvSpPr>
          <p:cNvPr id="59" name="TextBox 59"/>
          <p:cNvSpPr txBox="1"/>
          <p:nvPr/>
        </p:nvSpPr>
        <p:spPr>
          <a:xfrm>
            <a:off x="1272750" y="4807176"/>
            <a:ext cx="2878426" cy="494944"/>
          </a:xfrm>
          <a:prstGeom prst="rect">
            <a:avLst/>
          </a:prstGeom>
        </p:spPr>
        <p:txBody>
          <a:bodyPr wrap="square" lIns="0" tIns="0" rIns="0" bIns="0" rtlCol="0" anchor="t">
            <a:spAutoFit/>
          </a:bodyPr>
          <a:lstStyle/>
          <a:p>
            <a:pPr algn="ctr">
              <a:lnSpc>
                <a:spcPts val="1924"/>
              </a:lnSpc>
              <a:spcBef>
                <a:spcPct val="0"/>
              </a:spcBef>
            </a:pPr>
            <a:r>
              <a:rPr lang="en-US" sz="2347" dirty="0">
                <a:solidFill>
                  <a:srgbClr val="242424"/>
                </a:solidFill>
                <a:latin typeface="Ballpoint"/>
                <a:ea typeface="Ballpoint"/>
                <a:cs typeface="Ballpoint"/>
                <a:sym typeface="Ballpoint"/>
              </a:rPr>
              <a:t>Real-time </a:t>
            </a:r>
          </a:p>
          <a:p>
            <a:pPr algn="ctr">
              <a:lnSpc>
                <a:spcPts val="1924"/>
              </a:lnSpc>
              <a:spcBef>
                <a:spcPct val="0"/>
              </a:spcBef>
            </a:pPr>
            <a:r>
              <a:rPr lang="en-US" sz="2347" dirty="0">
                <a:solidFill>
                  <a:srgbClr val="242424"/>
                </a:solidFill>
                <a:latin typeface="Ballpoint"/>
                <a:ea typeface="Ballpoint"/>
                <a:cs typeface="Ballpoint"/>
                <a:sym typeface="Ballpoint"/>
              </a:rPr>
              <a:t>prediction integration </a:t>
            </a:r>
          </a:p>
        </p:txBody>
      </p:sp>
      <p:sp>
        <p:nvSpPr>
          <p:cNvPr id="60" name="TextBox 60"/>
          <p:cNvSpPr txBox="1"/>
          <p:nvPr/>
        </p:nvSpPr>
        <p:spPr>
          <a:xfrm>
            <a:off x="8269218" y="4934011"/>
            <a:ext cx="1515486" cy="492507"/>
          </a:xfrm>
          <a:prstGeom prst="rect">
            <a:avLst/>
          </a:prstGeom>
        </p:spPr>
        <p:txBody>
          <a:bodyPr lIns="0" tIns="0" rIns="0" bIns="0" rtlCol="0" anchor="t">
            <a:spAutoFit/>
          </a:bodyPr>
          <a:lstStyle/>
          <a:p>
            <a:pPr algn="ctr">
              <a:lnSpc>
                <a:spcPts val="1856"/>
              </a:lnSpc>
              <a:spcBef>
                <a:spcPct val="0"/>
              </a:spcBef>
            </a:pPr>
            <a:r>
              <a:rPr lang="en-US" sz="2264" dirty="0">
                <a:solidFill>
                  <a:srgbClr val="242424"/>
                </a:solidFill>
                <a:latin typeface="Ballpoint"/>
                <a:ea typeface="Ballpoint"/>
                <a:cs typeface="Ballpoint"/>
                <a:sym typeface="Ballpoint"/>
              </a:rPr>
              <a:t>Expand the dataset</a:t>
            </a:r>
          </a:p>
        </p:txBody>
      </p:sp>
      <p:sp>
        <p:nvSpPr>
          <p:cNvPr id="61" name="TextBox 61"/>
          <p:cNvSpPr txBox="1"/>
          <p:nvPr/>
        </p:nvSpPr>
        <p:spPr>
          <a:xfrm>
            <a:off x="1412926" y="1668627"/>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For a more comprehensive and accessible diagnostic experience, especially for remote users or those with low literacy.</a:t>
            </a:r>
          </a:p>
        </p:txBody>
      </p:sp>
      <p:sp>
        <p:nvSpPr>
          <p:cNvPr id="62" name="TextBox 62"/>
          <p:cNvSpPr txBox="1"/>
          <p:nvPr/>
        </p:nvSpPr>
        <p:spPr>
          <a:xfrm>
            <a:off x="8186528" y="1574074"/>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To predict multiple diseases from overlapping symptoms.</a:t>
            </a:r>
          </a:p>
        </p:txBody>
      </p:sp>
      <p:sp>
        <p:nvSpPr>
          <p:cNvPr id="63" name="TextBox 63"/>
          <p:cNvSpPr txBox="1"/>
          <p:nvPr/>
        </p:nvSpPr>
        <p:spPr>
          <a:xfrm>
            <a:off x="1390220" y="3726606"/>
            <a:ext cx="2189140" cy="325025"/>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(chatbot/web/mobile app) for easy interaction.</a:t>
            </a:r>
          </a:p>
        </p:txBody>
      </p:sp>
      <p:sp>
        <p:nvSpPr>
          <p:cNvPr id="64" name="TextBox 64"/>
          <p:cNvSpPr txBox="1"/>
          <p:nvPr/>
        </p:nvSpPr>
        <p:spPr>
          <a:xfrm>
            <a:off x="7970773" y="3455252"/>
            <a:ext cx="2189140" cy="825162"/>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Integrate advanced word embeddings such as Word2Vec, </a:t>
            </a:r>
            <a:r>
              <a:rPr lang="en-US" sz="1050" spc="23" dirty="0" err="1">
                <a:solidFill>
                  <a:srgbClr val="242424"/>
                </a:solidFill>
                <a:latin typeface="Montserrat"/>
                <a:ea typeface="Montserrat"/>
                <a:cs typeface="Montserrat"/>
                <a:sym typeface="Montserrat"/>
              </a:rPr>
              <a:t>GloVe</a:t>
            </a:r>
            <a:r>
              <a:rPr lang="en-US" sz="1050" spc="23" dirty="0">
                <a:solidFill>
                  <a:srgbClr val="242424"/>
                </a:solidFill>
                <a:latin typeface="Montserrat"/>
                <a:ea typeface="Montserrat"/>
                <a:cs typeface="Montserrat"/>
                <a:sym typeface="Montserrat"/>
              </a:rPr>
              <a:t>, or BERT for deeper semantic understanding.</a:t>
            </a:r>
          </a:p>
        </p:txBody>
      </p:sp>
      <p:sp>
        <p:nvSpPr>
          <p:cNvPr id="65" name="TextBox 65"/>
          <p:cNvSpPr txBox="1"/>
          <p:nvPr/>
        </p:nvSpPr>
        <p:spPr>
          <a:xfrm>
            <a:off x="1613514" y="5591955"/>
            <a:ext cx="2189140" cy="658450"/>
          </a:xfrm>
          <a:prstGeom prst="rect">
            <a:avLst/>
          </a:prstGeom>
        </p:spPr>
        <p:txBody>
          <a:bodyPr lIns="0" tIns="0" rIns="0" bIns="0" rtlCol="0" anchor="t">
            <a:spAutoFit/>
          </a:bodyPr>
          <a:lstStyle/>
          <a:p>
            <a:pPr algn="ctr">
              <a:lnSpc>
                <a:spcPts val="1275"/>
              </a:lnSpc>
            </a:pPr>
            <a:r>
              <a:rPr lang="en-US" sz="1050" spc="23" dirty="0">
                <a:solidFill>
                  <a:srgbClr val="242424"/>
                </a:solidFill>
                <a:latin typeface="Montserrat"/>
                <a:ea typeface="Montserrat"/>
                <a:cs typeface="Montserrat"/>
                <a:sym typeface="Montserrat"/>
              </a:rPr>
              <a:t>Enable real-time prediction integration into telemedicine and virtual consultation platforms</a:t>
            </a:r>
          </a:p>
        </p:txBody>
      </p:sp>
      <p:sp>
        <p:nvSpPr>
          <p:cNvPr id="66" name="TextBox 66"/>
          <p:cNvSpPr txBox="1"/>
          <p:nvPr/>
        </p:nvSpPr>
        <p:spPr>
          <a:xfrm>
            <a:off x="8009154" y="5624936"/>
            <a:ext cx="2112377" cy="615553"/>
          </a:xfrm>
          <a:prstGeom prst="rect">
            <a:avLst/>
          </a:prstGeom>
        </p:spPr>
        <p:txBody>
          <a:bodyPr lIns="0" tIns="0" rIns="0" bIns="0" rtlCol="0" anchor="t">
            <a:spAutoFit/>
          </a:bodyPr>
          <a:lstStyle/>
          <a:p>
            <a:pPr algn="ctr">
              <a:lnSpc>
                <a:spcPts val="1230"/>
              </a:lnSpc>
            </a:pPr>
            <a:r>
              <a:rPr lang="en-US" sz="1050" spc="23" dirty="0">
                <a:solidFill>
                  <a:srgbClr val="242424"/>
                </a:solidFill>
                <a:latin typeface="Montserrat"/>
                <a:ea typeface="Montserrat"/>
                <a:cs typeface="Montserrat"/>
                <a:sym typeface="Montserrat"/>
              </a:rPr>
              <a:t>Expand the dataset with real-world, diverse patient inputs to enhance accuracy and generalization.</a:t>
            </a:r>
          </a:p>
        </p:txBody>
      </p:sp>
      <p:grpSp>
        <p:nvGrpSpPr>
          <p:cNvPr id="67" name="Group 67"/>
          <p:cNvGrpSpPr/>
          <p:nvPr/>
        </p:nvGrpSpPr>
        <p:grpSpPr>
          <a:xfrm>
            <a:off x="4874325" y="5104766"/>
            <a:ext cx="2283008" cy="877402"/>
            <a:chOff x="0" y="0"/>
            <a:chExt cx="1709328" cy="415422"/>
          </a:xfrm>
        </p:grpSpPr>
        <p:sp>
          <p:nvSpPr>
            <p:cNvPr id="68" name="Freeform 68"/>
            <p:cNvSpPr/>
            <p:nvPr/>
          </p:nvSpPr>
          <p:spPr>
            <a:xfrm>
              <a:off x="38100" y="44450"/>
              <a:ext cx="1672498" cy="370972"/>
            </a:xfrm>
            <a:custGeom>
              <a:avLst/>
              <a:gdLst/>
              <a:ahLst/>
              <a:cxnLst/>
              <a:rect l="l" t="t" r="r" b="b"/>
              <a:pathLst>
                <a:path w="1672498" h="370972">
                  <a:moveTo>
                    <a:pt x="2540" y="340492"/>
                  </a:moveTo>
                  <a:cubicBezTo>
                    <a:pt x="0" y="349382"/>
                    <a:pt x="5080" y="355732"/>
                    <a:pt x="13769" y="357002"/>
                  </a:cubicBezTo>
                  <a:cubicBezTo>
                    <a:pt x="23694" y="358272"/>
                    <a:pt x="32379" y="358272"/>
                    <a:pt x="42305" y="358272"/>
                  </a:cubicBezTo>
                  <a:cubicBezTo>
                    <a:pt x="82007" y="359542"/>
                    <a:pt x="121709" y="359542"/>
                    <a:pt x="162652" y="360812"/>
                  </a:cubicBezTo>
                  <a:cubicBezTo>
                    <a:pt x="184984" y="362082"/>
                    <a:pt x="207316" y="363352"/>
                    <a:pt x="228408" y="364622"/>
                  </a:cubicBezTo>
                  <a:cubicBezTo>
                    <a:pt x="265629" y="365892"/>
                    <a:pt x="301609" y="365892"/>
                    <a:pt x="338829" y="367162"/>
                  </a:cubicBezTo>
                  <a:cubicBezTo>
                    <a:pt x="353718" y="367162"/>
                    <a:pt x="367365" y="367162"/>
                    <a:pt x="382253" y="365892"/>
                  </a:cubicBezTo>
                  <a:cubicBezTo>
                    <a:pt x="388457" y="365892"/>
                    <a:pt x="395901" y="364622"/>
                    <a:pt x="402104" y="364622"/>
                  </a:cubicBezTo>
                  <a:cubicBezTo>
                    <a:pt x="426918" y="365892"/>
                    <a:pt x="923193" y="357002"/>
                    <a:pt x="948007" y="358272"/>
                  </a:cubicBezTo>
                  <a:cubicBezTo>
                    <a:pt x="982747" y="359542"/>
                    <a:pt x="1078280" y="359542"/>
                    <a:pt x="1113019" y="359542"/>
                  </a:cubicBezTo>
                  <a:cubicBezTo>
                    <a:pt x="1126666" y="359542"/>
                    <a:pt x="1139073" y="358272"/>
                    <a:pt x="1152721" y="358272"/>
                  </a:cubicBezTo>
                  <a:lnTo>
                    <a:pt x="1219718" y="362082"/>
                  </a:lnTo>
                  <a:cubicBezTo>
                    <a:pt x="1268105" y="364622"/>
                    <a:pt x="1315251" y="362082"/>
                    <a:pt x="1363638" y="365892"/>
                  </a:cubicBezTo>
                  <a:cubicBezTo>
                    <a:pt x="1444283" y="370972"/>
                    <a:pt x="1526168" y="364622"/>
                    <a:pt x="1607728" y="369702"/>
                  </a:cubicBezTo>
                  <a:cubicBezTo>
                    <a:pt x="1628048" y="370972"/>
                    <a:pt x="1648368" y="369702"/>
                    <a:pt x="1671228" y="369702"/>
                  </a:cubicBezTo>
                  <a:lnTo>
                    <a:pt x="1671228" y="310012"/>
                  </a:lnTo>
                  <a:cubicBezTo>
                    <a:pt x="1669958" y="275284"/>
                    <a:pt x="1668688" y="264844"/>
                    <a:pt x="1668688" y="253751"/>
                  </a:cubicBezTo>
                  <a:cubicBezTo>
                    <a:pt x="1668688" y="240917"/>
                    <a:pt x="1672498" y="227867"/>
                    <a:pt x="1666148" y="215033"/>
                  </a:cubicBezTo>
                  <a:cubicBezTo>
                    <a:pt x="1658528" y="206550"/>
                    <a:pt x="1647098" y="39284"/>
                    <a:pt x="1647098" y="30801"/>
                  </a:cubicBezTo>
                  <a:cubicBezTo>
                    <a:pt x="1644558" y="24928"/>
                    <a:pt x="1643288" y="18838"/>
                    <a:pt x="1640748" y="12965"/>
                  </a:cubicBezTo>
                  <a:cubicBezTo>
                    <a:pt x="1640748" y="11225"/>
                    <a:pt x="1639478" y="9485"/>
                    <a:pt x="1638208" y="6350"/>
                  </a:cubicBezTo>
                  <a:cubicBezTo>
                    <a:pt x="1628048" y="3810"/>
                    <a:pt x="1619158" y="2540"/>
                    <a:pt x="1608998" y="1270"/>
                  </a:cubicBezTo>
                  <a:cubicBezTo>
                    <a:pt x="1601378" y="0"/>
                    <a:pt x="1593758" y="1270"/>
                    <a:pt x="1587408" y="1270"/>
                  </a:cubicBezTo>
                  <a:lnTo>
                    <a:pt x="7565" y="6350"/>
                  </a:lnTo>
                  <a:lnTo>
                    <a:pt x="2540" y="340492"/>
                  </a:lnTo>
                  <a:close/>
                </a:path>
              </a:pathLst>
            </a:custGeom>
            <a:solidFill>
              <a:srgbClr val="FFDA68"/>
            </a:solidFill>
          </p:spPr>
        </p:sp>
        <p:sp>
          <p:nvSpPr>
            <p:cNvPr id="69" name="Freeform 69"/>
            <p:cNvSpPr/>
            <p:nvPr/>
          </p:nvSpPr>
          <p:spPr>
            <a:xfrm>
              <a:off x="11430" y="16510"/>
              <a:ext cx="1648368" cy="360812"/>
            </a:xfrm>
            <a:custGeom>
              <a:avLst/>
              <a:gdLst/>
              <a:ahLst/>
              <a:cxnLst/>
              <a:rect l="l" t="t" r="r" b="b"/>
              <a:pathLst>
                <a:path w="1648368" h="360812">
                  <a:moveTo>
                    <a:pt x="1648368" y="360812"/>
                  </a:moveTo>
                  <a:lnTo>
                    <a:pt x="0" y="353192"/>
                  </a:lnTo>
                  <a:lnTo>
                    <a:pt x="0" y="131825"/>
                  </a:lnTo>
                  <a:lnTo>
                    <a:pt x="7620" y="20320"/>
                  </a:lnTo>
                  <a:lnTo>
                    <a:pt x="819591" y="0"/>
                  </a:lnTo>
                  <a:lnTo>
                    <a:pt x="1626778" y="8890"/>
                  </a:lnTo>
                  <a:close/>
                </a:path>
              </a:pathLst>
            </a:custGeom>
            <a:solidFill>
              <a:srgbClr val="EFEFEF"/>
            </a:solidFill>
          </p:spPr>
        </p:sp>
        <p:sp>
          <p:nvSpPr>
            <p:cNvPr id="70" name="Freeform 70"/>
            <p:cNvSpPr/>
            <p:nvPr/>
          </p:nvSpPr>
          <p:spPr>
            <a:xfrm>
              <a:off x="-3810" y="0"/>
              <a:ext cx="1677578" cy="387482"/>
            </a:xfrm>
            <a:custGeom>
              <a:avLst/>
              <a:gdLst/>
              <a:ahLst/>
              <a:cxnLst/>
              <a:rect l="l" t="t" r="r" b="b"/>
              <a:pathLst>
                <a:path w="1677578" h="387482">
                  <a:moveTo>
                    <a:pt x="1643288" y="21590"/>
                  </a:moveTo>
                  <a:cubicBezTo>
                    <a:pt x="1644558" y="34290"/>
                    <a:pt x="1644558" y="44450"/>
                    <a:pt x="1645828" y="52412"/>
                  </a:cubicBezTo>
                  <a:cubicBezTo>
                    <a:pt x="1648368" y="58285"/>
                    <a:pt x="1649638" y="64375"/>
                    <a:pt x="1652178" y="70248"/>
                  </a:cubicBezTo>
                  <a:cubicBezTo>
                    <a:pt x="1652178" y="78731"/>
                    <a:pt x="1664878" y="245998"/>
                    <a:pt x="1671228" y="254481"/>
                  </a:cubicBezTo>
                  <a:cubicBezTo>
                    <a:pt x="1677578" y="267314"/>
                    <a:pt x="1673768" y="280365"/>
                    <a:pt x="1673768" y="293198"/>
                  </a:cubicBezTo>
                  <a:cubicBezTo>
                    <a:pt x="1673768" y="304508"/>
                    <a:pt x="1675038" y="314949"/>
                    <a:pt x="1676308" y="326522"/>
                  </a:cubicBezTo>
                  <a:lnTo>
                    <a:pt x="1676308" y="386212"/>
                  </a:lnTo>
                  <a:cubicBezTo>
                    <a:pt x="1653448" y="386212"/>
                    <a:pt x="1633128" y="387482"/>
                    <a:pt x="1612808" y="386212"/>
                  </a:cubicBezTo>
                  <a:cubicBezTo>
                    <a:pt x="1532098" y="381132"/>
                    <a:pt x="1450213" y="387482"/>
                    <a:pt x="1369568" y="382402"/>
                  </a:cubicBezTo>
                  <a:cubicBezTo>
                    <a:pt x="1321181" y="378592"/>
                    <a:pt x="1274035" y="381132"/>
                    <a:pt x="1225648" y="378592"/>
                  </a:cubicBezTo>
                  <a:lnTo>
                    <a:pt x="1158651" y="374782"/>
                  </a:lnTo>
                  <a:cubicBezTo>
                    <a:pt x="1145003" y="374782"/>
                    <a:pt x="1132596" y="376052"/>
                    <a:pt x="1118949" y="376052"/>
                  </a:cubicBezTo>
                  <a:cubicBezTo>
                    <a:pt x="1084210" y="374782"/>
                    <a:pt x="988676" y="376052"/>
                    <a:pt x="953937" y="374782"/>
                  </a:cubicBezTo>
                  <a:cubicBezTo>
                    <a:pt x="929123" y="373512"/>
                    <a:pt x="432848" y="382402"/>
                    <a:pt x="408034" y="381132"/>
                  </a:cubicBezTo>
                  <a:cubicBezTo>
                    <a:pt x="401831" y="381132"/>
                    <a:pt x="394387" y="382402"/>
                    <a:pt x="388183" y="382402"/>
                  </a:cubicBezTo>
                  <a:cubicBezTo>
                    <a:pt x="373295" y="382402"/>
                    <a:pt x="359648" y="383672"/>
                    <a:pt x="344759" y="383672"/>
                  </a:cubicBezTo>
                  <a:cubicBezTo>
                    <a:pt x="307539" y="383672"/>
                    <a:pt x="271559" y="382402"/>
                    <a:pt x="234338" y="381132"/>
                  </a:cubicBezTo>
                  <a:cubicBezTo>
                    <a:pt x="212006" y="379862"/>
                    <a:pt x="189673" y="378592"/>
                    <a:pt x="168582" y="377322"/>
                  </a:cubicBezTo>
                  <a:cubicBezTo>
                    <a:pt x="128880" y="376052"/>
                    <a:pt x="89177" y="374782"/>
                    <a:pt x="48235" y="374782"/>
                  </a:cubicBezTo>
                  <a:cubicBezTo>
                    <a:pt x="38100" y="374782"/>
                    <a:pt x="29210" y="374782"/>
                    <a:pt x="19050" y="373512"/>
                  </a:cubicBezTo>
                  <a:cubicBezTo>
                    <a:pt x="10160" y="372242"/>
                    <a:pt x="5080" y="365892"/>
                    <a:pt x="7620" y="357002"/>
                  </a:cubicBezTo>
                  <a:cubicBezTo>
                    <a:pt x="16510" y="325825"/>
                    <a:pt x="12700" y="320387"/>
                    <a:pt x="11430" y="314731"/>
                  </a:cubicBezTo>
                  <a:cubicBezTo>
                    <a:pt x="10160" y="303203"/>
                    <a:pt x="6350" y="291893"/>
                    <a:pt x="7620" y="280365"/>
                  </a:cubicBezTo>
                  <a:cubicBezTo>
                    <a:pt x="5080" y="266009"/>
                    <a:pt x="0" y="88302"/>
                    <a:pt x="7620" y="73728"/>
                  </a:cubicBezTo>
                  <a:cubicBezTo>
                    <a:pt x="8890" y="70901"/>
                    <a:pt x="7620" y="67856"/>
                    <a:pt x="8890" y="65028"/>
                  </a:cubicBezTo>
                  <a:cubicBezTo>
                    <a:pt x="10160" y="60460"/>
                    <a:pt x="12700" y="55457"/>
                    <a:pt x="13970" y="44450"/>
                  </a:cubicBezTo>
                  <a:cubicBezTo>
                    <a:pt x="13970" y="41910"/>
                    <a:pt x="15240" y="39370"/>
                    <a:pt x="16510" y="38100"/>
                  </a:cubicBezTo>
                  <a:cubicBezTo>
                    <a:pt x="38100" y="35560"/>
                    <a:pt x="58160" y="30480"/>
                    <a:pt x="78011" y="29210"/>
                  </a:cubicBezTo>
                  <a:cubicBezTo>
                    <a:pt x="111510" y="25400"/>
                    <a:pt x="145008" y="22860"/>
                    <a:pt x="179748" y="20320"/>
                  </a:cubicBezTo>
                  <a:cubicBezTo>
                    <a:pt x="203321" y="17780"/>
                    <a:pt x="226894" y="16510"/>
                    <a:pt x="249226" y="13970"/>
                  </a:cubicBezTo>
                  <a:cubicBezTo>
                    <a:pt x="271559" y="11430"/>
                    <a:pt x="295132" y="8890"/>
                    <a:pt x="317464" y="8890"/>
                  </a:cubicBezTo>
                  <a:cubicBezTo>
                    <a:pt x="342278" y="7620"/>
                    <a:pt x="367092" y="10160"/>
                    <a:pt x="391905" y="8890"/>
                  </a:cubicBezTo>
                  <a:cubicBezTo>
                    <a:pt x="422923" y="8890"/>
                    <a:pt x="984954" y="6350"/>
                    <a:pt x="1015972" y="5080"/>
                  </a:cubicBezTo>
                  <a:cubicBezTo>
                    <a:pt x="1045748" y="3810"/>
                    <a:pt x="1075525" y="2540"/>
                    <a:pt x="1106542" y="2540"/>
                  </a:cubicBezTo>
                  <a:cubicBezTo>
                    <a:pt x="1157410" y="1270"/>
                    <a:pt x="1207038" y="0"/>
                    <a:pt x="1257906" y="0"/>
                  </a:cubicBezTo>
                  <a:cubicBezTo>
                    <a:pt x="1278998" y="0"/>
                    <a:pt x="1301330" y="2540"/>
                    <a:pt x="1322422" y="2540"/>
                  </a:cubicBezTo>
                  <a:cubicBezTo>
                    <a:pt x="1380734" y="3810"/>
                    <a:pt x="1440287" y="5080"/>
                    <a:pt x="1498599" y="7620"/>
                  </a:cubicBezTo>
                  <a:cubicBezTo>
                    <a:pt x="1529617" y="8890"/>
                    <a:pt x="1560634" y="12700"/>
                    <a:pt x="1591651" y="16510"/>
                  </a:cubicBezTo>
                  <a:lnTo>
                    <a:pt x="1612808" y="16510"/>
                  </a:lnTo>
                  <a:cubicBezTo>
                    <a:pt x="1624238" y="17780"/>
                    <a:pt x="1633128" y="20320"/>
                    <a:pt x="1643288" y="21590"/>
                  </a:cubicBezTo>
                  <a:close/>
                  <a:moveTo>
                    <a:pt x="1653448" y="369702"/>
                  </a:moveTo>
                  <a:cubicBezTo>
                    <a:pt x="1654718" y="353192"/>
                    <a:pt x="1655988" y="340492"/>
                    <a:pt x="1655988" y="327792"/>
                  </a:cubicBezTo>
                  <a:cubicBezTo>
                    <a:pt x="1654718" y="313861"/>
                    <a:pt x="1653448" y="302333"/>
                    <a:pt x="1653448" y="289935"/>
                  </a:cubicBezTo>
                  <a:cubicBezTo>
                    <a:pt x="1653448" y="284280"/>
                    <a:pt x="1655988" y="278625"/>
                    <a:pt x="1654718" y="272969"/>
                  </a:cubicBezTo>
                  <a:cubicBezTo>
                    <a:pt x="1654718" y="267749"/>
                    <a:pt x="1653448" y="262311"/>
                    <a:pt x="1652178" y="257091"/>
                  </a:cubicBezTo>
                  <a:cubicBezTo>
                    <a:pt x="1647098" y="249043"/>
                    <a:pt x="1635668" y="82429"/>
                    <a:pt x="1635668" y="74381"/>
                  </a:cubicBezTo>
                  <a:cubicBezTo>
                    <a:pt x="1633128" y="67638"/>
                    <a:pt x="1630588" y="60678"/>
                    <a:pt x="1628048" y="53935"/>
                  </a:cubicBezTo>
                  <a:cubicBezTo>
                    <a:pt x="1626778" y="44450"/>
                    <a:pt x="1625508" y="43180"/>
                    <a:pt x="1609021" y="41910"/>
                  </a:cubicBezTo>
                  <a:cubicBezTo>
                    <a:pt x="1605299" y="41910"/>
                    <a:pt x="1602817" y="41910"/>
                    <a:pt x="1599095" y="40640"/>
                  </a:cubicBezTo>
                  <a:cubicBezTo>
                    <a:pt x="1568078" y="36830"/>
                    <a:pt x="1535820" y="31750"/>
                    <a:pt x="1504803" y="30480"/>
                  </a:cubicBezTo>
                  <a:cubicBezTo>
                    <a:pt x="1429121" y="26670"/>
                    <a:pt x="1352198" y="25400"/>
                    <a:pt x="1276516" y="22860"/>
                  </a:cubicBezTo>
                  <a:lnTo>
                    <a:pt x="1187187" y="22860"/>
                  </a:lnTo>
                  <a:cubicBezTo>
                    <a:pt x="1147485" y="22860"/>
                    <a:pt x="1107783" y="22860"/>
                    <a:pt x="1069321" y="24130"/>
                  </a:cubicBezTo>
                  <a:cubicBezTo>
                    <a:pt x="1035823" y="25400"/>
                    <a:pt x="471309" y="29210"/>
                    <a:pt x="437811" y="29210"/>
                  </a:cubicBezTo>
                  <a:cubicBezTo>
                    <a:pt x="383221" y="29210"/>
                    <a:pt x="328630" y="26670"/>
                    <a:pt x="274040" y="33020"/>
                  </a:cubicBezTo>
                  <a:cubicBezTo>
                    <a:pt x="245504" y="36830"/>
                    <a:pt x="218209" y="36830"/>
                    <a:pt x="190914" y="38100"/>
                  </a:cubicBezTo>
                  <a:cubicBezTo>
                    <a:pt x="143768" y="41910"/>
                    <a:pt x="96622" y="45720"/>
                    <a:pt x="49475" y="50800"/>
                  </a:cubicBezTo>
                  <a:cubicBezTo>
                    <a:pt x="36830" y="50800"/>
                    <a:pt x="34290" y="52195"/>
                    <a:pt x="33020" y="54805"/>
                  </a:cubicBezTo>
                  <a:cubicBezTo>
                    <a:pt x="31750" y="58720"/>
                    <a:pt x="31750" y="62635"/>
                    <a:pt x="30480" y="66550"/>
                  </a:cubicBezTo>
                  <a:cubicBezTo>
                    <a:pt x="29210" y="73076"/>
                    <a:pt x="26670" y="79384"/>
                    <a:pt x="25400" y="85909"/>
                  </a:cubicBezTo>
                  <a:cubicBezTo>
                    <a:pt x="20320" y="92869"/>
                    <a:pt x="26670" y="262964"/>
                    <a:pt x="29210" y="269924"/>
                  </a:cubicBezTo>
                  <a:cubicBezTo>
                    <a:pt x="29210" y="277319"/>
                    <a:pt x="29210" y="284932"/>
                    <a:pt x="30480" y="292328"/>
                  </a:cubicBezTo>
                  <a:cubicBezTo>
                    <a:pt x="30480" y="297766"/>
                    <a:pt x="33020" y="303203"/>
                    <a:pt x="33020" y="308641"/>
                  </a:cubicBezTo>
                  <a:cubicBezTo>
                    <a:pt x="33020" y="314514"/>
                    <a:pt x="33020" y="320387"/>
                    <a:pt x="31750" y="327792"/>
                  </a:cubicBezTo>
                  <a:lnTo>
                    <a:pt x="31750" y="337952"/>
                  </a:lnTo>
                  <a:cubicBezTo>
                    <a:pt x="31750" y="348112"/>
                    <a:pt x="35560" y="351922"/>
                    <a:pt x="44450" y="351922"/>
                  </a:cubicBezTo>
                  <a:cubicBezTo>
                    <a:pt x="60642" y="351922"/>
                    <a:pt x="78011" y="353192"/>
                    <a:pt x="94140" y="353192"/>
                  </a:cubicBezTo>
                  <a:cubicBezTo>
                    <a:pt x="117713" y="353192"/>
                    <a:pt x="142527" y="350652"/>
                    <a:pt x="166100" y="353192"/>
                  </a:cubicBezTo>
                  <a:cubicBezTo>
                    <a:pt x="204562" y="357002"/>
                    <a:pt x="243023" y="359542"/>
                    <a:pt x="281484" y="358272"/>
                  </a:cubicBezTo>
                  <a:cubicBezTo>
                    <a:pt x="306298" y="357002"/>
                    <a:pt x="329871" y="359542"/>
                    <a:pt x="354685" y="359542"/>
                  </a:cubicBezTo>
                  <a:cubicBezTo>
                    <a:pt x="390665" y="359542"/>
                    <a:pt x="426645" y="358272"/>
                    <a:pt x="462625" y="359542"/>
                  </a:cubicBezTo>
                  <a:cubicBezTo>
                    <a:pt x="515974" y="360812"/>
                    <a:pt x="1101579" y="350652"/>
                    <a:pt x="1156170" y="353192"/>
                  </a:cubicBezTo>
                  <a:cubicBezTo>
                    <a:pt x="1179743" y="354462"/>
                    <a:pt x="1203316" y="355733"/>
                    <a:pt x="1225648" y="355733"/>
                  </a:cubicBezTo>
                  <a:cubicBezTo>
                    <a:pt x="1266591" y="358272"/>
                    <a:pt x="1306293" y="354462"/>
                    <a:pt x="1347236" y="358272"/>
                  </a:cubicBezTo>
                  <a:cubicBezTo>
                    <a:pt x="1380734" y="360812"/>
                    <a:pt x="1414233" y="360812"/>
                    <a:pt x="1447731" y="363352"/>
                  </a:cubicBezTo>
                  <a:cubicBezTo>
                    <a:pt x="1497359" y="367162"/>
                    <a:pt x="1546986" y="369702"/>
                    <a:pt x="1596614" y="370972"/>
                  </a:cubicBezTo>
                  <a:cubicBezTo>
                    <a:pt x="1615348" y="370972"/>
                    <a:pt x="1633128" y="369702"/>
                    <a:pt x="1653448" y="369702"/>
                  </a:cubicBezTo>
                  <a:close/>
                </a:path>
              </a:pathLst>
            </a:custGeom>
            <a:solidFill>
              <a:srgbClr val="242424"/>
            </a:solidFill>
          </p:spPr>
        </p:sp>
      </p:grpSp>
      <p:sp>
        <p:nvSpPr>
          <p:cNvPr id="71" name="TextBox 71"/>
          <p:cNvSpPr txBox="1"/>
          <p:nvPr/>
        </p:nvSpPr>
        <p:spPr>
          <a:xfrm>
            <a:off x="5140708" y="5261136"/>
            <a:ext cx="1703546" cy="545599"/>
          </a:xfrm>
          <a:prstGeom prst="rect">
            <a:avLst/>
          </a:prstGeom>
        </p:spPr>
        <p:txBody>
          <a:bodyPr lIns="0" tIns="0" rIns="0" bIns="0" rtlCol="0" anchor="t">
            <a:spAutoFit/>
          </a:bodyPr>
          <a:lstStyle/>
          <a:p>
            <a:pPr algn="ctr">
              <a:lnSpc>
                <a:spcPts val="2087"/>
              </a:lnSpc>
              <a:spcBef>
                <a:spcPct val="0"/>
              </a:spcBef>
            </a:pPr>
            <a:r>
              <a:rPr lang="en-US" sz="2545" dirty="0">
                <a:solidFill>
                  <a:srgbClr val="242424"/>
                </a:solidFill>
                <a:latin typeface="Ballpoint"/>
                <a:ea typeface="Ballpoint"/>
                <a:cs typeface="Ballpoint"/>
                <a:sym typeface="Ballpoint"/>
              </a:rPr>
              <a:t>Multilingual support </a:t>
            </a:r>
          </a:p>
        </p:txBody>
      </p:sp>
      <p:sp>
        <p:nvSpPr>
          <p:cNvPr id="72" name="TextBox 72"/>
          <p:cNvSpPr txBox="1"/>
          <p:nvPr/>
        </p:nvSpPr>
        <p:spPr>
          <a:xfrm>
            <a:off x="4823370" y="6076050"/>
            <a:ext cx="2374508" cy="346377"/>
          </a:xfrm>
          <a:prstGeom prst="rect">
            <a:avLst/>
          </a:prstGeom>
        </p:spPr>
        <p:txBody>
          <a:bodyPr lIns="0" tIns="0" rIns="0" bIns="0" rtlCol="0" anchor="t">
            <a:spAutoFit/>
          </a:bodyPr>
          <a:lstStyle/>
          <a:p>
            <a:pPr algn="ctr">
              <a:lnSpc>
                <a:spcPts val="1383"/>
              </a:lnSpc>
            </a:pPr>
            <a:r>
              <a:rPr lang="en-US" sz="1050" spc="25" dirty="0">
                <a:solidFill>
                  <a:srgbClr val="242424"/>
                </a:solidFill>
                <a:latin typeface="Montserrat"/>
                <a:ea typeface="Montserrat"/>
                <a:cs typeface="Montserrat"/>
                <a:sym typeface="Montserrat"/>
              </a:rPr>
              <a:t>Add multilingual support to serve a wider range of users.</a:t>
            </a:r>
          </a:p>
        </p:txBody>
      </p:sp>
      <p:sp>
        <p:nvSpPr>
          <p:cNvPr id="73" name="Rectangle 72">
            <a:extLst>
              <a:ext uri="{FF2B5EF4-FFF2-40B4-BE49-F238E27FC236}">
                <a16:creationId xmlns:a16="http://schemas.microsoft.com/office/drawing/2014/main" id="{2F69C486-6257-EA48-BBB2-291D26F7BD9B}"/>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lide Number Placeholder 73">
            <a:extLst>
              <a:ext uri="{FF2B5EF4-FFF2-40B4-BE49-F238E27FC236}">
                <a16:creationId xmlns:a16="http://schemas.microsoft.com/office/drawing/2014/main" id="{0030FC6E-7DB2-8CAE-1511-96C6F7A02AD7}"/>
              </a:ext>
            </a:extLst>
          </p:cNvPr>
          <p:cNvSpPr>
            <a:spLocks noGrp="1"/>
          </p:cNvSpPr>
          <p:nvPr>
            <p:ph type="sldNum" sz="quarter" idx="12"/>
          </p:nvPr>
        </p:nvSpPr>
        <p:spPr/>
        <p:txBody>
          <a:bodyPr/>
          <a:lstStyle/>
          <a:p>
            <a:fld id="{1845A7C6-3B24-4CDD-A2AB-7EC856166A91}"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ED1297-7E2A-6AD5-5A87-52265DC68E32}"/>
              </a:ext>
            </a:extLst>
          </p:cNvPr>
          <p:cNvSpPr>
            <a:spLocks noGrp="1"/>
          </p:cNvSpPr>
          <p:nvPr>
            <p:ph type="sldNum" sz="quarter" idx="12"/>
          </p:nvPr>
        </p:nvSpPr>
        <p:spPr/>
        <p:txBody>
          <a:bodyPr/>
          <a:lstStyle/>
          <a:p>
            <a:fld id="{1845A7C6-3B24-4CDD-A2AB-7EC856166A91}" type="slidenum">
              <a:rPr lang="en-IN" smtClean="0"/>
              <a:t>12</a:t>
            </a:fld>
            <a:endParaRPr lang="en-IN"/>
          </a:p>
        </p:txBody>
      </p:sp>
      <p:sp>
        <p:nvSpPr>
          <p:cNvPr id="7" name="Rectangle 6">
            <a:extLst>
              <a:ext uri="{FF2B5EF4-FFF2-40B4-BE49-F238E27FC236}">
                <a16:creationId xmlns:a16="http://schemas.microsoft.com/office/drawing/2014/main" id="{FFBA1A89-9458-362B-367F-3A4AEA76AFB7}"/>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660376F-4170-33CC-5D15-7C75074966BA}"/>
              </a:ext>
            </a:extLst>
          </p:cNvPr>
          <p:cNvSpPr txBox="1"/>
          <p:nvPr/>
        </p:nvSpPr>
        <p:spPr>
          <a:xfrm>
            <a:off x="516252" y="465667"/>
            <a:ext cx="3056467"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chemeClr val="accent3"/>
                </a:solidFill>
              </a:rPr>
              <a:t>Conclusion</a:t>
            </a:r>
          </a:p>
        </p:txBody>
      </p:sp>
      <p:sp>
        <p:nvSpPr>
          <p:cNvPr id="13" name="TextBox 12">
            <a:extLst>
              <a:ext uri="{FF2B5EF4-FFF2-40B4-BE49-F238E27FC236}">
                <a16:creationId xmlns:a16="http://schemas.microsoft.com/office/drawing/2014/main" id="{F43758CF-C81D-DFB2-32F6-F96CE1F0CD86}"/>
              </a:ext>
            </a:extLst>
          </p:cNvPr>
          <p:cNvSpPr txBox="1"/>
          <p:nvPr/>
        </p:nvSpPr>
        <p:spPr>
          <a:xfrm>
            <a:off x="296333" y="988887"/>
            <a:ext cx="11166808" cy="502701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A machine learning-based system was developed using </a:t>
            </a:r>
            <a:r>
              <a:rPr kumimoji="0" lang="en-US" altLang="en-US" sz="1800" b="1" i="0" u="none" strike="noStrike" cap="none" normalizeH="0" baseline="0" dirty="0">
                <a:ln>
                  <a:noFill/>
                </a:ln>
                <a:solidFill>
                  <a:schemeClr val="tx1"/>
                </a:solidFill>
                <a:effectLst/>
                <a:latin typeface="Arial" panose="020B0604020202020204" pitchFamily="34" charset="0"/>
              </a:rPr>
              <a:t>TF-IDF vectorization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K-Nearest Neighbors (KNN)</a:t>
            </a:r>
            <a:r>
              <a:rPr kumimoji="0" lang="en-US" altLang="en-US" sz="1800" b="0" i="0" u="none" strike="noStrike" cap="none" normalizeH="0" baseline="0" dirty="0">
                <a:ln>
                  <a:noFill/>
                </a:ln>
                <a:solidFill>
                  <a:schemeClr val="tx1"/>
                </a:solidFill>
                <a:effectLst/>
                <a:latin typeface="Arial" panose="020B0604020202020204" pitchFamily="34" charset="0"/>
              </a:rPr>
              <a:t> for disease prediction from free-text symptom descriptions.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The model achieved a high </a:t>
            </a:r>
            <a:r>
              <a:rPr kumimoji="0" lang="en-US" altLang="en-US" sz="1800" b="1" i="0" u="none" strike="noStrike" cap="none" normalizeH="0" baseline="0" dirty="0">
                <a:ln>
                  <a:noFill/>
                </a:ln>
                <a:solidFill>
                  <a:schemeClr val="tx1"/>
                </a:solidFill>
                <a:effectLst/>
                <a:latin typeface="Arial" panose="020B0604020202020204" pitchFamily="34" charset="0"/>
              </a:rPr>
              <a:t>accuracy of 93.61%</a:t>
            </a:r>
            <a:r>
              <a:rPr kumimoji="0" lang="en-US" altLang="en-US" sz="1800" b="0" i="0" u="none" strike="noStrike" cap="none" normalizeH="0" baseline="0" dirty="0">
                <a:ln>
                  <a:noFill/>
                </a:ln>
                <a:solidFill>
                  <a:schemeClr val="tx1"/>
                </a:solidFill>
                <a:effectLst/>
                <a:latin typeface="Arial" panose="020B0604020202020204" pitchFamily="34" charset="0"/>
              </a:rPr>
              <a:t>, outperforming Logistic Regression (93.06%) and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(82.22%).</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 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stopword</a:t>
            </a:r>
            <a:r>
              <a:rPr kumimoji="0" lang="en-US" altLang="en-US" sz="1800" b="0" i="0" u="none" strike="noStrike" cap="none" normalizeH="0" baseline="0" dirty="0">
                <a:ln>
                  <a:noFill/>
                </a:ln>
                <a:solidFill>
                  <a:schemeClr val="tx1"/>
                </a:solidFill>
                <a:effectLst/>
                <a:latin typeface="Arial" panose="020B0604020202020204" pitchFamily="34" charset="0"/>
              </a:rPr>
              <a:t> removal, lemmatization, etc.) ensured clean input for effective vectorization.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 Grid Search, cross-validation, and oversampling</a:t>
            </a:r>
            <a:r>
              <a:rPr kumimoji="0" lang="en-US" altLang="en-US" sz="1800" b="0" i="0" u="none" strike="noStrike" cap="none" normalizeH="0" baseline="0" dirty="0">
                <a:ln>
                  <a:noFill/>
                </a:ln>
                <a:solidFill>
                  <a:schemeClr val="tx1"/>
                </a:solidFill>
                <a:effectLst/>
                <a:latin typeface="Arial" panose="020B0604020202020204" pitchFamily="34" charset="0"/>
              </a:rPr>
              <a:t> were used to optimize performance and address class imbalance.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KNN proved most effective due to its </a:t>
            </a:r>
            <a:r>
              <a:rPr kumimoji="0" lang="en-US" altLang="en-US" sz="1800" b="1" i="0" u="none" strike="noStrike" cap="none" normalizeH="0" baseline="0" dirty="0">
                <a:ln>
                  <a:noFill/>
                </a:ln>
                <a:solidFill>
                  <a:schemeClr val="tx1"/>
                </a:solidFill>
                <a:effectLst/>
                <a:latin typeface="Arial" panose="020B0604020202020204" pitchFamily="34" charset="0"/>
              </a:rPr>
              <a:t>instance-based, interpretable nature</a:t>
            </a:r>
            <a:r>
              <a:rPr kumimoji="0" lang="en-US" altLang="en-US" sz="1800" b="0" i="0" u="none" strike="noStrike" cap="none" normalizeH="0" baseline="0" dirty="0">
                <a:ln>
                  <a:noFill/>
                </a:ln>
                <a:solidFill>
                  <a:schemeClr val="tx1"/>
                </a:solidFill>
                <a:effectLst/>
                <a:latin typeface="Arial" panose="020B0604020202020204" pitchFamily="34" charset="0"/>
              </a:rPr>
              <a:t>, and strong alignment with TF-IDF features.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 The system is lightweight and suitable for </a:t>
            </a:r>
            <a:r>
              <a:rPr kumimoji="0" lang="en-US" altLang="en-US" sz="1800" b="1" i="0" u="none" strike="noStrike" cap="none" normalizeH="0" baseline="0" dirty="0">
                <a:ln>
                  <a:noFill/>
                </a:ln>
                <a:solidFill>
                  <a:schemeClr val="tx1"/>
                </a:solidFill>
                <a:effectLst/>
                <a:latin typeface="Arial" panose="020B0604020202020204" pitchFamily="34" charset="0"/>
              </a:rPr>
              <a:t>clinical triage, telemedicine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low-resource environments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84128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D1C34E-7F4A-553F-E4FD-66D48B658E7D}"/>
              </a:ext>
            </a:extLst>
          </p:cNvPr>
          <p:cNvSpPr>
            <a:spLocks noGrp="1"/>
          </p:cNvSpPr>
          <p:nvPr>
            <p:ph type="sldNum" sz="quarter" idx="12"/>
          </p:nvPr>
        </p:nvSpPr>
        <p:spPr/>
        <p:txBody>
          <a:bodyPr/>
          <a:lstStyle/>
          <a:p>
            <a:fld id="{1845A7C6-3B24-4CDD-A2AB-7EC856166A91}" type="slidenum">
              <a:rPr lang="en-IN" smtClean="0"/>
              <a:t>13</a:t>
            </a:fld>
            <a:endParaRPr lang="en-IN"/>
          </a:p>
        </p:txBody>
      </p:sp>
      <p:sp>
        <p:nvSpPr>
          <p:cNvPr id="6" name="TextBox 5">
            <a:extLst>
              <a:ext uri="{FF2B5EF4-FFF2-40B4-BE49-F238E27FC236}">
                <a16:creationId xmlns:a16="http://schemas.microsoft.com/office/drawing/2014/main" id="{709E3D8E-0BE3-4C38-A38C-1DFFFFDC7849}"/>
              </a:ext>
            </a:extLst>
          </p:cNvPr>
          <p:cNvSpPr txBox="1"/>
          <p:nvPr/>
        </p:nvSpPr>
        <p:spPr>
          <a:xfrm>
            <a:off x="321733" y="836757"/>
            <a:ext cx="10989395" cy="5859361"/>
          </a:xfrm>
          <a:prstGeom prst="rect">
            <a:avLst/>
          </a:prstGeom>
          <a:noFill/>
        </p:spPr>
        <p:txBody>
          <a:bodyPr wrap="square">
            <a:spAutoFit/>
          </a:bodyPr>
          <a:lstStyle/>
          <a:p>
            <a:pPr>
              <a:lnSpc>
                <a:spcPct val="150000"/>
              </a:lnSpc>
              <a:buFont typeface="+mj-lt"/>
              <a:buAutoNum type="arabicPeriod"/>
            </a:pPr>
            <a:r>
              <a:rPr lang="en-US" dirty="0"/>
              <a:t> Ramos, J. (2003). </a:t>
            </a:r>
            <a:r>
              <a:rPr lang="en-US" i="1" dirty="0"/>
              <a:t>Using TF-IDF to Determine Word Relevance in Document Queries</a:t>
            </a:r>
            <a:r>
              <a:rPr lang="en-US" dirty="0"/>
              <a:t>. Proceedings of the First Instructional Conference on Machine Learning.</a:t>
            </a:r>
          </a:p>
          <a:p>
            <a:pPr>
              <a:lnSpc>
                <a:spcPct val="150000"/>
              </a:lnSpc>
              <a:buFont typeface="+mj-lt"/>
              <a:buAutoNum type="arabicPeriod"/>
            </a:pPr>
            <a:r>
              <a:rPr lang="en-US" dirty="0"/>
              <a:t> Cover, T., &amp; Hart, P. (1967). </a:t>
            </a:r>
            <a:r>
              <a:rPr lang="en-US" i="1" dirty="0"/>
              <a:t>Nearest neighbor pattern classification</a:t>
            </a:r>
            <a:r>
              <a:rPr lang="en-US" dirty="0"/>
              <a:t>. IEEE Transactions on Information Theory, 13(1), 21–27.</a:t>
            </a:r>
          </a:p>
          <a:p>
            <a:pPr>
              <a:lnSpc>
                <a:spcPct val="150000"/>
              </a:lnSpc>
              <a:buFont typeface="+mj-lt"/>
              <a:buAutoNum type="arabicPeriod"/>
            </a:pPr>
            <a:r>
              <a:rPr lang="en-US" dirty="0"/>
              <a:t> Gupta, D., &amp; Khanna, A. (2017). </a:t>
            </a:r>
            <a:r>
              <a:rPr lang="en-US" i="1" dirty="0"/>
              <a:t>A Study of Applications of Machine Learning in Healthcare</a:t>
            </a:r>
            <a:r>
              <a:rPr lang="en-US" dirty="0"/>
              <a:t>. International Journal of Computer Applications, 162(8), 1–5.</a:t>
            </a:r>
          </a:p>
          <a:p>
            <a:pPr>
              <a:lnSpc>
                <a:spcPct val="150000"/>
              </a:lnSpc>
              <a:buFont typeface="+mj-lt"/>
              <a:buAutoNum type="arabicPeriod"/>
            </a:pPr>
            <a:r>
              <a:rPr lang="en-US" dirty="0"/>
              <a:t> Liu, L., Tang, L., Dong, W., Yao, S., &amp; Zhou, W. (2016). </a:t>
            </a:r>
            <a:r>
              <a:rPr lang="en-US" i="1" dirty="0"/>
              <a:t>An overview of topic modeling and its current applications in bioinformatics</a:t>
            </a:r>
            <a:r>
              <a:rPr lang="en-US" dirty="0"/>
              <a:t>. </a:t>
            </a:r>
            <a:r>
              <a:rPr lang="en-US" dirty="0" err="1"/>
              <a:t>SpringerPlus</a:t>
            </a:r>
            <a:r>
              <a:rPr lang="en-US" dirty="0"/>
              <a:t>, 5(1), 1608.</a:t>
            </a:r>
          </a:p>
          <a:p>
            <a:pPr>
              <a:lnSpc>
                <a:spcPct val="150000"/>
              </a:lnSpc>
              <a:buFont typeface="+mj-lt"/>
              <a:buAutoNum type="arabicPeriod"/>
            </a:pPr>
            <a:r>
              <a:rPr lang="en-US" dirty="0"/>
              <a:t> Tiwari, R., &amp; Pant, M. (2019). </a:t>
            </a:r>
            <a:r>
              <a:rPr lang="en-US" i="1" dirty="0"/>
              <a:t>Disease Prediction System Based on Symptoms Using Machine Learning</a:t>
            </a:r>
            <a:r>
              <a:rPr lang="en-US" dirty="0"/>
              <a:t>. Proceedings of the 2019 International Conference on Machine Learning, Big Data, Cloud and Parallel Computing (pp. 229–234). IEEE.</a:t>
            </a:r>
          </a:p>
          <a:p>
            <a:pPr>
              <a:lnSpc>
                <a:spcPct val="150000"/>
              </a:lnSpc>
              <a:buFont typeface="+mj-lt"/>
              <a:buAutoNum type="arabicPeriod"/>
            </a:pPr>
            <a:r>
              <a:rPr lang="en-US" dirty="0"/>
              <a:t> </a:t>
            </a:r>
            <a:r>
              <a:rPr lang="en-US" dirty="0" err="1"/>
              <a:t>Mikolov</a:t>
            </a:r>
            <a:r>
              <a:rPr lang="en-US" dirty="0"/>
              <a:t>, T., </a:t>
            </a:r>
            <a:r>
              <a:rPr lang="en-US" dirty="0" err="1"/>
              <a:t>Sutskever</a:t>
            </a:r>
            <a:r>
              <a:rPr lang="en-US" dirty="0"/>
              <a:t>, I., Chen, K., Corrado, G., &amp; Dean, J. (2013). </a:t>
            </a:r>
            <a:r>
              <a:rPr lang="en-US" i="1" dirty="0"/>
              <a:t>Distributed Representations of Words and Phrases and their Compositionality</a:t>
            </a:r>
            <a:r>
              <a:rPr lang="en-US" dirty="0"/>
              <a:t>. Advances in Neural Information Processing Systems (</a:t>
            </a:r>
            <a:r>
              <a:rPr lang="en-US" dirty="0" err="1"/>
              <a:t>NeurIPS</a:t>
            </a:r>
            <a:r>
              <a:rPr lang="en-US" dirty="0"/>
              <a:t>).</a:t>
            </a:r>
          </a:p>
          <a:p>
            <a:pPr>
              <a:lnSpc>
                <a:spcPct val="150000"/>
              </a:lnSpc>
              <a:buFont typeface="+mj-lt"/>
              <a:buAutoNum type="arabicPeriod"/>
            </a:pPr>
            <a:r>
              <a:rPr lang="en-US" dirty="0"/>
              <a:t> </a:t>
            </a:r>
            <a:r>
              <a:rPr lang="en-US" dirty="0" err="1"/>
              <a:t>Niyar</a:t>
            </a:r>
            <a:r>
              <a:rPr lang="en-US" dirty="0"/>
              <a:t> Barman. (2022). </a:t>
            </a:r>
            <a:r>
              <a:rPr lang="en-US" i="1" dirty="0"/>
              <a:t>Symptom to Disease Dataset</a:t>
            </a:r>
            <a:r>
              <a:rPr lang="en-US" dirty="0"/>
              <a:t>. </a:t>
            </a:r>
            <a:r>
              <a:rPr lang="en-US" dirty="0">
                <a:hlinkClick r:id="rId2"/>
              </a:rPr>
              <a:t>Kaggle Dataset</a:t>
            </a:r>
            <a:endParaRPr lang="en-US" dirty="0"/>
          </a:p>
        </p:txBody>
      </p:sp>
      <p:sp>
        <p:nvSpPr>
          <p:cNvPr id="7" name="Rectangle 6">
            <a:extLst>
              <a:ext uri="{FF2B5EF4-FFF2-40B4-BE49-F238E27FC236}">
                <a16:creationId xmlns:a16="http://schemas.microsoft.com/office/drawing/2014/main" id="{34FCE6CE-90C0-AFD1-94F2-A32C1291422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D58E65EB-6508-F888-3CF3-AE7E86B3439D}"/>
              </a:ext>
            </a:extLst>
          </p:cNvPr>
          <p:cNvSpPr txBox="1"/>
          <p:nvPr/>
        </p:nvSpPr>
        <p:spPr>
          <a:xfrm>
            <a:off x="397933" y="372533"/>
            <a:ext cx="2971800" cy="52322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800" b="1" dirty="0">
                <a:ln/>
                <a:solidFill>
                  <a:schemeClr val="accent3"/>
                </a:solidFill>
              </a:rPr>
              <a:t>References</a:t>
            </a:r>
          </a:p>
        </p:txBody>
      </p:sp>
    </p:spTree>
    <p:extLst>
      <p:ext uri="{BB962C8B-B14F-4D97-AF65-F5344CB8AC3E}">
        <p14:creationId xmlns:p14="http://schemas.microsoft.com/office/powerpoint/2010/main" val="310792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flipV="1">
            <a:off x="3012441" y="3033061"/>
            <a:ext cx="6297206" cy="42343"/>
          </a:xfrm>
          <a:prstGeom prst="line">
            <a:avLst/>
          </a:prstGeom>
          <a:ln w="9525" cap="flat">
            <a:solidFill>
              <a:srgbClr val="000000"/>
            </a:solidFill>
            <a:prstDash val="solid"/>
            <a:headEnd type="oval" w="lg" len="lg"/>
            <a:tailEnd type="oval" w="lg" len="lg"/>
          </a:ln>
        </p:spPr>
      </p:sp>
      <p:sp>
        <p:nvSpPr>
          <p:cNvPr id="4" name="AutoShape 4"/>
          <p:cNvSpPr/>
          <p:nvPr/>
        </p:nvSpPr>
        <p:spPr>
          <a:xfrm flipV="1">
            <a:off x="4094163" y="1113631"/>
            <a:ext cx="1820390" cy="4871"/>
          </a:xfrm>
          <a:prstGeom prst="line">
            <a:avLst/>
          </a:prstGeom>
          <a:ln w="9525" cap="flat">
            <a:solidFill>
              <a:srgbClr val="000000"/>
            </a:solidFill>
            <a:prstDash val="solid"/>
            <a:headEnd type="oval" w="lg" len="lg"/>
            <a:tailEnd type="none" w="sm" len="sm"/>
          </a:ln>
        </p:spPr>
      </p:sp>
      <p:sp>
        <p:nvSpPr>
          <p:cNvPr id="5" name="AutoShape 5"/>
          <p:cNvSpPr/>
          <p:nvPr/>
        </p:nvSpPr>
        <p:spPr>
          <a:xfrm flipV="1">
            <a:off x="5882690" y="1116064"/>
            <a:ext cx="1372" cy="3349340"/>
          </a:xfrm>
          <a:prstGeom prst="line">
            <a:avLst/>
          </a:prstGeom>
          <a:ln w="9525" cap="flat">
            <a:solidFill>
              <a:srgbClr val="000000"/>
            </a:solidFill>
            <a:prstDash val="solid"/>
            <a:headEnd type="none" w="sm" len="sm"/>
            <a:tailEnd type="none" w="sm" len="sm"/>
          </a:ln>
        </p:spPr>
      </p:sp>
      <p:sp>
        <p:nvSpPr>
          <p:cNvPr id="6" name="AutoShape 6"/>
          <p:cNvSpPr/>
          <p:nvPr/>
        </p:nvSpPr>
        <p:spPr>
          <a:xfrm flipH="1" flipV="1">
            <a:off x="6340100" y="1116067"/>
            <a:ext cx="9284" cy="3349341"/>
          </a:xfrm>
          <a:prstGeom prst="line">
            <a:avLst/>
          </a:prstGeom>
          <a:ln w="9525" cap="flat">
            <a:solidFill>
              <a:srgbClr val="000000"/>
            </a:solidFill>
            <a:prstDash val="solid"/>
            <a:headEnd type="none" w="sm" len="sm"/>
            <a:tailEnd type="none" w="sm" len="sm"/>
          </a:ln>
        </p:spPr>
      </p:sp>
      <p:sp>
        <p:nvSpPr>
          <p:cNvPr id="7" name="AutoShape 7"/>
          <p:cNvSpPr/>
          <p:nvPr/>
        </p:nvSpPr>
        <p:spPr>
          <a:xfrm flipV="1">
            <a:off x="6076814" y="4547132"/>
            <a:ext cx="8391" cy="371898"/>
          </a:xfrm>
          <a:prstGeom prst="line">
            <a:avLst/>
          </a:prstGeom>
          <a:ln w="9525" cap="flat">
            <a:solidFill>
              <a:srgbClr val="000000"/>
            </a:solidFill>
            <a:prstDash val="solid"/>
            <a:headEnd type="oval" w="lg" len="lg"/>
            <a:tailEnd type="none" w="sm" len="sm"/>
          </a:ln>
        </p:spPr>
      </p:sp>
      <p:sp>
        <p:nvSpPr>
          <p:cNvPr id="8" name="AutoShape 8"/>
          <p:cNvSpPr/>
          <p:nvPr/>
        </p:nvSpPr>
        <p:spPr>
          <a:xfrm flipH="1">
            <a:off x="6329971" y="1084476"/>
            <a:ext cx="1846502" cy="23270"/>
          </a:xfrm>
          <a:prstGeom prst="line">
            <a:avLst/>
          </a:prstGeom>
          <a:ln w="9525" cap="flat">
            <a:solidFill>
              <a:srgbClr val="000000"/>
            </a:solidFill>
            <a:prstDash val="solid"/>
            <a:headEnd type="oval" w="lg" len="lg"/>
            <a:tailEnd type="none" w="sm" len="sm"/>
          </a:ln>
        </p:spPr>
      </p:sp>
      <p:sp>
        <p:nvSpPr>
          <p:cNvPr id="10" name="Freeform 10"/>
          <p:cNvSpPr/>
          <p:nvPr/>
        </p:nvSpPr>
        <p:spPr>
          <a:xfrm>
            <a:off x="4549283" y="1781838"/>
            <a:ext cx="3085790" cy="2711712"/>
          </a:xfrm>
          <a:custGeom>
            <a:avLst/>
            <a:gdLst/>
            <a:ahLst/>
            <a:cxnLst/>
            <a:rect l="l" t="t" r="r" b="b"/>
            <a:pathLst>
              <a:path w="3612191" h="3575594">
                <a:moveTo>
                  <a:pt x="0" y="0"/>
                </a:moveTo>
                <a:lnTo>
                  <a:pt x="3612192" y="0"/>
                </a:lnTo>
                <a:lnTo>
                  <a:pt x="3612192" y="3575595"/>
                </a:lnTo>
                <a:lnTo>
                  <a:pt x="0" y="35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520384" y="2690704"/>
            <a:ext cx="1858314" cy="702033"/>
            <a:chOff x="0" y="0"/>
            <a:chExt cx="602507" cy="218729"/>
          </a:xfrm>
        </p:grpSpPr>
        <p:sp>
          <p:nvSpPr>
            <p:cNvPr id="12" name="Freeform 12"/>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3" name="TextBox 13"/>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grpSp>
        <p:nvGrpSpPr>
          <p:cNvPr id="14" name="Group 14"/>
          <p:cNvGrpSpPr/>
          <p:nvPr/>
        </p:nvGrpSpPr>
        <p:grpSpPr>
          <a:xfrm>
            <a:off x="8741725" y="651496"/>
            <a:ext cx="1956755" cy="712645"/>
            <a:chOff x="0" y="0"/>
            <a:chExt cx="602507" cy="218729"/>
          </a:xfrm>
        </p:grpSpPr>
        <p:sp>
          <p:nvSpPr>
            <p:cNvPr id="15" name="Freeform 15"/>
            <p:cNvSpPr/>
            <p:nvPr/>
          </p:nvSpPr>
          <p:spPr>
            <a:xfrm>
              <a:off x="0" y="0"/>
              <a:ext cx="602507" cy="218729"/>
            </a:xfrm>
            <a:custGeom>
              <a:avLst/>
              <a:gdLst/>
              <a:ahLst/>
              <a:cxnLst/>
              <a:rect l="l" t="t" r="r" b="b"/>
              <a:pathLst>
                <a:path w="602507" h="218729">
                  <a:moveTo>
                    <a:pt x="109364" y="0"/>
                  </a:moveTo>
                  <a:lnTo>
                    <a:pt x="493143" y="0"/>
                  </a:lnTo>
                  <a:cubicBezTo>
                    <a:pt x="522148" y="0"/>
                    <a:pt x="549965" y="11522"/>
                    <a:pt x="570475" y="32032"/>
                  </a:cubicBezTo>
                  <a:cubicBezTo>
                    <a:pt x="590985" y="52542"/>
                    <a:pt x="602507" y="80359"/>
                    <a:pt x="602507" y="109364"/>
                  </a:cubicBezTo>
                  <a:lnTo>
                    <a:pt x="602507" y="109364"/>
                  </a:lnTo>
                  <a:cubicBezTo>
                    <a:pt x="602507" y="169765"/>
                    <a:pt x="553543" y="218729"/>
                    <a:pt x="493143"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2C2A32"/>
            </a:solidFill>
          </p:spPr>
        </p:sp>
        <p:sp>
          <p:nvSpPr>
            <p:cNvPr id="16" name="TextBox 16"/>
            <p:cNvSpPr txBox="1"/>
            <p:nvPr/>
          </p:nvSpPr>
          <p:spPr>
            <a:xfrm>
              <a:off x="0" y="-38100"/>
              <a:ext cx="602507" cy="256829"/>
            </a:xfrm>
            <a:prstGeom prst="rect">
              <a:avLst/>
            </a:prstGeom>
          </p:spPr>
          <p:txBody>
            <a:bodyPr lIns="33867" tIns="33867" rIns="33867" bIns="33867" rtlCol="0" anchor="ctr"/>
            <a:lstStyle/>
            <a:p>
              <a:pPr algn="ctr">
                <a:lnSpc>
                  <a:spcPts val="1411"/>
                </a:lnSpc>
              </a:pPr>
              <a:endParaRPr sz="1200"/>
            </a:p>
          </p:txBody>
        </p:sp>
      </p:grpSp>
      <p:sp>
        <p:nvSpPr>
          <p:cNvPr id="20" name="Freeform 20"/>
          <p:cNvSpPr/>
          <p:nvPr/>
        </p:nvSpPr>
        <p:spPr>
          <a:xfrm>
            <a:off x="2029486" y="2620063"/>
            <a:ext cx="834927" cy="824319"/>
          </a:xfrm>
          <a:custGeom>
            <a:avLst/>
            <a:gdLst/>
            <a:ahLst/>
            <a:cxnLst/>
            <a:rect l="l" t="t" r="r" b="b"/>
            <a:pathLst>
              <a:path w="833847" h="825399">
                <a:moveTo>
                  <a:pt x="0" y="0"/>
                </a:moveTo>
                <a:lnTo>
                  <a:pt x="833846" y="0"/>
                </a:lnTo>
                <a:lnTo>
                  <a:pt x="833846" y="825398"/>
                </a:lnTo>
                <a:lnTo>
                  <a:pt x="0" y="8253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1" name="Group 21"/>
          <p:cNvGrpSpPr/>
          <p:nvPr/>
        </p:nvGrpSpPr>
        <p:grpSpPr>
          <a:xfrm>
            <a:off x="1005731" y="488197"/>
            <a:ext cx="1666491" cy="759592"/>
            <a:chOff x="0" y="0"/>
            <a:chExt cx="602465" cy="218729"/>
          </a:xfrm>
        </p:grpSpPr>
        <p:sp>
          <p:nvSpPr>
            <p:cNvPr id="22" name="Freeform 22"/>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3" name="TextBox 23"/>
            <p:cNvSpPr txBox="1"/>
            <p:nvPr/>
          </p:nvSpPr>
          <p:spPr>
            <a:xfrm>
              <a:off x="0" y="-38100"/>
              <a:ext cx="602465" cy="256829"/>
            </a:xfrm>
            <a:prstGeom prst="rect">
              <a:avLst/>
            </a:prstGeom>
          </p:spPr>
          <p:txBody>
            <a:bodyPr lIns="33867" tIns="33867" rIns="33867" bIns="33867" rtlCol="0" anchor="ctr"/>
            <a:lstStyle/>
            <a:p>
              <a:pPr algn="ctr">
                <a:lnSpc>
                  <a:spcPts val="1411"/>
                </a:lnSpc>
              </a:pPr>
              <a:endParaRPr/>
            </a:p>
          </p:txBody>
        </p:sp>
      </p:grpSp>
      <p:grpSp>
        <p:nvGrpSpPr>
          <p:cNvPr id="24" name="Group 24"/>
          <p:cNvGrpSpPr/>
          <p:nvPr/>
        </p:nvGrpSpPr>
        <p:grpSpPr>
          <a:xfrm>
            <a:off x="4908176" y="4963523"/>
            <a:ext cx="2345046" cy="690173"/>
            <a:chOff x="0" y="0"/>
            <a:chExt cx="602465" cy="218729"/>
          </a:xfrm>
        </p:grpSpPr>
        <p:sp>
          <p:nvSpPr>
            <p:cNvPr id="25" name="Freeform 25"/>
            <p:cNvSpPr/>
            <p:nvPr/>
          </p:nvSpPr>
          <p:spPr>
            <a:xfrm>
              <a:off x="0" y="0"/>
              <a:ext cx="602465" cy="218729"/>
            </a:xfrm>
            <a:custGeom>
              <a:avLst/>
              <a:gdLst/>
              <a:ahLst/>
              <a:cxnLst/>
              <a:rect l="l" t="t" r="r" b="b"/>
              <a:pathLst>
                <a:path w="602465" h="218729">
                  <a:moveTo>
                    <a:pt x="109364" y="0"/>
                  </a:moveTo>
                  <a:lnTo>
                    <a:pt x="493101" y="0"/>
                  </a:lnTo>
                  <a:cubicBezTo>
                    <a:pt x="522106" y="0"/>
                    <a:pt x="549924" y="11522"/>
                    <a:pt x="570433" y="32032"/>
                  </a:cubicBezTo>
                  <a:cubicBezTo>
                    <a:pt x="590943" y="52542"/>
                    <a:pt x="602465" y="80359"/>
                    <a:pt x="602465" y="109364"/>
                  </a:cubicBezTo>
                  <a:lnTo>
                    <a:pt x="602465" y="109364"/>
                  </a:lnTo>
                  <a:cubicBezTo>
                    <a:pt x="602465" y="169765"/>
                    <a:pt x="553501" y="218729"/>
                    <a:pt x="493101" y="218729"/>
                  </a:cubicBezTo>
                  <a:lnTo>
                    <a:pt x="109364" y="218729"/>
                  </a:lnTo>
                  <a:cubicBezTo>
                    <a:pt x="80359" y="218729"/>
                    <a:pt x="52542" y="207206"/>
                    <a:pt x="32032" y="186697"/>
                  </a:cubicBezTo>
                  <a:cubicBezTo>
                    <a:pt x="11522" y="166187"/>
                    <a:pt x="0" y="138370"/>
                    <a:pt x="0" y="109364"/>
                  </a:cubicBezTo>
                  <a:lnTo>
                    <a:pt x="0" y="109364"/>
                  </a:lnTo>
                  <a:cubicBezTo>
                    <a:pt x="0" y="80359"/>
                    <a:pt x="11522" y="52542"/>
                    <a:pt x="32032" y="32032"/>
                  </a:cubicBezTo>
                  <a:cubicBezTo>
                    <a:pt x="52542" y="11522"/>
                    <a:pt x="80359" y="0"/>
                    <a:pt x="109364" y="0"/>
                  </a:cubicBezTo>
                  <a:close/>
                </a:path>
              </a:pathLst>
            </a:custGeom>
            <a:solidFill>
              <a:srgbClr val="95AD88"/>
            </a:solidFill>
          </p:spPr>
        </p:sp>
        <p:sp>
          <p:nvSpPr>
            <p:cNvPr id="26" name="TextBox 26"/>
            <p:cNvSpPr txBox="1"/>
            <p:nvPr/>
          </p:nvSpPr>
          <p:spPr>
            <a:xfrm>
              <a:off x="0" y="-38100"/>
              <a:ext cx="602465" cy="256829"/>
            </a:xfrm>
            <a:prstGeom prst="rect">
              <a:avLst/>
            </a:prstGeom>
          </p:spPr>
          <p:txBody>
            <a:bodyPr lIns="33867" tIns="33867" rIns="33867" bIns="33867" rtlCol="0" anchor="ctr"/>
            <a:lstStyle/>
            <a:p>
              <a:pPr algn="ctr">
                <a:lnSpc>
                  <a:spcPts val="1411"/>
                </a:lnSpc>
              </a:pPr>
              <a:endParaRPr sz="1200"/>
            </a:p>
          </p:txBody>
        </p:sp>
      </p:grpSp>
      <p:sp>
        <p:nvSpPr>
          <p:cNvPr id="27" name="Freeform 27"/>
          <p:cNvSpPr/>
          <p:nvPr/>
        </p:nvSpPr>
        <p:spPr>
          <a:xfrm>
            <a:off x="2334739" y="449870"/>
            <a:ext cx="754382" cy="83481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28" name="Freeform 28"/>
          <p:cNvSpPr/>
          <p:nvPr/>
        </p:nvSpPr>
        <p:spPr>
          <a:xfrm>
            <a:off x="6847343" y="4956710"/>
            <a:ext cx="811758" cy="696986"/>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9" name="Group 29"/>
          <p:cNvGrpSpPr/>
          <p:nvPr/>
        </p:nvGrpSpPr>
        <p:grpSpPr>
          <a:xfrm>
            <a:off x="9768984" y="2750439"/>
            <a:ext cx="2199496" cy="795224"/>
            <a:chOff x="0" y="0"/>
            <a:chExt cx="609641" cy="239219"/>
          </a:xfrm>
        </p:grpSpPr>
        <p:sp>
          <p:nvSpPr>
            <p:cNvPr id="30" name="Freeform 30"/>
            <p:cNvSpPr/>
            <p:nvPr/>
          </p:nvSpPr>
          <p:spPr>
            <a:xfrm>
              <a:off x="0" y="0"/>
              <a:ext cx="609641" cy="239219"/>
            </a:xfrm>
            <a:custGeom>
              <a:avLst/>
              <a:gdLst/>
              <a:ahLst/>
              <a:cxnLst/>
              <a:rect l="l" t="t" r="r" b="b"/>
              <a:pathLst>
                <a:path w="609641" h="239219">
                  <a:moveTo>
                    <a:pt x="119610" y="0"/>
                  </a:moveTo>
                  <a:lnTo>
                    <a:pt x="490031" y="0"/>
                  </a:lnTo>
                  <a:cubicBezTo>
                    <a:pt x="556090" y="0"/>
                    <a:pt x="609641" y="53551"/>
                    <a:pt x="609641" y="119610"/>
                  </a:cubicBezTo>
                  <a:lnTo>
                    <a:pt x="609641" y="119610"/>
                  </a:lnTo>
                  <a:cubicBezTo>
                    <a:pt x="609641" y="185668"/>
                    <a:pt x="556090" y="239219"/>
                    <a:pt x="490031" y="239219"/>
                  </a:cubicBezTo>
                  <a:lnTo>
                    <a:pt x="119610" y="239219"/>
                  </a:lnTo>
                  <a:cubicBezTo>
                    <a:pt x="53551" y="239219"/>
                    <a:pt x="0" y="185668"/>
                    <a:pt x="0" y="119610"/>
                  </a:cubicBezTo>
                  <a:lnTo>
                    <a:pt x="0" y="119610"/>
                  </a:lnTo>
                  <a:cubicBezTo>
                    <a:pt x="0" y="53551"/>
                    <a:pt x="53551" y="0"/>
                    <a:pt x="119610" y="0"/>
                  </a:cubicBezTo>
                  <a:close/>
                </a:path>
              </a:pathLst>
            </a:custGeom>
            <a:solidFill>
              <a:srgbClr val="95AD88"/>
            </a:solidFill>
          </p:spPr>
        </p:sp>
        <p:sp>
          <p:nvSpPr>
            <p:cNvPr id="31" name="TextBox 31"/>
            <p:cNvSpPr txBox="1"/>
            <p:nvPr/>
          </p:nvSpPr>
          <p:spPr>
            <a:xfrm>
              <a:off x="0" y="-38100"/>
              <a:ext cx="609641" cy="277319"/>
            </a:xfrm>
            <a:prstGeom prst="rect">
              <a:avLst/>
            </a:prstGeom>
          </p:spPr>
          <p:txBody>
            <a:bodyPr lIns="33867" tIns="33867" rIns="33867" bIns="33867" rtlCol="0" anchor="ctr"/>
            <a:lstStyle/>
            <a:p>
              <a:pPr algn="ctr">
                <a:lnSpc>
                  <a:spcPts val="1411"/>
                </a:lnSpc>
              </a:pPr>
              <a:endParaRPr sz="1200"/>
            </a:p>
          </p:txBody>
        </p:sp>
      </p:grpSp>
      <p:sp>
        <p:nvSpPr>
          <p:cNvPr id="32" name="Freeform 32"/>
          <p:cNvSpPr/>
          <p:nvPr/>
        </p:nvSpPr>
        <p:spPr>
          <a:xfrm>
            <a:off x="9457675" y="2750285"/>
            <a:ext cx="674965" cy="795224"/>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3" name="Freeform 33"/>
          <p:cNvSpPr/>
          <p:nvPr/>
        </p:nvSpPr>
        <p:spPr>
          <a:xfrm>
            <a:off x="8370742" y="606960"/>
            <a:ext cx="725717" cy="775911"/>
          </a:xfrm>
          <a:custGeom>
            <a:avLst/>
            <a:gdLst/>
            <a:ahLst/>
            <a:cxnLst/>
            <a:rect l="l" t="t" r="r" b="b"/>
            <a:pathLst>
              <a:path w="833847" h="825399">
                <a:moveTo>
                  <a:pt x="0" y="0"/>
                </a:moveTo>
                <a:lnTo>
                  <a:pt x="833847" y="0"/>
                </a:lnTo>
                <a:lnTo>
                  <a:pt x="833847" y="825399"/>
                </a:lnTo>
                <a:lnTo>
                  <a:pt x="0" y="8253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35" name="Freeform 35"/>
          <p:cNvSpPr/>
          <p:nvPr/>
        </p:nvSpPr>
        <p:spPr>
          <a:xfrm>
            <a:off x="2194958" y="2757523"/>
            <a:ext cx="488575" cy="511275"/>
          </a:xfrm>
          <a:custGeom>
            <a:avLst/>
            <a:gdLst/>
            <a:ahLst/>
            <a:cxnLst/>
            <a:rect l="l" t="t" r="r" b="b"/>
            <a:pathLst>
              <a:path w="373175" h="412970">
                <a:moveTo>
                  <a:pt x="0" y="0"/>
                </a:moveTo>
                <a:lnTo>
                  <a:pt x="373175" y="0"/>
                </a:lnTo>
                <a:lnTo>
                  <a:pt x="373175" y="412970"/>
                </a:lnTo>
                <a:lnTo>
                  <a:pt x="0" y="4129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36" name="Freeform 36"/>
          <p:cNvSpPr/>
          <p:nvPr/>
        </p:nvSpPr>
        <p:spPr>
          <a:xfrm>
            <a:off x="2502332" y="633428"/>
            <a:ext cx="419195" cy="436017"/>
          </a:xfrm>
          <a:custGeom>
            <a:avLst/>
            <a:gdLst/>
            <a:ahLst/>
            <a:cxnLst/>
            <a:rect l="l" t="t" r="r" b="b"/>
            <a:pathLst>
              <a:path w="373175" h="373175">
                <a:moveTo>
                  <a:pt x="0" y="0"/>
                </a:moveTo>
                <a:lnTo>
                  <a:pt x="373175" y="0"/>
                </a:lnTo>
                <a:lnTo>
                  <a:pt x="373175" y="373175"/>
                </a:lnTo>
                <a:lnTo>
                  <a:pt x="0" y="37317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7" name="Freeform 37"/>
          <p:cNvSpPr/>
          <p:nvPr/>
        </p:nvSpPr>
        <p:spPr>
          <a:xfrm>
            <a:off x="8464758" y="745084"/>
            <a:ext cx="512725" cy="478192"/>
          </a:xfrm>
          <a:custGeom>
            <a:avLst/>
            <a:gdLst/>
            <a:ahLst/>
            <a:cxnLst/>
            <a:rect l="l" t="t" r="r" b="b"/>
            <a:pathLst>
              <a:path w="405271" h="412970">
                <a:moveTo>
                  <a:pt x="0" y="0"/>
                </a:moveTo>
                <a:lnTo>
                  <a:pt x="405271" y="0"/>
                </a:lnTo>
                <a:lnTo>
                  <a:pt x="405271" y="412970"/>
                </a:lnTo>
                <a:lnTo>
                  <a:pt x="0" y="4129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38" name="Freeform 38"/>
          <p:cNvSpPr/>
          <p:nvPr/>
        </p:nvSpPr>
        <p:spPr>
          <a:xfrm>
            <a:off x="9595832" y="2975392"/>
            <a:ext cx="443268" cy="345009"/>
          </a:xfrm>
          <a:custGeom>
            <a:avLst/>
            <a:gdLst/>
            <a:ahLst/>
            <a:cxnLst/>
            <a:rect l="l" t="t" r="r" b="b"/>
            <a:pathLst>
              <a:path w="382209" h="373175">
                <a:moveTo>
                  <a:pt x="0" y="0"/>
                </a:moveTo>
                <a:lnTo>
                  <a:pt x="382209" y="0"/>
                </a:lnTo>
                <a:lnTo>
                  <a:pt x="382209" y="373175"/>
                </a:lnTo>
                <a:lnTo>
                  <a:pt x="0" y="3731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dirty="0"/>
          </a:p>
        </p:txBody>
      </p:sp>
      <p:sp>
        <p:nvSpPr>
          <p:cNvPr id="40" name="Freeform 40"/>
          <p:cNvSpPr/>
          <p:nvPr/>
        </p:nvSpPr>
        <p:spPr>
          <a:xfrm>
            <a:off x="7049710" y="5077625"/>
            <a:ext cx="424716" cy="392672"/>
          </a:xfrm>
          <a:custGeom>
            <a:avLst/>
            <a:gdLst/>
            <a:ahLst/>
            <a:cxnLst/>
            <a:rect l="l" t="t" r="r" b="b"/>
            <a:pathLst>
              <a:path w="491528" h="441461">
                <a:moveTo>
                  <a:pt x="0" y="0"/>
                </a:moveTo>
                <a:lnTo>
                  <a:pt x="491528" y="0"/>
                </a:lnTo>
                <a:lnTo>
                  <a:pt x="491528" y="441460"/>
                </a:lnTo>
                <a:lnTo>
                  <a:pt x="0" y="44146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dirty="0"/>
          </a:p>
        </p:txBody>
      </p:sp>
      <p:sp>
        <p:nvSpPr>
          <p:cNvPr id="41" name="TextBox 41"/>
          <p:cNvSpPr txBox="1"/>
          <p:nvPr/>
        </p:nvSpPr>
        <p:spPr>
          <a:xfrm>
            <a:off x="4848892" y="2430346"/>
            <a:ext cx="2459531" cy="1477328"/>
          </a:xfrm>
          <a:prstGeom prst="rect">
            <a:avLst/>
          </a:prstGeom>
        </p:spPr>
        <p:txBody>
          <a:bodyPr wrap="square" lIns="0" tIns="0" rIns="0" bIns="0" rtlCol="0" anchor="t">
            <a:spAutoFit/>
          </a:bodyPr>
          <a:lstStyle/>
          <a:p>
            <a:pPr algn="ctr"/>
            <a:r>
              <a:rPr lang="en-US" sz="1200" dirty="0">
                <a:solidFill>
                  <a:srgbClr val="000000"/>
                </a:solidFill>
                <a:latin typeface="Montserrat Bold"/>
                <a:ea typeface="Montserrat Bold"/>
                <a:cs typeface="Montserrat Bold"/>
                <a:sym typeface="Montserrat Bold"/>
              </a:rPr>
              <a:t>Many individuals face difficulties in accessing </a:t>
            </a:r>
          </a:p>
          <a:p>
            <a:pPr algn="ctr"/>
            <a:r>
              <a:rPr lang="en-US" sz="1200" dirty="0">
                <a:solidFill>
                  <a:srgbClr val="000000"/>
                </a:solidFill>
                <a:latin typeface="Montserrat Bold"/>
                <a:ea typeface="Montserrat Bold"/>
                <a:cs typeface="Montserrat Bold"/>
                <a:sym typeface="Montserrat Bold"/>
              </a:rPr>
              <a:t>timely and accurate medical diagnoses, leading to late detection of diseases, often due to reliance on self-diagnosis or overcrowded healthcare systems.</a:t>
            </a:r>
          </a:p>
        </p:txBody>
      </p:sp>
      <p:sp>
        <p:nvSpPr>
          <p:cNvPr id="42" name="TextBox 42"/>
          <p:cNvSpPr txBox="1"/>
          <p:nvPr/>
        </p:nvSpPr>
        <p:spPr>
          <a:xfrm>
            <a:off x="1100468" y="559633"/>
            <a:ext cx="1398858" cy="553998"/>
          </a:xfrm>
          <a:prstGeom prst="rect">
            <a:avLst/>
          </a:prstGeom>
        </p:spPr>
        <p:txBody>
          <a:bodyPr wrap="square" lIns="0" tIns="0" rIns="0" bIns="0" rtlCol="0" anchor="t">
            <a:spAutoFit/>
          </a:bodyPr>
          <a:lstStyle/>
          <a:p>
            <a:pPr algn="ctr">
              <a:spcBef>
                <a:spcPct val="0"/>
              </a:spcBef>
            </a:pPr>
            <a:r>
              <a:rPr lang="en-US" b="1" dirty="0">
                <a:solidFill>
                  <a:srgbClr val="FEFEFE"/>
                </a:solidFill>
                <a:latin typeface="Montserrat Bold"/>
                <a:ea typeface="Montserrat Bold"/>
                <a:cs typeface="Montserrat Bold"/>
                <a:sym typeface="Montserrat Bold"/>
              </a:rPr>
              <a:t>Vision  Analysis</a:t>
            </a:r>
          </a:p>
        </p:txBody>
      </p:sp>
      <p:sp>
        <p:nvSpPr>
          <p:cNvPr id="43" name="TextBox 43"/>
          <p:cNvSpPr txBox="1"/>
          <p:nvPr/>
        </p:nvSpPr>
        <p:spPr>
          <a:xfrm>
            <a:off x="171899" y="1303211"/>
            <a:ext cx="3812580" cy="1231106"/>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empower individuals with early and accurate disease predictions based on symptoms, improving healthcare accessibility and timely interventions globally.</a:t>
            </a:r>
          </a:p>
        </p:txBody>
      </p:sp>
      <p:sp>
        <p:nvSpPr>
          <p:cNvPr id="44" name="TextBox 44"/>
          <p:cNvSpPr txBox="1"/>
          <p:nvPr/>
        </p:nvSpPr>
        <p:spPr>
          <a:xfrm>
            <a:off x="8072689" y="1432846"/>
            <a:ext cx="4044955" cy="1231106"/>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To create a scalable, accurate disease prediction system, improving early detection, accessibility, and supporting healthcare professionals with timely, data-driven insights.</a:t>
            </a:r>
          </a:p>
        </p:txBody>
      </p:sp>
      <p:sp>
        <p:nvSpPr>
          <p:cNvPr id="46" name="TextBox 46"/>
          <p:cNvSpPr txBox="1"/>
          <p:nvPr/>
        </p:nvSpPr>
        <p:spPr>
          <a:xfrm>
            <a:off x="1859639" y="5698189"/>
            <a:ext cx="7983471" cy="984885"/>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Potential risks, such as data privacy concerns, model inaccuracies, or system malfunctions, will be mitigated by implementing robust security protocols, continuous testing, and regular updates to the machine learning model to ensure reliability and compliance with healthcare standards.</a:t>
            </a:r>
          </a:p>
        </p:txBody>
      </p:sp>
      <p:sp>
        <p:nvSpPr>
          <p:cNvPr id="47" name="TextBox 47"/>
          <p:cNvSpPr txBox="1"/>
          <p:nvPr/>
        </p:nvSpPr>
        <p:spPr>
          <a:xfrm>
            <a:off x="117428" y="3503296"/>
            <a:ext cx="4061235" cy="1723549"/>
          </a:xfrm>
          <a:prstGeom prst="rect">
            <a:avLst/>
          </a:prstGeom>
        </p:spPr>
        <p:txBody>
          <a:bodyPr wrap="square" lIns="0" tIns="0" rIns="0" bIns="0" rtlCol="0" anchor="t">
            <a:spAutoFit/>
          </a:bodyPr>
          <a:lstStyle/>
          <a:p>
            <a:pPr algn="r"/>
            <a:r>
              <a:rPr lang="en-US" sz="1600" dirty="0">
                <a:solidFill>
                  <a:srgbClr val="000000"/>
                </a:solidFill>
                <a:latin typeface="Montserrat"/>
                <a:ea typeface="Montserrat"/>
                <a:cs typeface="Montserrat"/>
                <a:sym typeface="Montserrat"/>
              </a:rPr>
              <a:t>To develop an accessible and efficient disease prediction system that uses advanced techniques like TF-IDF and KNN to provide early, reliable diagnoses based on user-reported symptoms, supporting timely healthcare interventions.</a:t>
            </a:r>
          </a:p>
        </p:txBody>
      </p:sp>
      <p:sp>
        <p:nvSpPr>
          <p:cNvPr id="48" name="TextBox 48"/>
          <p:cNvSpPr txBox="1"/>
          <p:nvPr/>
        </p:nvSpPr>
        <p:spPr>
          <a:xfrm>
            <a:off x="8131221" y="3661569"/>
            <a:ext cx="3631079" cy="1477328"/>
          </a:xfrm>
          <a:prstGeom prst="rect">
            <a:avLst/>
          </a:prstGeom>
        </p:spPr>
        <p:txBody>
          <a:bodyPr wrap="square" lIns="0" tIns="0" rIns="0" bIns="0" rtlCol="0" anchor="t">
            <a:spAutoFit/>
          </a:bodyPr>
          <a:lstStyle/>
          <a:p>
            <a:r>
              <a:rPr lang="en-US" sz="1600" dirty="0">
                <a:solidFill>
                  <a:srgbClr val="000000"/>
                </a:solidFill>
                <a:latin typeface="Montserrat"/>
                <a:ea typeface="Montserrat"/>
                <a:cs typeface="Montserrat"/>
                <a:sym typeface="Montserrat"/>
              </a:rPr>
              <a:t>The strategy evaluates TF-IDF and KNN for their accuracy and scalability, ensuring the system is simple, reliable, cost-effective, and adaptable for future updates.</a:t>
            </a:r>
          </a:p>
          <a:p>
            <a:endParaRPr lang="en-US" sz="1600" dirty="0">
              <a:solidFill>
                <a:srgbClr val="000000"/>
              </a:solidFill>
              <a:latin typeface="Montserrat"/>
              <a:ea typeface="Montserrat"/>
              <a:cs typeface="Montserrat"/>
              <a:sym typeface="Montserrat"/>
            </a:endParaRPr>
          </a:p>
        </p:txBody>
      </p:sp>
      <p:sp>
        <p:nvSpPr>
          <p:cNvPr id="49" name="TextBox 49"/>
          <p:cNvSpPr txBox="1"/>
          <p:nvPr/>
        </p:nvSpPr>
        <p:spPr>
          <a:xfrm>
            <a:off x="5035208" y="5093907"/>
            <a:ext cx="1830118" cy="438582"/>
          </a:xfrm>
          <a:prstGeom prst="rect">
            <a:avLst/>
          </a:prstGeom>
        </p:spPr>
        <p:txBody>
          <a:bodyPr wrap="square" lIns="0" tIns="0" rIns="0" bIns="0" rtlCol="0" anchor="t">
            <a:spAutoFit/>
          </a:bodyPr>
          <a:lstStyle/>
          <a:p>
            <a:pPr algn="ctr">
              <a:lnSpc>
                <a:spcPts val="1689"/>
              </a:lnSpc>
              <a:spcBef>
                <a:spcPct val="0"/>
              </a:spcBef>
            </a:pPr>
            <a:r>
              <a:rPr lang="en-US" b="1" dirty="0">
                <a:solidFill>
                  <a:srgbClr val="FEFEFE"/>
                </a:solidFill>
                <a:latin typeface="Montserrat Bold"/>
                <a:ea typeface="Montserrat Bold"/>
                <a:cs typeface="Montserrat Bold"/>
                <a:sym typeface="Montserrat Bold"/>
              </a:rPr>
              <a:t>Risk Management</a:t>
            </a:r>
          </a:p>
        </p:txBody>
      </p:sp>
      <p:sp>
        <p:nvSpPr>
          <p:cNvPr id="50" name="TextBox 50"/>
          <p:cNvSpPr txBox="1"/>
          <p:nvPr/>
        </p:nvSpPr>
        <p:spPr>
          <a:xfrm>
            <a:off x="121586" y="2750285"/>
            <a:ext cx="1768290" cy="553998"/>
          </a:xfrm>
          <a:prstGeom prst="rect">
            <a:avLst/>
          </a:prstGeom>
        </p:spPr>
        <p:txBody>
          <a:bodyPr wrap="square" lIns="0" tIns="0" rIns="0" bIns="0" rtlCol="0" anchor="t">
            <a:spAutoFit/>
          </a:bodyPr>
          <a:lstStyle/>
          <a:p>
            <a:pPr algn="r">
              <a:spcBef>
                <a:spcPct val="0"/>
              </a:spcBef>
            </a:pPr>
            <a:r>
              <a:rPr lang="en-US" b="1" dirty="0">
                <a:solidFill>
                  <a:srgbClr val="FEFEFE"/>
                </a:solidFill>
                <a:latin typeface="Montserrat Bold"/>
                <a:ea typeface="Montserrat Bold"/>
                <a:cs typeface="Montserrat Bold"/>
                <a:sym typeface="Montserrat Bold"/>
              </a:rPr>
              <a:t> Mission Analysis</a:t>
            </a:r>
          </a:p>
        </p:txBody>
      </p:sp>
      <p:sp>
        <p:nvSpPr>
          <p:cNvPr id="51" name="TextBox 51"/>
          <p:cNvSpPr txBox="1"/>
          <p:nvPr/>
        </p:nvSpPr>
        <p:spPr>
          <a:xfrm>
            <a:off x="9081008" y="720879"/>
            <a:ext cx="2053965" cy="553998"/>
          </a:xfrm>
          <a:prstGeom prst="rect">
            <a:avLst/>
          </a:prstGeom>
        </p:spPr>
        <p:txBody>
          <a:bodyPr wrap="square" lIns="0" tIns="0" rIns="0" bIns="0" rtlCol="0" anchor="t">
            <a:spAutoFit/>
          </a:bodyPr>
          <a:lstStyle/>
          <a:p>
            <a:pPr>
              <a:spcBef>
                <a:spcPct val="0"/>
              </a:spcBef>
            </a:pPr>
            <a:r>
              <a:rPr lang="en-US" b="1" dirty="0">
                <a:solidFill>
                  <a:srgbClr val="FEFEFE"/>
                </a:solidFill>
                <a:latin typeface="Montserrat Bold"/>
                <a:ea typeface="Montserrat Bold"/>
                <a:cs typeface="Montserrat Bold"/>
                <a:sym typeface="Montserrat Bold"/>
              </a:rPr>
              <a:t>Strategic Objectives</a:t>
            </a:r>
          </a:p>
        </p:txBody>
      </p:sp>
      <p:sp>
        <p:nvSpPr>
          <p:cNvPr id="53" name="TextBox 53"/>
          <p:cNvSpPr txBox="1"/>
          <p:nvPr/>
        </p:nvSpPr>
        <p:spPr>
          <a:xfrm>
            <a:off x="10107990" y="2823058"/>
            <a:ext cx="1782123" cy="621324"/>
          </a:xfrm>
          <a:prstGeom prst="rect">
            <a:avLst/>
          </a:prstGeom>
        </p:spPr>
        <p:txBody>
          <a:bodyPr wrap="square" lIns="0" tIns="0" rIns="0" bIns="0" rtlCol="0" anchor="t">
            <a:spAutoFit/>
          </a:bodyPr>
          <a:lstStyle/>
          <a:p>
            <a:pPr algn="ctr">
              <a:lnSpc>
                <a:spcPts val="1559"/>
              </a:lnSpc>
              <a:spcBef>
                <a:spcPct val="0"/>
              </a:spcBef>
            </a:pPr>
            <a:r>
              <a:rPr lang="en-US" b="1" dirty="0">
                <a:solidFill>
                  <a:srgbClr val="FEFEFE"/>
                </a:solidFill>
                <a:latin typeface="Montserrat Bold"/>
                <a:ea typeface="Montserrat Bold"/>
                <a:cs typeface="Montserrat Bold"/>
                <a:sym typeface="Montserrat Bold"/>
              </a:rPr>
              <a:t>Strategy Evaluation and Selection</a:t>
            </a:r>
          </a:p>
        </p:txBody>
      </p:sp>
      <p:sp>
        <p:nvSpPr>
          <p:cNvPr id="54" name="TextBox 54"/>
          <p:cNvSpPr txBox="1"/>
          <p:nvPr/>
        </p:nvSpPr>
        <p:spPr>
          <a:xfrm>
            <a:off x="3115796" y="364554"/>
            <a:ext cx="4944669" cy="300339"/>
          </a:xfrm>
          <a:prstGeom prst="rect">
            <a:avLst/>
          </a:prstGeom>
        </p:spPr>
        <p:txBody>
          <a:bodyPr wrap="square" lIns="0" tIns="0" rIns="0" bIns="0" rtlCol="0" anchor="t">
            <a:spAutoFit/>
          </a:bodyPr>
          <a:lstStyle/>
          <a:p>
            <a:pPr algn="r">
              <a:lnSpc>
                <a:spcPts val="2229"/>
              </a:lnSpc>
              <a:spcBef>
                <a:spcPct val="0"/>
              </a:spcBef>
            </a:pPr>
            <a:r>
              <a:rPr lang="en-US" sz="2800" b="1" dirty="0">
                <a:solidFill>
                  <a:srgbClr val="000000"/>
                </a:solidFill>
                <a:latin typeface="Montserrat Bold"/>
                <a:ea typeface="Montserrat Bold"/>
                <a:cs typeface="Montserrat Bold"/>
                <a:sym typeface="Montserrat Bold"/>
              </a:rPr>
              <a:t>PROBLEM OVERVIEW</a:t>
            </a:r>
          </a:p>
        </p:txBody>
      </p:sp>
      <p:sp>
        <p:nvSpPr>
          <p:cNvPr id="2" name="Rectangle 1">
            <a:extLst>
              <a:ext uri="{FF2B5EF4-FFF2-40B4-BE49-F238E27FC236}">
                <a16:creationId xmlns:a16="http://schemas.microsoft.com/office/drawing/2014/main" id="{9791F2F8-E592-C0C5-8CE2-E41D946C4A00}"/>
              </a:ext>
            </a:extLst>
          </p:cNvPr>
          <p:cNvSpPr/>
          <p:nvPr/>
        </p:nvSpPr>
        <p:spPr>
          <a:xfrm>
            <a:off x="74356" y="84667"/>
            <a:ext cx="12043288" cy="66632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a:extLst>
              <a:ext uri="{FF2B5EF4-FFF2-40B4-BE49-F238E27FC236}">
                <a16:creationId xmlns:a16="http://schemas.microsoft.com/office/drawing/2014/main" id="{01AB8EC6-606B-776D-1ECA-9FEB8E9021B2}"/>
              </a:ext>
            </a:extLst>
          </p:cNvPr>
          <p:cNvSpPr>
            <a:spLocks noGrp="1"/>
          </p:cNvSpPr>
          <p:nvPr>
            <p:ph type="sldNum" sz="quarter" idx="12"/>
          </p:nvPr>
        </p:nvSpPr>
        <p:spPr/>
        <p:txBody>
          <a:bodyPr/>
          <a:lstStyle/>
          <a:p>
            <a:fld id="{1845A7C6-3B24-4CDD-A2AB-7EC856166A91}"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EF06E-7241-8EBF-2757-48D713B1CB3E}"/>
              </a:ext>
            </a:extLst>
          </p:cNvPr>
          <p:cNvPicPr>
            <a:picLocks noChangeAspect="1"/>
          </p:cNvPicPr>
          <p:nvPr/>
        </p:nvPicPr>
        <p:blipFill>
          <a:blip r:embed="rId2"/>
          <a:stretch>
            <a:fillRect/>
          </a:stretch>
        </p:blipFill>
        <p:spPr>
          <a:xfrm>
            <a:off x="7137982" y="3224112"/>
            <a:ext cx="4038018" cy="3522128"/>
          </a:xfrm>
          <a:prstGeom prst="rect">
            <a:avLst/>
          </a:prstGeom>
        </p:spPr>
      </p:pic>
      <p:sp>
        <p:nvSpPr>
          <p:cNvPr id="7" name="Rectangle 6">
            <a:extLst>
              <a:ext uri="{FF2B5EF4-FFF2-40B4-BE49-F238E27FC236}">
                <a16:creationId xmlns:a16="http://schemas.microsoft.com/office/drawing/2014/main" id="{AAA0689B-B363-38B9-6E7F-16C1C54823EE}"/>
              </a:ext>
            </a:extLst>
          </p:cNvPr>
          <p:cNvSpPr/>
          <p:nvPr/>
        </p:nvSpPr>
        <p:spPr>
          <a:xfrm>
            <a:off x="325120" y="147048"/>
            <a:ext cx="11541760" cy="29529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1A6F38D4-9EE3-FB27-EF35-AD0A6B7602E3}"/>
              </a:ext>
            </a:extLst>
          </p:cNvPr>
          <p:cNvSpPr txBox="1"/>
          <p:nvPr/>
        </p:nvSpPr>
        <p:spPr>
          <a:xfrm>
            <a:off x="392463" y="197011"/>
            <a:ext cx="213360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IN" sz="2000" b="1" dirty="0">
                <a:ln/>
                <a:solidFill>
                  <a:schemeClr val="accent3"/>
                </a:solidFill>
              </a:rPr>
              <a:t>IDEA BRIEF</a:t>
            </a:r>
          </a:p>
        </p:txBody>
      </p:sp>
      <p:sp>
        <p:nvSpPr>
          <p:cNvPr id="9" name="TextBox 8">
            <a:extLst>
              <a:ext uri="{FF2B5EF4-FFF2-40B4-BE49-F238E27FC236}">
                <a16:creationId xmlns:a16="http://schemas.microsoft.com/office/drawing/2014/main" id="{4B30D840-CBB4-FC11-5A7A-DA45640B04A6}"/>
              </a:ext>
            </a:extLst>
          </p:cNvPr>
          <p:cNvSpPr txBox="1"/>
          <p:nvPr/>
        </p:nvSpPr>
        <p:spPr>
          <a:xfrm>
            <a:off x="392463" y="487048"/>
            <a:ext cx="11115040" cy="2800767"/>
          </a:xfrm>
          <a:prstGeom prst="rect">
            <a:avLst/>
          </a:prstGeom>
          <a:noFill/>
        </p:spPr>
        <p:txBody>
          <a:bodyPr wrap="square" rtlCol="0">
            <a:spAutoFit/>
          </a:bodyPr>
          <a:lstStyle/>
          <a:p>
            <a:pPr>
              <a:buNone/>
            </a:pPr>
            <a:r>
              <a:rPr lang="en-US" sz="1600" b="1" dirty="0"/>
              <a:t>TF-IDF + KNN Approach for Disease Classification</a:t>
            </a:r>
          </a:p>
          <a:p>
            <a:pPr>
              <a:buNone/>
            </a:pPr>
            <a:r>
              <a:rPr lang="en-US" sz="1600" dirty="0"/>
              <a:t>This project explores the application of traditional machine learning methods for disease classification based on natural language symptom descriptions. The two key techniques used in this approach are:</a:t>
            </a:r>
          </a:p>
          <a:p>
            <a:pPr>
              <a:buFont typeface="+mj-lt"/>
              <a:buAutoNum type="arabicPeriod"/>
            </a:pPr>
            <a:r>
              <a:rPr lang="en-US" sz="1600" b="1" dirty="0"/>
              <a:t>TF-IDF (Term Frequency-Inverse Document Frequency):</a:t>
            </a:r>
            <a:br>
              <a:rPr lang="en-US" sz="1600" dirty="0"/>
            </a:br>
            <a:r>
              <a:rPr lang="en-US" sz="1600" dirty="0"/>
              <a:t>TF-IDF is used to convert the text data (symptom descriptions) into numerical features. It measures the importance of words within a document relative to a collection of documents, helping identify the most significant terms in the symptom descriptions.</a:t>
            </a:r>
          </a:p>
          <a:p>
            <a:pPr>
              <a:buFont typeface="+mj-lt"/>
              <a:buAutoNum type="arabicPeriod"/>
            </a:pPr>
            <a:r>
              <a:rPr lang="en-US" sz="1600" b="1" dirty="0"/>
              <a:t>K-Nearest Neighbors (KNN):</a:t>
            </a:r>
            <a:br>
              <a:rPr lang="en-US" sz="1600" dirty="0"/>
            </a:br>
            <a:r>
              <a:rPr lang="en-US" sz="1600" dirty="0"/>
              <a:t>KNN is a simple, instance-based learning algorithm. It classifies new symptom data based on the majority label of its K nearest neighbors in the feature space, which is formed by the TF-IDF vectors.</a:t>
            </a:r>
          </a:p>
          <a:p>
            <a:endParaRPr lang="en-IN" sz="1600" dirty="0"/>
          </a:p>
        </p:txBody>
      </p:sp>
      <p:graphicFrame>
        <p:nvGraphicFramePr>
          <p:cNvPr id="10" name="Diagram 9">
            <a:extLst>
              <a:ext uri="{FF2B5EF4-FFF2-40B4-BE49-F238E27FC236}">
                <a16:creationId xmlns:a16="http://schemas.microsoft.com/office/drawing/2014/main" id="{A9C53898-6CB5-E7C9-1FE1-DB3703B40F89}"/>
              </a:ext>
            </a:extLst>
          </p:cNvPr>
          <p:cNvGraphicFramePr/>
          <p:nvPr>
            <p:extLst>
              <p:ext uri="{D42A27DB-BD31-4B8C-83A1-F6EECF244321}">
                <p14:modId xmlns:p14="http://schemas.microsoft.com/office/powerpoint/2010/main" val="2835056203"/>
              </p:ext>
            </p:extLst>
          </p:nvPr>
        </p:nvGraphicFramePr>
        <p:xfrm>
          <a:off x="-365761" y="3266427"/>
          <a:ext cx="7044657" cy="3250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a:extLst>
              <a:ext uri="{FF2B5EF4-FFF2-40B4-BE49-F238E27FC236}">
                <a16:creationId xmlns:a16="http://schemas.microsoft.com/office/drawing/2014/main" id="{FA5F9CF9-CAB7-442A-208C-77E226F2E1EC}"/>
              </a:ext>
            </a:extLst>
          </p:cNvPr>
          <p:cNvSpPr/>
          <p:nvPr/>
        </p:nvSpPr>
        <p:spPr>
          <a:xfrm>
            <a:off x="325120" y="3182089"/>
            <a:ext cx="5994402" cy="34173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6E7398E-9159-C0A6-522B-BF3A72CD2908}"/>
              </a:ext>
            </a:extLst>
          </p:cNvPr>
          <p:cNvSpPr/>
          <p:nvPr/>
        </p:nvSpPr>
        <p:spPr>
          <a:xfrm>
            <a:off x="7010402" y="3182089"/>
            <a:ext cx="4343397" cy="35641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a:extLst>
              <a:ext uri="{FF2B5EF4-FFF2-40B4-BE49-F238E27FC236}">
                <a16:creationId xmlns:a16="http://schemas.microsoft.com/office/drawing/2014/main" id="{9D96EDC5-FEBB-C3F5-A742-3C126D6AE41C}"/>
              </a:ext>
            </a:extLst>
          </p:cNvPr>
          <p:cNvSpPr>
            <a:spLocks noGrp="1"/>
          </p:cNvSpPr>
          <p:nvPr>
            <p:ph type="sldNum" sz="quarter" idx="12"/>
          </p:nvPr>
        </p:nvSpPr>
        <p:spPr/>
        <p:txBody>
          <a:bodyPr/>
          <a:lstStyle/>
          <a:p>
            <a:fld id="{1845A7C6-3B24-4CDD-A2AB-7EC856166A91}" type="slidenum">
              <a:rPr lang="en-IN" smtClean="0"/>
              <a:t>3</a:t>
            </a:fld>
            <a:endParaRPr lang="en-IN"/>
          </a:p>
        </p:txBody>
      </p:sp>
    </p:spTree>
    <p:extLst>
      <p:ext uri="{BB962C8B-B14F-4D97-AF65-F5344CB8AC3E}">
        <p14:creationId xmlns:p14="http://schemas.microsoft.com/office/powerpoint/2010/main" val="26055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F5CB1B3-1B11-3DB5-B3C5-10C432CBC1AA}"/>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A62580C-64B1-6D20-8E74-7E7F8C29BA9C}"/>
              </a:ext>
            </a:extLst>
          </p:cNvPr>
          <p:cNvGraphicFramePr>
            <a:graphicFrameLocks noGrp="1"/>
          </p:cNvGraphicFramePr>
          <p:nvPr>
            <p:extLst>
              <p:ext uri="{D42A27DB-BD31-4B8C-83A1-F6EECF244321}">
                <p14:modId xmlns:p14="http://schemas.microsoft.com/office/powerpoint/2010/main" val="1208231095"/>
              </p:ext>
            </p:extLst>
          </p:nvPr>
        </p:nvGraphicFramePr>
        <p:xfrm>
          <a:off x="215900" y="863600"/>
          <a:ext cx="11082866" cy="5761949"/>
        </p:xfrm>
        <a:graphic>
          <a:graphicData uri="http://schemas.openxmlformats.org/drawingml/2006/table">
            <a:tbl>
              <a:tblPr firstRow="1" bandRow="1">
                <a:tableStyleId>{5C22544A-7EE6-4342-B048-85BDC9FD1C3A}</a:tableStyleId>
              </a:tblPr>
              <a:tblGrid>
                <a:gridCol w="3708984">
                  <a:extLst>
                    <a:ext uri="{9D8B030D-6E8A-4147-A177-3AD203B41FA5}">
                      <a16:colId xmlns:a16="http://schemas.microsoft.com/office/drawing/2014/main" val="296424408"/>
                    </a:ext>
                  </a:extLst>
                </a:gridCol>
                <a:gridCol w="3686941">
                  <a:extLst>
                    <a:ext uri="{9D8B030D-6E8A-4147-A177-3AD203B41FA5}">
                      <a16:colId xmlns:a16="http://schemas.microsoft.com/office/drawing/2014/main" val="1291693302"/>
                    </a:ext>
                  </a:extLst>
                </a:gridCol>
                <a:gridCol w="3686941">
                  <a:extLst>
                    <a:ext uri="{9D8B030D-6E8A-4147-A177-3AD203B41FA5}">
                      <a16:colId xmlns:a16="http://schemas.microsoft.com/office/drawing/2014/main" val="303241770"/>
                    </a:ext>
                  </a:extLst>
                </a:gridCol>
              </a:tblGrid>
              <a:tr h="824189">
                <a:tc>
                  <a:txBody>
                    <a:bodyPr/>
                    <a:lstStyle/>
                    <a:p>
                      <a:r>
                        <a:rPr lang="en-IN" b="1"/>
                        <a:t>Theme</a:t>
                      </a:r>
                      <a:endParaRPr lang="en-IN"/>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586785">
                <a:tc>
                  <a:txBody>
                    <a:bodyPr/>
                    <a:lstStyle/>
                    <a:p>
                      <a:r>
                        <a:rPr lang="en-IN" b="1"/>
                        <a:t>Traditional Diagnostic Systems</a:t>
                      </a:r>
                      <a:endParaRPr lang="en-IN"/>
                    </a:p>
                  </a:txBody>
                  <a:tcPr anchor="ctr"/>
                </a:tc>
                <a:tc>
                  <a:txBody>
                    <a:bodyPr/>
                    <a:lstStyle/>
                    <a:p>
                      <a:r>
                        <a:rPr lang="en-US"/>
                        <a:t>Relied heavily on structured data formats, rule-based decision trees, and manual feature engineering. Failed to interpret natural language inputs from patients.</a:t>
                      </a:r>
                    </a:p>
                  </a:txBody>
                  <a:tcPr anchor="ctr"/>
                </a:tc>
                <a:tc>
                  <a:txBody>
                    <a:bodyPr/>
                    <a:lstStyle/>
                    <a:p>
                      <a:r>
                        <a:rPr lang="en-US" dirty="0"/>
                        <a:t>Limited scalability and flexibility; often inaccurate when symptoms are vague or varied.</a:t>
                      </a:r>
                    </a:p>
                  </a:txBody>
                  <a:tcPr anchor="ctr"/>
                </a:tc>
                <a:extLst>
                  <a:ext uri="{0D108BD9-81ED-4DB2-BD59-A6C34878D82A}">
                    <a16:rowId xmlns:a16="http://schemas.microsoft.com/office/drawing/2014/main" val="1683041009"/>
                  </a:ext>
                </a:extLst>
              </a:tr>
              <a:tr h="1336240">
                <a:tc>
                  <a:txBody>
                    <a:bodyPr/>
                    <a:lstStyle/>
                    <a:p>
                      <a:r>
                        <a:rPr lang="en-US" b="1"/>
                        <a:t>Need for NLP in Healthcare</a:t>
                      </a:r>
                      <a:endParaRPr lang="en-US"/>
                    </a:p>
                  </a:txBody>
                  <a:tcPr anchor="ctr"/>
                </a:tc>
                <a:tc>
                  <a:txBody>
                    <a:bodyPr/>
                    <a:lstStyle/>
                    <a:p>
                      <a:r>
                        <a:rPr lang="en-US"/>
                        <a:t>Increasing patient use of free-text (natural language) symptom descriptions led to the adoption of NLP techniques for better understanding and automation.</a:t>
                      </a:r>
                    </a:p>
                  </a:txBody>
                  <a:tcPr anchor="ctr"/>
                </a:tc>
                <a:tc>
                  <a:txBody>
                    <a:bodyPr/>
                    <a:lstStyle/>
                    <a:p>
                      <a:r>
                        <a:rPr lang="en-US"/>
                        <a:t>NLP allows computers to read, extract, and analyze medical language inputs effectively.</a:t>
                      </a:r>
                    </a:p>
                  </a:txBody>
                  <a:tcPr anchor="ctr"/>
                </a:tc>
                <a:extLst>
                  <a:ext uri="{0D108BD9-81ED-4DB2-BD59-A6C34878D82A}">
                    <a16:rowId xmlns:a16="http://schemas.microsoft.com/office/drawing/2014/main" val="751582656"/>
                  </a:ext>
                </a:extLst>
              </a:tr>
              <a:tr h="1586785">
                <a:tc>
                  <a:txBody>
                    <a:bodyPr/>
                    <a:lstStyle/>
                    <a:p>
                      <a:r>
                        <a:rPr lang="en-US" b="1"/>
                        <a:t>TF-IDF (Term Frequency–Inverse Document Frequency)</a:t>
                      </a:r>
                      <a:endParaRPr lang="en-US"/>
                    </a:p>
                  </a:txBody>
                  <a:tcPr anchor="ctr"/>
                </a:tc>
                <a:tc>
                  <a:txBody>
                    <a:bodyPr/>
                    <a:lstStyle/>
                    <a:p>
                      <a:r>
                        <a:rPr lang="en-US" dirty="0"/>
                        <a:t>A text vectorization method that assigns higher weights to rare but significant terms in patient input. Helps extract relevant features for disease classification.</a:t>
                      </a:r>
                    </a:p>
                  </a:txBody>
                  <a:tcPr anchor="ctr"/>
                </a:tc>
                <a:tc>
                  <a:txBody>
                    <a:bodyPr/>
                    <a:lstStyle/>
                    <a:p>
                      <a:r>
                        <a:rPr lang="en-US" dirty="0"/>
                        <a:t>Effective in emphasizing disease-specific keywords and reducing noise from common terms.</a:t>
                      </a:r>
                    </a:p>
                  </a:txBody>
                  <a:tcPr anchor="ctr"/>
                </a:tc>
                <a:extLst>
                  <a:ext uri="{0D108BD9-81ED-4DB2-BD59-A6C34878D82A}">
                    <a16:rowId xmlns:a16="http://schemas.microsoft.com/office/drawing/2014/main" val="1595588339"/>
                  </a:ext>
                </a:extLst>
              </a:tr>
            </a:tbl>
          </a:graphicData>
        </a:graphic>
      </p:graphicFrame>
      <p:sp>
        <p:nvSpPr>
          <p:cNvPr id="6" name="Rectangle 5">
            <a:extLst>
              <a:ext uri="{FF2B5EF4-FFF2-40B4-BE49-F238E27FC236}">
                <a16:creationId xmlns:a16="http://schemas.microsoft.com/office/drawing/2014/main" id="{AD5C3BD8-1BE5-A2BB-7497-47E94ACD290E}"/>
              </a:ext>
            </a:extLst>
          </p:cNvPr>
          <p:cNvSpPr/>
          <p:nvPr/>
        </p:nvSpPr>
        <p:spPr>
          <a:xfrm>
            <a:off x="356050" y="-59730"/>
            <a:ext cx="5587107"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Literature Survey</a:t>
            </a:r>
          </a:p>
        </p:txBody>
      </p:sp>
      <p:sp>
        <p:nvSpPr>
          <p:cNvPr id="3" name="Slide Number Placeholder 2">
            <a:extLst>
              <a:ext uri="{FF2B5EF4-FFF2-40B4-BE49-F238E27FC236}">
                <a16:creationId xmlns:a16="http://schemas.microsoft.com/office/drawing/2014/main" id="{D427A2D1-8629-0DB5-848B-09A5080B39FF}"/>
              </a:ext>
            </a:extLst>
          </p:cNvPr>
          <p:cNvSpPr>
            <a:spLocks noGrp="1"/>
          </p:cNvSpPr>
          <p:nvPr>
            <p:ph type="sldNum" sz="quarter" idx="12"/>
          </p:nvPr>
        </p:nvSpPr>
        <p:spPr/>
        <p:txBody>
          <a:bodyPr/>
          <a:lstStyle/>
          <a:p>
            <a:fld id="{1845A7C6-3B24-4CDD-A2AB-7EC856166A91}" type="slidenum">
              <a:rPr lang="en-IN" smtClean="0"/>
              <a:t>4</a:t>
            </a:fld>
            <a:endParaRPr lang="en-IN"/>
          </a:p>
        </p:txBody>
      </p:sp>
    </p:spTree>
    <p:extLst>
      <p:ext uri="{BB962C8B-B14F-4D97-AF65-F5344CB8AC3E}">
        <p14:creationId xmlns:p14="http://schemas.microsoft.com/office/powerpoint/2010/main" val="153009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D704-87E6-B479-A777-FB219FD017BB}"/>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795049-14BF-375E-E335-163EFC73F6A5}"/>
              </a:ext>
            </a:extLst>
          </p:cNvPr>
          <p:cNvGraphicFramePr>
            <a:graphicFrameLocks noGrp="1"/>
          </p:cNvGraphicFramePr>
          <p:nvPr>
            <p:extLst>
              <p:ext uri="{D42A27DB-BD31-4B8C-83A1-F6EECF244321}">
                <p14:modId xmlns:p14="http://schemas.microsoft.com/office/powerpoint/2010/main" val="1282816165"/>
              </p:ext>
            </p:extLst>
          </p:nvPr>
        </p:nvGraphicFramePr>
        <p:xfrm>
          <a:off x="287865" y="95265"/>
          <a:ext cx="11616267" cy="6667468"/>
        </p:xfrm>
        <a:graphic>
          <a:graphicData uri="http://schemas.openxmlformats.org/drawingml/2006/table">
            <a:tbl>
              <a:tblPr firstRow="1" bandRow="1">
                <a:tableStyleId>{5C22544A-7EE6-4342-B048-85BDC9FD1C3A}</a:tableStyleId>
              </a:tblPr>
              <a:tblGrid>
                <a:gridCol w="3887491">
                  <a:extLst>
                    <a:ext uri="{9D8B030D-6E8A-4147-A177-3AD203B41FA5}">
                      <a16:colId xmlns:a16="http://schemas.microsoft.com/office/drawing/2014/main" val="296424408"/>
                    </a:ext>
                  </a:extLst>
                </a:gridCol>
                <a:gridCol w="3864388">
                  <a:extLst>
                    <a:ext uri="{9D8B030D-6E8A-4147-A177-3AD203B41FA5}">
                      <a16:colId xmlns:a16="http://schemas.microsoft.com/office/drawing/2014/main" val="1291693302"/>
                    </a:ext>
                  </a:extLst>
                </a:gridCol>
                <a:gridCol w="3864388">
                  <a:extLst>
                    <a:ext uri="{9D8B030D-6E8A-4147-A177-3AD203B41FA5}">
                      <a16:colId xmlns:a16="http://schemas.microsoft.com/office/drawing/2014/main" val="303241770"/>
                    </a:ext>
                  </a:extLst>
                </a:gridCol>
              </a:tblGrid>
              <a:tr h="815308">
                <a:tc>
                  <a:txBody>
                    <a:bodyPr/>
                    <a:lstStyle/>
                    <a:p>
                      <a:r>
                        <a:rPr lang="en-IN" b="1" dirty="0"/>
                        <a:t>Theme</a:t>
                      </a:r>
                      <a:endParaRPr lang="en-IN" dirty="0"/>
                    </a:p>
                  </a:txBody>
                  <a:tcPr anchor="ctr"/>
                </a:tc>
                <a:tc>
                  <a:txBody>
                    <a:bodyPr/>
                    <a:lstStyle/>
                    <a:p>
                      <a:r>
                        <a:rPr lang="en-IN" b="1"/>
                        <a:t>Description</a:t>
                      </a:r>
                      <a:endParaRPr lang="en-IN"/>
                    </a:p>
                  </a:txBody>
                  <a:tcPr anchor="ctr"/>
                </a:tc>
                <a:tc>
                  <a:txBody>
                    <a:bodyPr/>
                    <a:lstStyle/>
                    <a:p>
                      <a:r>
                        <a:rPr lang="en-IN" b="1"/>
                        <a:t>References / Insights</a:t>
                      </a:r>
                      <a:endParaRPr lang="en-IN"/>
                    </a:p>
                  </a:txBody>
                  <a:tcPr anchor="ctr"/>
                </a:tc>
                <a:extLst>
                  <a:ext uri="{0D108BD9-81ED-4DB2-BD59-A6C34878D82A}">
                    <a16:rowId xmlns:a16="http://schemas.microsoft.com/office/drawing/2014/main" val="3942601272"/>
                  </a:ext>
                </a:extLst>
              </a:tr>
              <a:tr h="1400832">
                <a:tc>
                  <a:txBody>
                    <a:bodyPr/>
                    <a:lstStyle/>
                    <a:p>
                      <a:r>
                        <a:rPr lang="en-US" b="1"/>
                        <a:t>Word Embeddings (e.g., Word2Vec, GloVe)</a:t>
                      </a:r>
                      <a:endParaRPr lang="en-US"/>
                    </a:p>
                  </a:txBody>
                  <a:tcPr anchor="ctr"/>
                </a:tc>
                <a:tc>
                  <a:txBody>
                    <a:bodyPr/>
                    <a:lstStyle/>
                    <a:p>
                      <a:r>
                        <a:rPr lang="en-US"/>
                        <a:t>Dense vector representations of words that capture context and semantic similarity. Helps identify related symptoms expressed in different ways.</a:t>
                      </a:r>
                    </a:p>
                  </a:txBody>
                  <a:tcPr anchor="ctr"/>
                </a:tc>
                <a:tc>
                  <a:txBody>
                    <a:bodyPr/>
                    <a:lstStyle/>
                    <a:p>
                      <a:r>
                        <a:rPr lang="en-US"/>
                        <a:t>Useful for deep learning approaches but may require more computation and training data.</a:t>
                      </a:r>
                    </a:p>
                  </a:txBody>
                  <a:tcPr anchor="ctr"/>
                </a:tc>
                <a:extLst>
                  <a:ext uri="{0D108BD9-81ED-4DB2-BD59-A6C34878D82A}">
                    <a16:rowId xmlns:a16="http://schemas.microsoft.com/office/drawing/2014/main" val="1683041009"/>
                  </a:ext>
                </a:extLst>
              </a:tr>
              <a:tr h="1400832">
                <a:tc>
                  <a:txBody>
                    <a:bodyPr/>
                    <a:lstStyle/>
                    <a:p>
                      <a:r>
                        <a:rPr lang="en-IN" b="1" dirty="0"/>
                        <a:t>K-Nearest </a:t>
                      </a:r>
                      <a:r>
                        <a:rPr lang="en-IN" b="1" dirty="0" err="1"/>
                        <a:t>Neighbors</a:t>
                      </a:r>
                      <a:r>
                        <a:rPr lang="en-IN" b="1" dirty="0"/>
                        <a:t> (KNN)</a:t>
                      </a:r>
                      <a:endParaRPr lang="en-IN" dirty="0"/>
                    </a:p>
                  </a:txBody>
                  <a:tcPr anchor="ctr"/>
                </a:tc>
                <a:tc>
                  <a:txBody>
                    <a:bodyPr/>
                    <a:lstStyle/>
                    <a:p>
                      <a:r>
                        <a:rPr lang="en-US" dirty="0"/>
                        <a:t>A non-parametric, instance-based learning algorithm that classifies a new symptom vector based on the most common label among the k-nearest past cases.</a:t>
                      </a:r>
                      <a:endParaRPr lang="en-IN" dirty="0"/>
                    </a:p>
                  </a:txBody>
                  <a:tcPr anchor="ctr"/>
                </a:tc>
                <a:tc>
                  <a:txBody>
                    <a:bodyPr/>
                    <a:lstStyle/>
                    <a:p>
                      <a:r>
                        <a:rPr lang="en-US" dirty="0"/>
                        <a:t>Simple, interpretable, and performs well when combined with meaningful text representations like TF-IDF.</a:t>
                      </a:r>
                      <a:r>
                        <a:rPr lang="en-IN" b="1" dirty="0"/>
                        <a:t> </a:t>
                      </a:r>
                      <a:endParaRPr lang="en-IN" dirty="0"/>
                    </a:p>
                  </a:txBody>
                  <a:tcPr anchor="ctr"/>
                </a:tc>
                <a:extLst>
                  <a:ext uri="{0D108BD9-81ED-4DB2-BD59-A6C34878D82A}">
                    <a16:rowId xmlns:a16="http://schemas.microsoft.com/office/drawing/2014/main" val="751582656"/>
                  </a:ext>
                </a:extLst>
              </a:tr>
              <a:tr h="1400832">
                <a:tc>
                  <a:txBody>
                    <a:bodyPr/>
                    <a:lstStyle/>
                    <a:p>
                      <a:r>
                        <a:rPr lang="en-IN" b="1"/>
                        <a:t>TF-IDF + KNN Combination</a:t>
                      </a:r>
                      <a:endParaRPr lang="en-IN"/>
                    </a:p>
                  </a:txBody>
                  <a:tcPr anchor="ctr"/>
                </a:tc>
                <a:tc>
                  <a:txBody>
                    <a:bodyPr/>
                    <a:lstStyle/>
                    <a:p>
                      <a:r>
                        <a:rPr lang="en-US" dirty="0"/>
                        <a:t>Studies show this combo yields high accuracy in disease prediction from text, especially for small or medium datasets with limited labeled data.</a:t>
                      </a:r>
                      <a:endParaRPr lang="en-IN" dirty="0"/>
                    </a:p>
                  </a:txBody>
                  <a:tcPr anchor="ctr"/>
                </a:tc>
                <a:tc>
                  <a:txBody>
                    <a:bodyPr/>
                    <a:lstStyle/>
                    <a:p>
                      <a:r>
                        <a:rPr lang="en-US" dirty="0"/>
                        <a:t>Ideal for real-world systems where fast, transparent predictions are needed.</a:t>
                      </a:r>
                      <a:endParaRPr lang="en-IN" dirty="0"/>
                    </a:p>
                  </a:txBody>
                  <a:tcPr anchor="ctr"/>
                </a:tc>
                <a:extLst>
                  <a:ext uri="{0D108BD9-81ED-4DB2-BD59-A6C34878D82A}">
                    <a16:rowId xmlns:a16="http://schemas.microsoft.com/office/drawing/2014/main" val="1595588339"/>
                  </a:ext>
                </a:extLst>
              </a:tr>
              <a:tr h="1188264">
                <a:tc>
                  <a:txBody>
                    <a:bodyPr/>
                    <a:lstStyle/>
                    <a:p>
                      <a:r>
                        <a:rPr lang="en-IN" b="1" dirty="0"/>
                        <a:t>Research Findings</a:t>
                      </a:r>
                      <a:endParaRPr lang="en-IN" dirty="0"/>
                    </a:p>
                  </a:txBody>
                  <a:tcPr anchor="ctr"/>
                </a:tc>
                <a:tc>
                  <a:txBody>
                    <a:bodyPr/>
                    <a:lstStyle/>
                    <a:p>
                      <a:r>
                        <a:rPr lang="en-US" dirty="0"/>
                        <a:t>Multiple works validate the use of TF-IDF and KNN for medical text classification tasks. This method is cost-effective, interpretable, and easy to deploy.</a:t>
                      </a:r>
                      <a:endParaRPr lang="en-IN" dirty="0"/>
                    </a:p>
                  </a:txBody>
                  <a:tcPr anchor="ctr"/>
                </a:tc>
                <a:tc>
                  <a:txBody>
                    <a:bodyPr/>
                    <a:lstStyle/>
                    <a:p>
                      <a:r>
                        <a:rPr lang="en-US" dirty="0"/>
                        <a:t>Well-suited for mobile apps or online tools for early disease screening.</a:t>
                      </a:r>
                      <a:endParaRPr lang="en-IN" dirty="0"/>
                    </a:p>
                  </a:txBody>
                  <a:tcPr anchor="ctr"/>
                </a:tc>
                <a:extLst>
                  <a:ext uri="{0D108BD9-81ED-4DB2-BD59-A6C34878D82A}">
                    <a16:rowId xmlns:a16="http://schemas.microsoft.com/office/drawing/2014/main" val="4275929392"/>
                  </a:ext>
                </a:extLst>
              </a:tr>
            </a:tbl>
          </a:graphicData>
        </a:graphic>
      </p:graphicFrame>
      <p:sp>
        <p:nvSpPr>
          <p:cNvPr id="2" name="Rectangle 1">
            <a:extLst>
              <a:ext uri="{FF2B5EF4-FFF2-40B4-BE49-F238E27FC236}">
                <a16:creationId xmlns:a16="http://schemas.microsoft.com/office/drawing/2014/main" id="{19B1A015-F849-2ACB-73AB-789F8F7FBAAA}"/>
              </a:ext>
            </a:extLst>
          </p:cNvPr>
          <p:cNvSpPr/>
          <p:nvPr/>
        </p:nvSpPr>
        <p:spPr>
          <a:xfrm>
            <a:off x="287865" y="95266"/>
            <a:ext cx="11616267" cy="6667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lide Number Placeholder 2">
            <a:extLst>
              <a:ext uri="{FF2B5EF4-FFF2-40B4-BE49-F238E27FC236}">
                <a16:creationId xmlns:a16="http://schemas.microsoft.com/office/drawing/2014/main" id="{1A050C94-ABA5-F952-2379-151188D8C7BD}"/>
              </a:ext>
            </a:extLst>
          </p:cNvPr>
          <p:cNvSpPr>
            <a:spLocks noGrp="1"/>
          </p:cNvSpPr>
          <p:nvPr>
            <p:ph type="sldNum" sz="quarter" idx="12"/>
          </p:nvPr>
        </p:nvSpPr>
        <p:spPr/>
        <p:txBody>
          <a:bodyPr/>
          <a:lstStyle/>
          <a:p>
            <a:fld id="{1845A7C6-3B24-4CDD-A2AB-7EC856166A91}" type="slidenum">
              <a:rPr lang="en-IN" smtClean="0"/>
              <a:t>5</a:t>
            </a:fld>
            <a:endParaRPr lang="en-IN"/>
          </a:p>
        </p:txBody>
      </p:sp>
    </p:spTree>
    <p:extLst>
      <p:ext uri="{BB962C8B-B14F-4D97-AF65-F5344CB8AC3E}">
        <p14:creationId xmlns:p14="http://schemas.microsoft.com/office/powerpoint/2010/main" val="1561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8"/>
          <p:cNvGrpSpPr/>
          <p:nvPr/>
        </p:nvGrpSpPr>
        <p:grpSpPr>
          <a:xfrm rot="-5400000">
            <a:off x="9054925" y="-583600"/>
            <a:ext cx="600259" cy="4420829"/>
            <a:chOff x="0" y="0"/>
            <a:chExt cx="448820" cy="1567274"/>
          </a:xfrm>
        </p:grpSpPr>
        <p:sp>
          <p:nvSpPr>
            <p:cNvPr id="19" name="Freeform 19"/>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0" name="TextBox 20"/>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35" name="Freeform 10">
            <a:extLst>
              <a:ext uri="{FF2B5EF4-FFF2-40B4-BE49-F238E27FC236}">
                <a16:creationId xmlns:a16="http://schemas.microsoft.com/office/drawing/2014/main" id="{9C6D3FC1-7ABF-BA17-339B-47B38387E19A}"/>
              </a:ext>
            </a:extLst>
          </p:cNvPr>
          <p:cNvSpPr/>
          <p:nvPr/>
        </p:nvSpPr>
        <p:spPr>
          <a:xfrm>
            <a:off x="10754008" y="13856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85" name="Freeform 85"/>
          <p:cNvSpPr/>
          <p:nvPr/>
        </p:nvSpPr>
        <p:spPr>
          <a:xfrm>
            <a:off x="10900386" y="14598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7" name="Group 27"/>
          <p:cNvGrpSpPr/>
          <p:nvPr/>
        </p:nvGrpSpPr>
        <p:grpSpPr>
          <a:xfrm rot="5400000">
            <a:off x="2352722" y="266740"/>
            <a:ext cx="818134" cy="4423137"/>
            <a:chOff x="-156570" y="-9525"/>
            <a:chExt cx="605390" cy="1589887"/>
          </a:xfrm>
        </p:grpSpPr>
        <p:sp>
          <p:nvSpPr>
            <p:cNvPr id="28" name="Freeform 28"/>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9" name="TextBox 29"/>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32" name="Group 9">
            <a:extLst>
              <a:ext uri="{FF2B5EF4-FFF2-40B4-BE49-F238E27FC236}">
                <a16:creationId xmlns:a16="http://schemas.microsoft.com/office/drawing/2014/main" id="{03BFB1F0-D04A-1837-8EEF-98BD5296E27A}"/>
              </a:ext>
            </a:extLst>
          </p:cNvPr>
          <p:cNvGrpSpPr/>
          <p:nvPr/>
        </p:nvGrpSpPr>
        <p:grpSpPr>
          <a:xfrm>
            <a:off x="840176" y="2138182"/>
            <a:ext cx="548391" cy="458823"/>
            <a:chOff x="42726" y="0"/>
            <a:chExt cx="693874" cy="812800"/>
          </a:xfrm>
        </p:grpSpPr>
        <p:sp>
          <p:nvSpPr>
            <p:cNvPr id="133" name="Freeform 10">
              <a:extLst>
                <a:ext uri="{FF2B5EF4-FFF2-40B4-BE49-F238E27FC236}">
                  <a16:creationId xmlns:a16="http://schemas.microsoft.com/office/drawing/2014/main" id="{C9EC05CB-AC02-4557-D98A-7D1A244AB220}"/>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4" name="TextBox 11">
              <a:extLst>
                <a:ext uri="{FF2B5EF4-FFF2-40B4-BE49-F238E27FC236}">
                  <a16:creationId xmlns:a16="http://schemas.microsoft.com/office/drawing/2014/main" id="{AC1434B6-1053-4A3E-558E-9C541C94735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 name="Freeform 2"/>
          <p:cNvSpPr/>
          <p:nvPr/>
        </p:nvSpPr>
        <p:spPr>
          <a:xfrm>
            <a:off x="2209800" y="934529"/>
            <a:ext cx="7772400" cy="800724"/>
          </a:xfrm>
          <a:custGeom>
            <a:avLst/>
            <a:gdLst/>
            <a:ahLst/>
            <a:cxnLst/>
            <a:rect l="l" t="t" r="r" b="b"/>
            <a:pathLst>
              <a:path w="8290560" h="854106">
                <a:moveTo>
                  <a:pt x="0" y="0"/>
                </a:moveTo>
                <a:lnTo>
                  <a:pt x="8290560" y="0"/>
                </a:lnTo>
                <a:lnTo>
                  <a:pt x="8290560" y="854106"/>
                </a:lnTo>
                <a:lnTo>
                  <a:pt x="0" y="854106"/>
                </a:lnTo>
                <a:lnTo>
                  <a:pt x="0" y="0"/>
                </a:lnTo>
                <a:close/>
              </a:path>
            </a:pathLst>
          </a:custGeom>
          <a:blipFill>
            <a:blip r:embed="rId4"/>
            <a:stretch>
              <a:fillRect t="-154801"/>
            </a:stretch>
          </a:blipFill>
        </p:spPr>
      </p:sp>
      <p:sp>
        <p:nvSpPr>
          <p:cNvPr id="3" name="AutoShape 3"/>
          <p:cNvSpPr/>
          <p:nvPr/>
        </p:nvSpPr>
        <p:spPr>
          <a:xfrm flipV="1">
            <a:off x="4946744" y="1612114"/>
            <a:ext cx="2112239" cy="0"/>
          </a:xfrm>
          <a:prstGeom prst="line">
            <a:avLst/>
          </a:prstGeom>
          <a:ln w="28575" cap="rnd">
            <a:solidFill>
              <a:srgbClr val="404040"/>
            </a:solidFill>
            <a:prstDash val="sysDot"/>
            <a:headEnd type="triangle" w="lg" len="med"/>
            <a:tailEnd type="triangle" w="lg" len="med"/>
          </a:ln>
        </p:spPr>
      </p:sp>
      <p:grpSp>
        <p:nvGrpSpPr>
          <p:cNvPr id="4" name="Group 4"/>
          <p:cNvGrpSpPr/>
          <p:nvPr/>
        </p:nvGrpSpPr>
        <p:grpSpPr>
          <a:xfrm>
            <a:off x="5681691" y="1362177"/>
            <a:ext cx="642346" cy="499873"/>
            <a:chOff x="0" y="0"/>
            <a:chExt cx="6988107" cy="5438140"/>
          </a:xfrm>
        </p:grpSpPr>
        <p:sp>
          <p:nvSpPr>
            <p:cNvPr id="5" name="Freeform 5"/>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6" name="Group 6"/>
          <p:cNvGrpSpPr/>
          <p:nvPr/>
        </p:nvGrpSpPr>
        <p:grpSpPr>
          <a:xfrm rot="5400000">
            <a:off x="2233488" y="-356826"/>
            <a:ext cx="1067807" cy="4366384"/>
            <a:chOff x="-292356" y="-9525"/>
            <a:chExt cx="741176" cy="1601202"/>
          </a:xfrm>
        </p:grpSpPr>
        <p:sp>
          <p:nvSpPr>
            <p:cNvPr id="7" name="Freeform 7"/>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8" name="TextBox 8"/>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9" name="Group 9"/>
          <p:cNvGrpSpPr/>
          <p:nvPr/>
        </p:nvGrpSpPr>
        <p:grpSpPr>
          <a:xfrm>
            <a:off x="881980" y="1383099"/>
            <a:ext cx="548391" cy="458823"/>
            <a:chOff x="42726" y="0"/>
            <a:chExt cx="693874" cy="812800"/>
          </a:xfrm>
        </p:grpSpPr>
        <p:sp>
          <p:nvSpPr>
            <p:cNvPr id="10" name="Freeform 10"/>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1" name="TextBox 11"/>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2" name="Group 12"/>
          <p:cNvGrpSpPr/>
          <p:nvPr/>
        </p:nvGrpSpPr>
        <p:grpSpPr>
          <a:xfrm>
            <a:off x="2209800" y="115501"/>
            <a:ext cx="7772400" cy="1026791"/>
            <a:chOff x="0" y="0"/>
            <a:chExt cx="3070578" cy="405646"/>
          </a:xfrm>
        </p:grpSpPr>
        <p:sp>
          <p:nvSpPr>
            <p:cNvPr id="13" name="Freeform 13"/>
            <p:cNvSpPr/>
            <p:nvPr/>
          </p:nvSpPr>
          <p:spPr>
            <a:xfrm>
              <a:off x="0" y="0"/>
              <a:ext cx="3070578" cy="405646"/>
            </a:xfrm>
            <a:custGeom>
              <a:avLst/>
              <a:gdLst/>
              <a:ahLst/>
              <a:cxnLst/>
              <a:rect l="l" t="t" r="r" b="b"/>
              <a:pathLst>
                <a:path w="3070578" h="405646">
                  <a:moveTo>
                    <a:pt x="33618" y="0"/>
                  </a:moveTo>
                  <a:lnTo>
                    <a:pt x="3036960" y="0"/>
                  </a:lnTo>
                  <a:cubicBezTo>
                    <a:pt x="3045876" y="0"/>
                    <a:pt x="3054427" y="3542"/>
                    <a:pt x="3060731" y="9846"/>
                  </a:cubicBezTo>
                  <a:cubicBezTo>
                    <a:pt x="3067036" y="16151"/>
                    <a:pt x="3070578" y="24702"/>
                    <a:pt x="3070578" y="33618"/>
                  </a:cubicBezTo>
                  <a:lnTo>
                    <a:pt x="3070578" y="372028"/>
                  </a:lnTo>
                  <a:cubicBezTo>
                    <a:pt x="3070578" y="380944"/>
                    <a:pt x="3067036" y="389495"/>
                    <a:pt x="3060731" y="395799"/>
                  </a:cubicBezTo>
                  <a:cubicBezTo>
                    <a:pt x="3054427" y="402104"/>
                    <a:pt x="3045876" y="405646"/>
                    <a:pt x="3036960" y="405646"/>
                  </a:cubicBezTo>
                  <a:lnTo>
                    <a:pt x="33618" y="405646"/>
                  </a:lnTo>
                  <a:cubicBezTo>
                    <a:pt x="24702" y="405646"/>
                    <a:pt x="16151" y="402104"/>
                    <a:pt x="9846" y="395799"/>
                  </a:cubicBezTo>
                  <a:cubicBezTo>
                    <a:pt x="3542" y="389495"/>
                    <a:pt x="0" y="380944"/>
                    <a:pt x="0" y="372028"/>
                  </a:cubicBezTo>
                  <a:lnTo>
                    <a:pt x="0" y="33618"/>
                  </a:lnTo>
                  <a:cubicBezTo>
                    <a:pt x="0" y="24702"/>
                    <a:pt x="3542" y="16151"/>
                    <a:pt x="9846" y="9846"/>
                  </a:cubicBezTo>
                  <a:cubicBezTo>
                    <a:pt x="16151" y="3542"/>
                    <a:pt x="24702" y="0"/>
                    <a:pt x="33618" y="0"/>
                  </a:cubicBezTo>
                  <a:close/>
                </a:path>
              </a:pathLst>
            </a:custGeom>
            <a:solidFill>
              <a:srgbClr val="FFFFFF"/>
            </a:solidFill>
          </p:spPr>
        </p:sp>
        <p:sp>
          <p:nvSpPr>
            <p:cNvPr id="14" name="TextBox 14"/>
            <p:cNvSpPr txBox="1"/>
            <p:nvPr/>
          </p:nvSpPr>
          <p:spPr>
            <a:xfrm>
              <a:off x="0" y="-9525"/>
              <a:ext cx="3070578" cy="415171"/>
            </a:xfrm>
            <a:prstGeom prst="rect">
              <a:avLst/>
            </a:prstGeom>
          </p:spPr>
          <p:txBody>
            <a:bodyPr lIns="47625" tIns="47625" rIns="47625" bIns="47625" rtlCol="0" anchor="ctr"/>
            <a:lstStyle/>
            <a:p>
              <a:pPr algn="ctr">
                <a:lnSpc>
                  <a:spcPts val="1799"/>
                </a:lnSpc>
              </a:pPr>
              <a:endParaRPr sz="1688"/>
            </a:p>
          </p:txBody>
        </p:sp>
      </p:grpSp>
      <p:grpSp>
        <p:nvGrpSpPr>
          <p:cNvPr id="15" name="Group 15"/>
          <p:cNvGrpSpPr/>
          <p:nvPr/>
        </p:nvGrpSpPr>
        <p:grpSpPr>
          <a:xfrm>
            <a:off x="5658507" y="191404"/>
            <a:ext cx="874987" cy="874987"/>
            <a:chOff x="0" y="0"/>
            <a:chExt cx="812800" cy="812800"/>
          </a:xfrm>
        </p:grpSpPr>
        <p:sp>
          <p:nvSpPr>
            <p:cNvPr id="16" name="Freeform 16"/>
            <p:cNvSpPr/>
            <p:nvPr/>
          </p:nvSpPr>
          <p:spPr>
            <a:xfrm>
              <a:off x="18006" y="18006"/>
              <a:ext cx="776788" cy="776788"/>
            </a:xfrm>
            <a:custGeom>
              <a:avLst/>
              <a:gdLst/>
              <a:ahLst/>
              <a:cxnLst/>
              <a:rect l="l" t="t" r="r" b="b"/>
              <a:pathLst>
                <a:path w="776788" h="776788">
                  <a:moveTo>
                    <a:pt x="416714" y="12295"/>
                  </a:moveTo>
                  <a:lnTo>
                    <a:pt x="476716" y="76494"/>
                  </a:lnTo>
                  <a:cubicBezTo>
                    <a:pt x="494711" y="95748"/>
                    <a:pt x="520149" y="106285"/>
                    <a:pt x="546487" y="105395"/>
                  </a:cubicBezTo>
                  <a:lnTo>
                    <a:pt x="634310" y="102427"/>
                  </a:lnTo>
                  <a:cubicBezTo>
                    <a:pt x="645040" y="102064"/>
                    <a:pt x="655439" y="106167"/>
                    <a:pt x="663030" y="113758"/>
                  </a:cubicBezTo>
                  <a:cubicBezTo>
                    <a:pt x="670621" y="121349"/>
                    <a:pt x="674724" y="131748"/>
                    <a:pt x="674361" y="142477"/>
                  </a:cubicBezTo>
                  <a:lnTo>
                    <a:pt x="671393" y="230301"/>
                  </a:lnTo>
                  <a:cubicBezTo>
                    <a:pt x="670503" y="256639"/>
                    <a:pt x="681040" y="282077"/>
                    <a:pt x="700294" y="300072"/>
                  </a:cubicBezTo>
                  <a:lnTo>
                    <a:pt x="764493" y="360074"/>
                  </a:lnTo>
                  <a:cubicBezTo>
                    <a:pt x="772336" y="367404"/>
                    <a:pt x="776788" y="377659"/>
                    <a:pt x="776788" y="388394"/>
                  </a:cubicBezTo>
                  <a:cubicBezTo>
                    <a:pt x="776788" y="399129"/>
                    <a:pt x="772336" y="409384"/>
                    <a:pt x="764493" y="416714"/>
                  </a:cubicBezTo>
                  <a:lnTo>
                    <a:pt x="700294" y="476716"/>
                  </a:lnTo>
                  <a:cubicBezTo>
                    <a:pt x="681040" y="494711"/>
                    <a:pt x="670503" y="520149"/>
                    <a:pt x="671393" y="546487"/>
                  </a:cubicBezTo>
                  <a:lnTo>
                    <a:pt x="674361" y="634310"/>
                  </a:lnTo>
                  <a:cubicBezTo>
                    <a:pt x="674724" y="645040"/>
                    <a:pt x="670621" y="655439"/>
                    <a:pt x="663030" y="663030"/>
                  </a:cubicBezTo>
                  <a:cubicBezTo>
                    <a:pt x="655439" y="670621"/>
                    <a:pt x="645040" y="674724"/>
                    <a:pt x="634310" y="674361"/>
                  </a:cubicBezTo>
                  <a:lnTo>
                    <a:pt x="546487" y="671393"/>
                  </a:lnTo>
                  <a:cubicBezTo>
                    <a:pt x="520149" y="670503"/>
                    <a:pt x="494711" y="681040"/>
                    <a:pt x="476716" y="700294"/>
                  </a:cubicBezTo>
                  <a:lnTo>
                    <a:pt x="416714" y="764493"/>
                  </a:lnTo>
                  <a:cubicBezTo>
                    <a:pt x="409384" y="772336"/>
                    <a:pt x="399129" y="776788"/>
                    <a:pt x="388394" y="776788"/>
                  </a:cubicBezTo>
                  <a:cubicBezTo>
                    <a:pt x="377659" y="776788"/>
                    <a:pt x="367404" y="772336"/>
                    <a:pt x="360074" y="764493"/>
                  </a:cubicBezTo>
                  <a:lnTo>
                    <a:pt x="300072" y="700294"/>
                  </a:lnTo>
                  <a:cubicBezTo>
                    <a:pt x="282077" y="681040"/>
                    <a:pt x="256639" y="670503"/>
                    <a:pt x="230301" y="671393"/>
                  </a:cubicBezTo>
                  <a:lnTo>
                    <a:pt x="142477" y="674361"/>
                  </a:lnTo>
                  <a:cubicBezTo>
                    <a:pt x="131748" y="674724"/>
                    <a:pt x="121349" y="670621"/>
                    <a:pt x="113758" y="663030"/>
                  </a:cubicBezTo>
                  <a:cubicBezTo>
                    <a:pt x="106167" y="655439"/>
                    <a:pt x="102064" y="645040"/>
                    <a:pt x="102427" y="634310"/>
                  </a:cubicBezTo>
                  <a:lnTo>
                    <a:pt x="105395" y="546487"/>
                  </a:lnTo>
                  <a:cubicBezTo>
                    <a:pt x="106285" y="520149"/>
                    <a:pt x="95748" y="494711"/>
                    <a:pt x="76494" y="476716"/>
                  </a:cubicBezTo>
                  <a:lnTo>
                    <a:pt x="12295" y="416714"/>
                  </a:lnTo>
                  <a:cubicBezTo>
                    <a:pt x="4452" y="409384"/>
                    <a:pt x="0" y="399129"/>
                    <a:pt x="0" y="388394"/>
                  </a:cubicBezTo>
                  <a:cubicBezTo>
                    <a:pt x="0" y="377659"/>
                    <a:pt x="4452" y="367404"/>
                    <a:pt x="12295" y="360074"/>
                  </a:cubicBezTo>
                  <a:lnTo>
                    <a:pt x="76494" y="300072"/>
                  </a:lnTo>
                  <a:cubicBezTo>
                    <a:pt x="95748" y="282077"/>
                    <a:pt x="106285" y="256639"/>
                    <a:pt x="105395" y="230301"/>
                  </a:cubicBezTo>
                  <a:lnTo>
                    <a:pt x="102427" y="142477"/>
                  </a:lnTo>
                  <a:cubicBezTo>
                    <a:pt x="102064" y="131748"/>
                    <a:pt x="106167" y="121349"/>
                    <a:pt x="113758" y="113758"/>
                  </a:cubicBezTo>
                  <a:cubicBezTo>
                    <a:pt x="121349" y="106167"/>
                    <a:pt x="131748" y="102064"/>
                    <a:pt x="142477" y="102427"/>
                  </a:cubicBezTo>
                  <a:lnTo>
                    <a:pt x="230301" y="105395"/>
                  </a:lnTo>
                  <a:cubicBezTo>
                    <a:pt x="256639" y="106285"/>
                    <a:pt x="282077" y="95748"/>
                    <a:pt x="300072" y="76494"/>
                  </a:cubicBezTo>
                  <a:lnTo>
                    <a:pt x="360074" y="12295"/>
                  </a:lnTo>
                  <a:cubicBezTo>
                    <a:pt x="367404" y="4452"/>
                    <a:pt x="377659" y="0"/>
                    <a:pt x="388394" y="0"/>
                  </a:cubicBezTo>
                  <a:cubicBezTo>
                    <a:pt x="399129" y="0"/>
                    <a:pt x="409384" y="4452"/>
                    <a:pt x="416714" y="12295"/>
                  </a:cubicBezTo>
                  <a:close/>
                </a:path>
              </a:pathLst>
            </a:custGeom>
            <a:solidFill>
              <a:srgbClr val="F8E2A8"/>
            </a:solidFill>
          </p:spPr>
        </p:sp>
        <p:sp>
          <p:nvSpPr>
            <p:cNvPr id="17" name="TextBox 17"/>
            <p:cNvSpPr txBox="1"/>
            <p:nvPr/>
          </p:nvSpPr>
          <p:spPr>
            <a:xfrm>
              <a:off x="127000" y="117475"/>
              <a:ext cx="558800" cy="568325"/>
            </a:xfrm>
            <a:prstGeom prst="rect">
              <a:avLst/>
            </a:prstGeom>
          </p:spPr>
          <p:txBody>
            <a:bodyPr lIns="47625" tIns="47625" rIns="47625" bIns="47625" rtlCol="0" anchor="ctr"/>
            <a:lstStyle/>
            <a:p>
              <a:pPr algn="ctr">
                <a:lnSpc>
                  <a:spcPts val="1799"/>
                </a:lnSpc>
              </a:pPr>
              <a:endParaRPr sz="1688"/>
            </a:p>
          </p:txBody>
        </p:sp>
      </p:grpSp>
      <p:sp>
        <p:nvSpPr>
          <p:cNvPr id="24" name="AutoShape 24"/>
          <p:cNvSpPr/>
          <p:nvPr/>
        </p:nvSpPr>
        <p:spPr>
          <a:xfrm>
            <a:off x="4980612" y="2321645"/>
            <a:ext cx="2112239" cy="0"/>
          </a:xfrm>
          <a:prstGeom prst="line">
            <a:avLst/>
          </a:prstGeom>
          <a:ln w="28575" cap="rnd">
            <a:solidFill>
              <a:srgbClr val="404040"/>
            </a:solidFill>
            <a:prstDash val="sysDot"/>
            <a:headEnd type="triangle" w="lg" len="med"/>
            <a:tailEnd type="triangle" w="lg" len="med"/>
          </a:ln>
        </p:spPr>
      </p:sp>
      <p:grpSp>
        <p:nvGrpSpPr>
          <p:cNvPr id="25" name="Group 25"/>
          <p:cNvGrpSpPr/>
          <p:nvPr/>
        </p:nvGrpSpPr>
        <p:grpSpPr>
          <a:xfrm>
            <a:off x="5715559" y="2071708"/>
            <a:ext cx="642346" cy="499873"/>
            <a:chOff x="0" y="0"/>
            <a:chExt cx="6988107" cy="5438140"/>
          </a:xfrm>
        </p:grpSpPr>
        <p:sp>
          <p:nvSpPr>
            <p:cNvPr id="26" name="Freeform 2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33" name="Group 33"/>
          <p:cNvGrpSpPr/>
          <p:nvPr/>
        </p:nvGrpSpPr>
        <p:grpSpPr>
          <a:xfrm rot="-5400000">
            <a:off x="9028395" y="223238"/>
            <a:ext cx="633447" cy="4372963"/>
            <a:chOff x="0" y="0"/>
            <a:chExt cx="448820" cy="1565740"/>
          </a:xfrm>
        </p:grpSpPr>
        <p:sp>
          <p:nvSpPr>
            <p:cNvPr id="34" name="Freeform 34"/>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35" name="TextBox 35"/>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39" name="AutoShape 39"/>
          <p:cNvSpPr/>
          <p:nvPr/>
        </p:nvSpPr>
        <p:spPr>
          <a:xfrm flipV="1">
            <a:off x="4980612" y="3085737"/>
            <a:ext cx="2112239" cy="0"/>
          </a:xfrm>
          <a:prstGeom prst="line">
            <a:avLst/>
          </a:prstGeom>
          <a:ln w="28575" cap="rnd">
            <a:solidFill>
              <a:srgbClr val="404040"/>
            </a:solidFill>
            <a:prstDash val="sysDot"/>
            <a:headEnd type="triangle" w="lg" len="med"/>
            <a:tailEnd type="triangle" w="lg" len="med"/>
          </a:ln>
        </p:spPr>
      </p:sp>
      <p:grpSp>
        <p:nvGrpSpPr>
          <p:cNvPr id="40" name="Group 40"/>
          <p:cNvGrpSpPr/>
          <p:nvPr/>
        </p:nvGrpSpPr>
        <p:grpSpPr>
          <a:xfrm>
            <a:off x="5715559" y="2835800"/>
            <a:ext cx="642346" cy="499873"/>
            <a:chOff x="0" y="0"/>
            <a:chExt cx="6988107" cy="5438140"/>
          </a:xfrm>
        </p:grpSpPr>
        <p:sp>
          <p:nvSpPr>
            <p:cNvPr id="41" name="Freeform 41"/>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54" name="AutoShape 54"/>
          <p:cNvSpPr/>
          <p:nvPr/>
        </p:nvSpPr>
        <p:spPr>
          <a:xfrm>
            <a:off x="5006013" y="3888403"/>
            <a:ext cx="2112239" cy="0"/>
          </a:xfrm>
          <a:prstGeom prst="line">
            <a:avLst/>
          </a:prstGeom>
          <a:ln w="28575" cap="rnd">
            <a:solidFill>
              <a:srgbClr val="404040"/>
            </a:solidFill>
            <a:prstDash val="sysDot"/>
            <a:headEnd type="triangle" w="lg" len="med"/>
            <a:tailEnd type="triangle" w="lg" len="med"/>
          </a:ln>
        </p:spPr>
      </p:sp>
      <p:grpSp>
        <p:nvGrpSpPr>
          <p:cNvPr id="55" name="Group 55"/>
          <p:cNvGrpSpPr/>
          <p:nvPr/>
        </p:nvGrpSpPr>
        <p:grpSpPr>
          <a:xfrm>
            <a:off x="5740960" y="3613472"/>
            <a:ext cx="642346" cy="549860"/>
            <a:chOff x="0" y="0"/>
            <a:chExt cx="6988107" cy="5438140"/>
          </a:xfrm>
        </p:grpSpPr>
        <p:sp>
          <p:nvSpPr>
            <p:cNvPr id="56" name="Freeform 56"/>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sp>
        <p:nvSpPr>
          <p:cNvPr id="84" name="Freeform 84"/>
          <p:cNvSpPr/>
          <p:nvPr/>
        </p:nvSpPr>
        <p:spPr>
          <a:xfrm>
            <a:off x="994186" y="14780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6" name="Freeform 86"/>
          <p:cNvSpPr/>
          <p:nvPr/>
        </p:nvSpPr>
        <p:spPr>
          <a:xfrm>
            <a:off x="925106" y="225829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4" name="TextBox 94"/>
          <p:cNvSpPr txBox="1"/>
          <p:nvPr/>
        </p:nvSpPr>
        <p:spPr>
          <a:xfrm>
            <a:off x="2658265" y="17152"/>
            <a:ext cx="2736459" cy="1192634"/>
          </a:xfrm>
          <a:prstGeom prst="rect">
            <a:avLst/>
          </a:prstGeom>
        </p:spPr>
        <p:txBody>
          <a:bodyPr lIns="0" tIns="0" rIns="0" bIns="0" rtlCol="0" anchor="t">
            <a:spAutoFit/>
          </a:bodyPr>
          <a:lstStyle/>
          <a:p>
            <a:pPr algn="r">
              <a:lnSpc>
                <a:spcPts val="3149"/>
              </a:lnSpc>
            </a:pPr>
            <a:endParaRPr sz="1688" dirty="0"/>
          </a:p>
          <a:p>
            <a:pPr algn="r">
              <a:lnSpc>
                <a:spcPts val="3149"/>
              </a:lnSpc>
            </a:pPr>
            <a:r>
              <a:rPr lang="en-US" sz="2624" b="1" dirty="0">
                <a:solidFill>
                  <a:srgbClr val="404040"/>
                </a:solidFill>
                <a:latin typeface="Public Sans Bold"/>
                <a:ea typeface="Public Sans Bold"/>
                <a:cs typeface="Public Sans Bold"/>
                <a:sym typeface="Public Sans Bold"/>
              </a:rPr>
              <a:t>Existing System</a:t>
            </a:r>
          </a:p>
          <a:p>
            <a:pPr algn="r">
              <a:lnSpc>
                <a:spcPts val="3149"/>
              </a:lnSpc>
            </a:pPr>
            <a:endParaRPr lang="en-US" sz="2624" b="1" dirty="0">
              <a:solidFill>
                <a:srgbClr val="404040"/>
              </a:solidFill>
              <a:latin typeface="Public Sans Bold"/>
              <a:ea typeface="Public Sans Bold"/>
              <a:cs typeface="Public Sans Bold"/>
              <a:sym typeface="Public Sans Bold"/>
            </a:endParaRPr>
          </a:p>
        </p:txBody>
      </p:sp>
      <p:sp>
        <p:nvSpPr>
          <p:cNvPr id="95" name="TextBox 95"/>
          <p:cNvSpPr txBox="1"/>
          <p:nvPr/>
        </p:nvSpPr>
        <p:spPr>
          <a:xfrm>
            <a:off x="5778617" y="1491563"/>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01</a:t>
            </a:r>
          </a:p>
        </p:txBody>
      </p:sp>
      <p:sp>
        <p:nvSpPr>
          <p:cNvPr id="96" name="TextBox 96"/>
          <p:cNvSpPr txBox="1"/>
          <p:nvPr/>
        </p:nvSpPr>
        <p:spPr>
          <a:xfrm>
            <a:off x="1549401" y="1450253"/>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Structured input (checkboxes, dropdowns, predefined symptom lists)</a:t>
            </a:r>
          </a:p>
        </p:txBody>
      </p:sp>
      <p:sp>
        <p:nvSpPr>
          <p:cNvPr id="97" name="TextBox 97"/>
          <p:cNvSpPr txBox="1"/>
          <p:nvPr/>
        </p:nvSpPr>
        <p:spPr>
          <a:xfrm>
            <a:off x="6801384" y="432382"/>
            <a:ext cx="2970746" cy="397545"/>
          </a:xfrm>
          <a:prstGeom prst="rect">
            <a:avLst/>
          </a:prstGeom>
        </p:spPr>
        <p:txBody>
          <a:bodyPr lIns="0" tIns="0" rIns="0" bIns="0" rtlCol="0" anchor="t">
            <a:spAutoFit/>
          </a:bodyPr>
          <a:lstStyle/>
          <a:p>
            <a:pPr>
              <a:lnSpc>
                <a:spcPts val="3149"/>
              </a:lnSpc>
            </a:pPr>
            <a:r>
              <a:rPr lang="en-US" sz="2624" b="1">
                <a:solidFill>
                  <a:srgbClr val="404040"/>
                </a:solidFill>
                <a:latin typeface="Public Sans Bold"/>
                <a:ea typeface="Public Sans Bold"/>
                <a:cs typeface="Public Sans Bold"/>
                <a:sym typeface="Public Sans Bold"/>
              </a:rPr>
              <a:t>Proposed System</a:t>
            </a:r>
          </a:p>
        </p:txBody>
      </p:sp>
      <p:sp>
        <p:nvSpPr>
          <p:cNvPr id="98" name="TextBox 98"/>
          <p:cNvSpPr txBox="1"/>
          <p:nvPr/>
        </p:nvSpPr>
        <p:spPr>
          <a:xfrm>
            <a:off x="5673701" y="432382"/>
            <a:ext cx="844598" cy="397545"/>
          </a:xfrm>
          <a:prstGeom prst="rect">
            <a:avLst/>
          </a:prstGeom>
        </p:spPr>
        <p:txBody>
          <a:bodyPr lIns="0" tIns="0" rIns="0" bIns="0" rtlCol="0" anchor="t">
            <a:spAutoFit/>
          </a:bodyPr>
          <a:lstStyle/>
          <a:p>
            <a:pPr algn="ctr">
              <a:lnSpc>
                <a:spcPts val="3149"/>
              </a:lnSpc>
            </a:pPr>
            <a:r>
              <a:rPr lang="en-US" sz="2624" b="1">
                <a:solidFill>
                  <a:srgbClr val="404040"/>
                </a:solidFill>
                <a:latin typeface="Public Sans Bold"/>
                <a:ea typeface="Public Sans Bold"/>
                <a:cs typeface="Public Sans Bold"/>
                <a:sym typeface="Public Sans Bold"/>
              </a:rPr>
              <a:t>VS</a:t>
            </a:r>
          </a:p>
        </p:txBody>
      </p:sp>
      <p:sp>
        <p:nvSpPr>
          <p:cNvPr id="99" name="TextBox 99"/>
          <p:cNvSpPr txBox="1"/>
          <p:nvPr/>
        </p:nvSpPr>
        <p:spPr>
          <a:xfrm>
            <a:off x="7671595" y="1450252"/>
            <a:ext cx="2880086"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Free-text symptom input in natural language</a:t>
            </a:r>
          </a:p>
        </p:txBody>
      </p:sp>
      <p:sp>
        <p:nvSpPr>
          <p:cNvPr id="100" name="TextBox 100"/>
          <p:cNvSpPr txBox="1"/>
          <p:nvPr/>
        </p:nvSpPr>
        <p:spPr>
          <a:xfrm>
            <a:off x="5812485" y="2201094"/>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02</a:t>
            </a:r>
          </a:p>
        </p:txBody>
      </p:sp>
      <p:sp>
        <p:nvSpPr>
          <p:cNvPr id="101" name="TextBox 101"/>
          <p:cNvSpPr txBox="1"/>
          <p:nvPr/>
        </p:nvSpPr>
        <p:spPr>
          <a:xfrm>
            <a:off x="1581773" y="2035464"/>
            <a:ext cx="2287369" cy="718145"/>
          </a:xfrm>
          <a:prstGeom prst="rect">
            <a:avLst/>
          </a:prstGeom>
        </p:spPr>
        <p:txBody>
          <a:bodyPr lIns="0" tIns="0" rIns="0" bIns="0" rtlCol="0" anchor="t">
            <a:spAutoFit/>
          </a:bodyPr>
          <a:lstStyle/>
          <a:p>
            <a:pPr>
              <a:lnSpc>
                <a:spcPts val="1444"/>
              </a:lnSpc>
            </a:pPr>
            <a:endParaRPr sz="1688" dirty="0"/>
          </a:p>
          <a:p>
            <a:pPr>
              <a:lnSpc>
                <a:spcPts val="1444"/>
              </a:lnSpc>
            </a:pPr>
            <a:r>
              <a:rPr lang="en-US" sz="1313" dirty="0">
                <a:solidFill>
                  <a:srgbClr val="404040"/>
                </a:solidFill>
                <a:latin typeface="Public Sans"/>
                <a:ea typeface="Public Sans"/>
                <a:cs typeface="Public Sans"/>
                <a:sym typeface="Public Sans"/>
              </a:rPr>
              <a:t>Does not support natural language variations</a:t>
            </a:r>
          </a:p>
          <a:p>
            <a:pPr>
              <a:lnSpc>
                <a:spcPts val="1444"/>
              </a:lnSpc>
            </a:pPr>
            <a:endParaRPr lang="en-US" sz="1313" dirty="0">
              <a:solidFill>
                <a:srgbClr val="404040"/>
              </a:solidFill>
              <a:latin typeface="Public Sans"/>
              <a:ea typeface="Public Sans"/>
              <a:cs typeface="Public Sans"/>
              <a:sym typeface="Public Sans"/>
            </a:endParaRPr>
          </a:p>
        </p:txBody>
      </p:sp>
      <p:sp>
        <p:nvSpPr>
          <p:cNvPr id="102" name="TextBox 102"/>
          <p:cNvSpPr txBox="1"/>
          <p:nvPr/>
        </p:nvSpPr>
        <p:spPr>
          <a:xfrm>
            <a:off x="7205134" y="2291132"/>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Handles language richness using NLP techniques</a:t>
            </a:r>
          </a:p>
        </p:txBody>
      </p:sp>
      <p:sp>
        <p:nvSpPr>
          <p:cNvPr id="103" name="TextBox 103"/>
          <p:cNvSpPr txBox="1"/>
          <p:nvPr/>
        </p:nvSpPr>
        <p:spPr>
          <a:xfrm>
            <a:off x="5812485" y="2965186"/>
            <a:ext cx="448493" cy="216919"/>
          </a:xfrm>
          <a:prstGeom prst="rect">
            <a:avLst/>
          </a:prstGeom>
        </p:spPr>
        <p:txBody>
          <a:bodyPr lIns="0" tIns="0" rIns="0" bIns="0" rtlCol="0" anchor="t">
            <a:spAutoFit/>
          </a:bodyPr>
          <a:lstStyle/>
          <a:p>
            <a:pPr algn="ctr">
              <a:lnSpc>
                <a:spcPts val="1799"/>
              </a:lnSpc>
            </a:pPr>
            <a:r>
              <a:rPr lang="en-US" sz="1499" b="1">
                <a:solidFill>
                  <a:srgbClr val="404040"/>
                </a:solidFill>
                <a:latin typeface="Public Sans Bold"/>
                <a:ea typeface="Public Sans Bold"/>
                <a:cs typeface="Public Sans Bold"/>
                <a:sym typeface="Public Sans Bold"/>
              </a:rPr>
              <a:t>03</a:t>
            </a:r>
          </a:p>
        </p:txBody>
      </p:sp>
      <p:sp>
        <p:nvSpPr>
          <p:cNvPr id="106" name="TextBox 106"/>
          <p:cNvSpPr txBox="1"/>
          <p:nvPr/>
        </p:nvSpPr>
        <p:spPr>
          <a:xfrm>
            <a:off x="5837886" y="3757007"/>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05</a:t>
            </a:r>
          </a:p>
        </p:txBody>
      </p:sp>
      <p:grpSp>
        <p:nvGrpSpPr>
          <p:cNvPr id="136" name="Group 9">
            <a:extLst>
              <a:ext uri="{FF2B5EF4-FFF2-40B4-BE49-F238E27FC236}">
                <a16:creationId xmlns:a16="http://schemas.microsoft.com/office/drawing/2014/main" id="{CE0D83D9-1134-ED6E-86FA-B42237641050}"/>
              </a:ext>
            </a:extLst>
          </p:cNvPr>
          <p:cNvGrpSpPr/>
          <p:nvPr/>
        </p:nvGrpSpPr>
        <p:grpSpPr>
          <a:xfrm>
            <a:off x="10780080" y="2180512"/>
            <a:ext cx="548391" cy="458823"/>
            <a:chOff x="42726" y="0"/>
            <a:chExt cx="693874" cy="812800"/>
          </a:xfrm>
        </p:grpSpPr>
        <p:sp>
          <p:nvSpPr>
            <p:cNvPr id="137" name="Freeform 10">
              <a:extLst>
                <a:ext uri="{FF2B5EF4-FFF2-40B4-BE49-F238E27FC236}">
                  <a16:creationId xmlns:a16="http://schemas.microsoft.com/office/drawing/2014/main" id="{3D40FB0F-21AB-B2DF-099D-377994A5AF37}"/>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38" name="TextBox 11">
              <a:extLst>
                <a:ext uri="{FF2B5EF4-FFF2-40B4-BE49-F238E27FC236}">
                  <a16:creationId xmlns:a16="http://schemas.microsoft.com/office/drawing/2014/main" id="{8D29D40E-A1CC-EE99-5270-7067FE3E527B}"/>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39" name="Freeform 86">
            <a:extLst>
              <a:ext uri="{FF2B5EF4-FFF2-40B4-BE49-F238E27FC236}">
                <a16:creationId xmlns:a16="http://schemas.microsoft.com/office/drawing/2014/main" id="{DE02CC32-64FA-CD8C-DF37-C1F22586F713}"/>
              </a:ext>
            </a:extLst>
          </p:cNvPr>
          <p:cNvSpPr/>
          <p:nvPr/>
        </p:nvSpPr>
        <p:spPr>
          <a:xfrm>
            <a:off x="10865010" y="2300622"/>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40" name="Group 18">
            <a:extLst>
              <a:ext uri="{FF2B5EF4-FFF2-40B4-BE49-F238E27FC236}">
                <a16:creationId xmlns:a16="http://schemas.microsoft.com/office/drawing/2014/main" id="{D70B5CFE-AAE2-87C0-649E-FF0AAA3027B1}"/>
              </a:ext>
            </a:extLst>
          </p:cNvPr>
          <p:cNvGrpSpPr/>
          <p:nvPr/>
        </p:nvGrpSpPr>
        <p:grpSpPr>
          <a:xfrm rot="-5400000">
            <a:off x="9068994" y="931751"/>
            <a:ext cx="600259" cy="4420829"/>
            <a:chOff x="0" y="0"/>
            <a:chExt cx="448820" cy="1567274"/>
          </a:xfrm>
        </p:grpSpPr>
        <p:sp>
          <p:nvSpPr>
            <p:cNvPr id="141" name="Freeform 19">
              <a:extLst>
                <a:ext uri="{FF2B5EF4-FFF2-40B4-BE49-F238E27FC236}">
                  <a16:creationId xmlns:a16="http://schemas.microsoft.com/office/drawing/2014/main" id="{DA8D1771-E56C-EBE0-6B31-8B7938AA1424}"/>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42" name="TextBox 20">
              <a:extLst>
                <a:ext uri="{FF2B5EF4-FFF2-40B4-BE49-F238E27FC236}">
                  <a16:creationId xmlns:a16="http://schemas.microsoft.com/office/drawing/2014/main" id="{0E73DECB-1E89-D793-E048-4E5626732DB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43" name="Freeform 10">
            <a:extLst>
              <a:ext uri="{FF2B5EF4-FFF2-40B4-BE49-F238E27FC236}">
                <a16:creationId xmlns:a16="http://schemas.microsoft.com/office/drawing/2014/main" id="{45B3080F-11A9-2029-AD18-9CDEFFA682DB}"/>
              </a:ext>
            </a:extLst>
          </p:cNvPr>
          <p:cNvSpPr/>
          <p:nvPr/>
        </p:nvSpPr>
        <p:spPr>
          <a:xfrm>
            <a:off x="10821741" y="2892699"/>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44" name="Freeform 85">
            <a:extLst>
              <a:ext uri="{FF2B5EF4-FFF2-40B4-BE49-F238E27FC236}">
                <a16:creationId xmlns:a16="http://schemas.microsoft.com/office/drawing/2014/main" id="{FA54ADCB-7FA7-4028-F369-B6E63921DBA1}"/>
              </a:ext>
            </a:extLst>
          </p:cNvPr>
          <p:cNvSpPr/>
          <p:nvPr/>
        </p:nvSpPr>
        <p:spPr>
          <a:xfrm>
            <a:off x="10968119" y="2966898"/>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45" name="Group 27">
            <a:extLst>
              <a:ext uri="{FF2B5EF4-FFF2-40B4-BE49-F238E27FC236}">
                <a16:creationId xmlns:a16="http://schemas.microsoft.com/office/drawing/2014/main" id="{9B32FC34-CA76-0D04-0A67-A459D9F90781}"/>
              </a:ext>
            </a:extLst>
          </p:cNvPr>
          <p:cNvGrpSpPr/>
          <p:nvPr/>
        </p:nvGrpSpPr>
        <p:grpSpPr>
          <a:xfrm rot="5400000">
            <a:off x="2420455" y="1773802"/>
            <a:ext cx="818134" cy="4423137"/>
            <a:chOff x="-156570" y="-9525"/>
            <a:chExt cx="605390" cy="1589887"/>
          </a:xfrm>
        </p:grpSpPr>
        <p:sp>
          <p:nvSpPr>
            <p:cNvPr id="146" name="Freeform 28">
              <a:extLst>
                <a:ext uri="{FF2B5EF4-FFF2-40B4-BE49-F238E27FC236}">
                  <a16:creationId xmlns:a16="http://schemas.microsoft.com/office/drawing/2014/main" id="{45C129A3-91DB-5362-400E-71DDE39778A4}"/>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47" name="TextBox 29">
              <a:extLst>
                <a:ext uri="{FF2B5EF4-FFF2-40B4-BE49-F238E27FC236}">
                  <a16:creationId xmlns:a16="http://schemas.microsoft.com/office/drawing/2014/main" id="{190484E5-AD9E-80B8-F4DE-F24791B8C276}"/>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48" name="Group 9">
            <a:extLst>
              <a:ext uri="{FF2B5EF4-FFF2-40B4-BE49-F238E27FC236}">
                <a16:creationId xmlns:a16="http://schemas.microsoft.com/office/drawing/2014/main" id="{44E34A7B-1CD0-70A8-9EEC-7D656338CFF4}"/>
              </a:ext>
            </a:extLst>
          </p:cNvPr>
          <p:cNvGrpSpPr/>
          <p:nvPr/>
        </p:nvGrpSpPr>
        <p:grpSpPr>
          <a:xfrm>
            <a:off x="907909" y="3645244"/>
            <a:ext cx="548391" cy="458823"/>
            <a:chOff x="42726" y="0"/>
            <a:chExt cx="693874" cy="812800"/>
          </a:xfrm>
        </p:grpSpPr>
        <p:sp>
          <p:nvSpPr>
            <p:cNvPr id="149" name="Freeform 10">
              <a:extLst>
                <a:ext uri="{FF2B5EF4-FFF2-40B4-BE49-F238E27FC236}">
                  <a16:creationId xmlns:a16="http://schemas.microsoft.com/office/drawing/2014/main" id="{07139619-1F14-A982-98D4-5620A55C0A56}"/>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0" name="TextBox 11">
              <a:extLst>
                <a:ext uri="{FF2B5EF4-FFF2-40B4-BE49-F238E27FC236}">
                  <a16:creationId xmlns:a16="http://schemas.microsoft.com/office/drawing/2014/main" id="{66886C03-7E4A-FAAA-1495-1D98511728D0}"/>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54" name="Group 6">
            <a:extLst>
              <a:ext uri="{FF2B5EF4-FFF2-40B4-BE49-F238E27FC236}">
                <a16:creationId xmlns:a16="http://schemas.microsoft.com/office/drawing/2014/main" id="{90278901-1332-860A-18BF-316D024B1B70}"/>
              </a:ext>
            </a:extLst>
          </p:cNvPr>
          <p:cNvGrpSpPr/>
          <p:nvPr/>
        </p:nvGrpSpPr>
        <p:grpSpPr>
          <a:xfrm rot="5400000">
            <a:off x="2246188" y="1095203"/>
            <a:ext cx="1067807" cy="4476450"/>
            <a:chOff x="-292356" y="-9525"/>
            <a:chExt cx="741176" cy="1601202"/>
          </a:xfrm>
        </p:grpSpPr>
        <p:sp>
          <p:nvSpPr>
            <p:cNvPr id="155" name="Freeform 7">
              <a:extLst>
                <a:ext uri="{FF2B5EF4-FFF2-40B4-BE49-F238E27FC236}">
                  <a16:creationId xmlns:a16="http://schemas.microsoft.com/office/drawing/2014/main" id="{2BA5130C-0980-5482-E0EE-F62DB6797855}"/>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56" name="TextBox 8">
              <a:extLst>
                <a:ext uri="{FF2B5EF4-FFF2-40B4-BE49-F238E27FC236}">
                  <a16:creationId xmlns:a16="http://schemas.microsoft.com/office/drawing/2014/main" id="{62DA5E45-8A2B-FE36-08F7-A687351C58E0}"/>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57" name="Group 9">
            <a:extLst>
              <a:ext uri="{FF2B5EF4-FFF2-40B4-BE49-F238E27FC236}">
                <a16:creationId xmlns:a16="http://schemas.microsoft.com/office/drawing/2014/main" id="{9A836CAD-B577-9382-88C5-B90E62C1E2AA}"/>
              </a:ext>
            </a:extLst>
          </p:cNvPr>
          <p:cNvGrpSpPr/>
          <p:nvPr/>
        </p:nvGrpSpPr>
        <p:grpSpPr>
          <a:xfrm>
            <a:off x="949713" y="2890161"/>
            <a:ext cx="548391" cy="458823"/>
            <a:chOff x="42726" y="0"/>
            <a:chExt cx="693874" cy="812800"/>
          </a:xfrm>
        </p:grpSpPr>
        <p:sp>
          <p:nvSpPr>
            <p:cNvPr id="158" name="Freeform 10">
              <a:extLst>
                <a:ext uri="{FF2B5EF4-FFF2-40B4-BE49-F238E27FC236}">
                  <a16:creationId xmlns:a16="http://schemas.microsoft.com/office/drawing/2014/main" id="{AD0C7FB6-5ADC-2015-8B90-50B0EC479B83}"/>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59" name="TextBox 11">
              <a:extLst>
                <a:ext uri="{FF2B5EF4-FFF2-40B4-BE49-F238E27FC236}">
                  <a16:creationId xmlns:a16="http://schemas.microsoft.com/office/drawing/2014/main" id="{EE804A24-F02E-17BE-1DF8-675F4FB9C086}"/>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grpSp>
        <p:nvGrpSpPr>
          <p:cNvPr id="161" name="Group 33">
            <a:extLst>
              <a:ext uri="{FF2B5EF4-FFF2-40B4-BE49-F238E27FC236}">
                <a16:creationId xmlns:a16="http://schemas.microsoft.com/office/drawing/2014/main" id="{C0D2FA8D-8BAB-A925-3CF1-D2A957BA4E97}"/>
              </a:ext>
            </a:extLst>
          </p:cNvPr>
          <p:cNvGrpSpPr/>
          <p:nvPr/>
        </p:nvGrpSpPr>
        <p:grpSpPr>
          <a:xfrm rot="-5400000">
            <a:off x="9036859" y="1730300"/>
            <a:ext cx="633447" cy="4372963"/>
            <a:chOff x="0" y="0"/>
            <a:chExt cx="448820" cy="1565740"/>
          </a:xfrm>
        </p:grpSpPr>
        <p:sp>
          <p:nvSpPr>
            <p:cNvPr id="162" name="Freeform 34">
              <a:extLst>
                <a:ext uri="{FF2B5EF4-FFF2-40B4-BE49-F238E27FC236}">
                  <a16:creationId xmlns:a16="http://schemas.microsoft.com/office/drawing/2014/main" id="{3661E4B8-0916-6DCC-41F0-3ECAE1116D0D}"/>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63" name="TextBox 35">
              <a:extLst>
                <a:ext uri="{FF2B5EF4-FFF2-40B4-BE49-F238E27FC236}">
                  <a16:creationId xmlns:a16="http://schemas.microsoft.com/office/drawing/2014/main" id="{8360DEA5-52AA-EA2D-06A3-43776A721E9C}"/>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164" name="Freeform 84">
            <a:extLst>
              <a:ext uri="{FF2B5EF4-FFF2-40B4-BE49-F238E27FC236}">
                <a16:creationId xmlns:a16="http://schemas.microsoft.com/office/drawing/2014/main" id="{886D715F-7B24-737C-C6DE-74701D6E6CF5}"/>
              </a:ext>
            </a:extLst>
          </p:cNvPr>
          <p:cNvSpPr/>
          <p:nvPr/>
        </p:nvSpPr>
        <p:spPr>
          <a:xfrm>
            <a:off x="1061919" y="2985107"/>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5" name="Freeform 86">
            <a:extLst>
              <a:ext uri="{FF2B5EF4-FFF2-40B4-BE49-F238E27FC236}">
                <a16:creationId xmlns:a16="http://schemas.microsoft.com/office/drawing/2014/main" id="{DF055C3C-6688-2721-6848-F232963A5F97}"/>
              </a:ext>
            </a:extLst>
          </p:cNvPr>
          <p:cNvSpPr/>
          <p:nvPr/>
        </p:nvSpPr>
        <p:spPr>
          <a:xfrm>
            <a:off x="992839" y="376535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67" name="TextBox 96">
            <a:extLst>
              <a:ext uri="{FF2B5EF4-FFF2-40B4-BE49-F238E27FC236}">
                <a16:creationId xmlns:a16="http://schemas.microsoft.com/office/drawing/2014/main" id="{82479908-05C0-4F8D-DEAB-9A0F1782A7B1}"/>
              </a:ext>
            </a:extLst>
          </p:cNvPr>
          <p:cNvSpPr txBox="1"/>
          <p:nvPr/>
        </p:nvSpPr>
        <p:spPr>
          <a:xfrm>
            <a:off x="1549401" y="2956401"/>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Low scalable; difficult to adapt across varied populations and platforms</a:t>
            </a:r>
          </a:p>
        </p:txBody>
      </p:sp>
      <p:sp>
        <p:nvSpPr>
          <p:cNvPr id="168" name="TextBox 99">
            <a:extLst>
              <a:ext uri="{FF2B5EF4-FFF2-40B4-BE49-F238E27FC236}">
                <a16:creationId xmlns:a16="http://schemas.microsoft.com/office/drawing/2014/main" id="{9E635879-5EBF-D729-55D7-C53FBD5F46A3}"/>
              </a:ext>
            </a:extLst>
          </p:cNvPr>
          <p:cNvSpPr txBox="1"/>
          <p:nvPr/>
        </p:nvSpPr>
        <p:spPr>
          <a:xfrm>
            <a:off x="7367085" y="2985107"/>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High Scalable; lightweight model suitable for mobile apps, chatbots, and telemedicine</a:t>
            </a:r>
          </a:p>
        </p:txBody>
      </p:sp>
      <p:sp>
        <p:nvSpPr>
          <p:cNvPr id="170" name="TextBox 101">
            <a:extLst>
              <a:ext uri="{FF2B5EF4-FFF2-40B4-BE49-F238E27FC236}">
                <a16:creationId xmlns:a16="http://schemas.microsoft.com/office/drawing/2014/main" id="{7E0231F5-DC44-3045-3DA9-E10BDCBEE1BF}"/>
              </a:ext>
            </a:extLst>
          </p:cNvPr>
          <p:cNvSpPr txBox="1"/>
          <p:nvPr/>
        </p:nvSpPr>
        <p:spPr>
          <a:xfrm>
            <a:off x="1558326" y="3782678"/>
            <a:ext cx="2287369" cy="538609"/>
          </a:xfrm>
          <a:prstGeom prst="rect">
            <a:avLst/>
          </a:prstGeom>
        </p:spPr>
        <p:txBody>
          <a:bodyPr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Text processing not supported</a:t>
            </a:r>
          </a:p>
          <a:p>
            <a:pPr>
              <a:lnSpc>
                <a:spcPts val="1444"/>
              </a:lnSpc>
            </a:pPr>
            <a:endParaRPr lang="en-US" sz="1313" dirty="0">
              <a:solidFill>
                <a:srgbClr val="404040"/>
              </a:solidFill>
              <a:latin typeface="Public Sans"/>
              <a:ea typeface="Public Sans"/>
              <a:cs typeface="Public Sans"/>
              <a:sym typeface="Public Sans"/>
            </a:endParaRPr>
          </a:p>
          <a:p>
            <a:pPr>
              <a:lnSpc>
                <a:spcPts val="1444"/>
              </a:lnSpc>
            </a:pPr>
            <a:endParaRPr lang="en-US" sz="1313" dirty="0">
              <a:solidFill>
                <a:srgbClr val="404040"/>
              </a:solidFill>
              <a:latin typeface="Public Sans"/>
              <a:ea typeface="Public Sans"/>
              <a:cs typeface="Public Sans"/>
              <a:sym typeface="Public Sans"/>
            </a:endParaRPr>
          </a:p>
        </p:txBody>
      </p:sp>
      <p:sp>
        <p:nvSpPr>
          <p:cNvPr id="171" name="TextBox 102">
            <a:extLst>
              <a:ext uri="{FF2B5EF4-FFF2-40B4-BE49-F238E27FC236}">
                <a16:creationId xmlns:a16="http://schemas.microsoft.com/office/drawing/2014/main" id="{8D460BAF-7C41-2BE7-6AB5-BFA411B55DE7}"/>
              </a:ext>
            </a:extLst>
          </p:cNvPr>
          <p:cNvSpPr txBox="1"/>
          <p:nvPr/>
        </p:nvSpPr>
        <p:spPr>
          <a:xfrm>
            <a:off x="7239297" y="3738867"/>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Includes </a:t>
            </a:r>
            <a:r>
              <a:rPr lang="en-US" sz="1313" dirty="0" err="1">
                <a:solidFill>
                  <a:srgbClr val="404040"/>
                </a:solidFill>
                <a:latin typeface="Public Sans"/>
                <a:ea typeface="Public Sans"/>
                <a:cs typeface="Public Sans"/>
                <a:sym typeface="Public Sans"/>
              </a:rPr>
              <a:t>stopword</a:t>
            </a:r>
            <a:r>
              <a:rPr lang="en-US" sz="1313" dirty="0">
                <a:solidFill>
                  <a:srgbClr val="404040"/>
                </a:solidFill>
                <a:latin typeface="Public Sans"/>
                <a:ea typeface="Public Sans"/>
                <a:cs typeface="Public Sans"/>
                <a:sym typeface="Public Sans"/>
              </a:rPr>
              <a:t> removal, lemmatization, punctuation cleanup, and case normalization</a:t>
            </a:r>
          </a:p>
        </p:txBody>
      </p:sp>
      <p:grpSp>
        <p:nvGrpSpPr>
          <p:cNvPr id="172" name="Group 9">
            <a:extLst>
              <a:ext uri="{FF2B5EF4-FFF2-40B4-BE49-F238E27FC236}">
                <a16:creationId xmlns:a16="http://schemas.microsoft.com/office/drawing/2014/main" id="{6B560600-3CEE-D622-2B4E-6A66EC94106A}"/>
              </a:ext>
            </a:extLst>
          </p:cNvPr>
          <p:cNvGrpSpPr/>
          <p:nvPr/>
        </p:nvGrpSpPr>
        <p:grpSpPr>
          <a:xfrm>
            <a:off x="10847813" y="3687574"/>
            <a:ext cx="548391" cy="458823"/>
            <a:chOff x="42726" y="0"/>
            <a:chExt cx="693874" cy="812800"/>
          </a:xfrm>
        </p:grpSpPr>
        <p:sp>
          <p:nvSpPr>
            <p:cNvPr id="173" name="Freeform 10">
              <a:extLst>
                <a:ext uri="{FF2B5EF4-FFF2-40B4-BE49-F238E27FC236}">
                  <a16:creationId xmlns:a16="http://schemas.microsoft.com/office/drawing/2014/main" id="{D472A478-8022-DC58-8583-CECE25FAF99D}"/>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74" name="TextBox 11">
              <a:extLst>
                <a:ext uri="{FF2B5EF4-FFF2-40B4-BE49-F238E27FC236}">
                  <a16:creationId xmlns:a16="http://schemas.microsoft.com/office/drawing/2014/main" id="{774C9077-1B44-20B7-28E3-BDC754142932}"/>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75" name="Freeform 86">
            <a:extLst>
              <a:ext uri="{FF2B5EF4-FFF2-40B4-BE49-F238E27FC236}">
                <a16:creationId xmlns:a16="http://schemas.microsoft.com/office/drawing/2014/main" id="{2C7E15AE-E286-FA12-6502-93372DC9C5CF}"/>
              </a:ext>
            </a:extLst>
          </p:cNvPr>
          <p:cNvSpPr/>
          <p:nvPr/>
        </p:nvSpPr>
        <p:spPr>
          <a:xfrm>
            <a:off x="10932743" y="3807684"/>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76" name="Group 18">
            <a:extLst>
              <a:ext uri="{FF2B5EF4-FFF2-40B4-BE49-F238E27FC236}">
                <a16:creationId xmlns:a16="http://schemas.microsoft.com/office/drawing/2014/main" id="{23727EC2-711F-F9B5-4748-62B41D4E8739}"/>
              </a:ext>
            </a:extLst>
          </p:cNvPr>
          <p:cNvGrpSpPr/>
          <p:nvPr/>
        </p:nvGrpSpPr>
        <p:grpSpPr>
          <a:xfrm rot="-5400000">
            <a:off x="9071857" y="2430538"/>
            <a:ext cx="600259" cy="4420829"/>
            <a:chOff x="0" y="0"/>
            <a:chExt cx="448820" cy="1567274"/>
          </a:xfrm>
        </p:grpSpPr>
        <p:sp>
          <p:nvSpPr>
            <p:cNvPr id="177" name="Freeform 19">
              <a:extLst>
                <a:ext uri="{FF2B5EF4-FFF2-40B4-BE49-F238E27FC236}">
                  <a16:creationId xmlns:a16="http://schemas.microsoft.com/office/drawing/2014/main" id="{55ACA51C-2E83-FCAF-D977-8646DEDC3B8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78" name="TextBox 20">
              <a:extLst>
                <a:ext uri="{FF2B5EF4-FFF2-40B4-BE49-F238E27FC236}">
                  <a16:creationId xmlns:a16="http://schemas.microsoft.com/office/drawing/2014/main" id="{3CDB960C-6777-F18A-F2D5-79CCDAEEE3E2}"/>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179" name="Freeform 10">
            <a:extLst>
              <a:ext uri="{FF2B5EF4-FFF2-40B4-BE49-F238E27FC236}">
                <a16:creationId xmlns:a16="http://schemas.microsoft.com/office/drawing/2014/main" id="{62590AB9-F2ED-E112-B380-BC6B694E9AE8}"/>
              </a:ext>
            </a:extLst>
          </p:cNvPr>
          <p:cNvSpPr/>
          <p:nvPr/>
        </p:nvSpPr>
        <p:spPr>
          <a:xfrm>
            <a:off x="10770940" y="4399775"/>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0" name="Freeform 85">
            <a:extLst>
              <a:ext uri="{FF2B5EF4-FFF2-40B4-BE49-F238E27FC236}">
                <a16:creationId xmlns:a16="http://schemas.microsoft.com/office/drawing/2014/main" id="{83DB45B3-1AC7-A9CA-2177-F9E9E64F758E}"/>
              </a:ext>
            </a:extLst>
          </p:cNvPr>
          <p:cNvSpPr/>
          <p:nvPr/>
        </p:nvSpPr>
        <p:spPr>
          <a:xfrm>
            <a:off x="10917318" y="4473974"/>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81" name="Group 27">
            <a:extLst>
              <a:ext uri="{FF2B5EF4-FFF2-40B4-BE49-F238E27FC236}">
                <a16:creationId xmlns:a16="http://schemas.microsoft.com/office/drawing/2014/main" id="{A234B82B-AEF7-4D2F-5DD1-913731F50F30}"/>
              </a:ext>
            </a:extLst>
          </p:cNvPr>
          <p:cNvGrpSpPr/>
          <p:nvPr/>
        </p:nvGrpSpPr>
        <p:grpSpPr>
          <a:xfrm rot="5400000">
            <a:off x="2369654" y="3280878"/>
            <a:ext cx="818134" cy="4423137"/>
            <a:chOff x="-156570" y="-9525"/>
            <a:chExt cx="605390" cy="1589887"/>
          </a:xfrm>
        </p:grpSpPr>
        <p:sp>
          <p:nvSpPr>
            <p:cNvPr id="182" name="Freeform 28">
              <a:extLst>
                <a:ext uri="{FF2B5EF4-FFF2-40B4-BE49-F238E27FC236}">
                  <a16:creationId xmlns:a16="http://schemas.microsoft.com/office/drawing/2014/main" id="{F0DC944D-AD0F-1F3D-21AA-29C093CB09D5}"/>
                </a:ext>
              </a:extLst>
            </p:cNvPr>
            <p:cNvSpPr/>
            <p:nvPr/>
          </p:nvSpPr>
          <p:spPr>
            <a:xfrm>
              <a:off x="-156570" y="17859"/>
              <a:ext cx="448820" cy="1562503"/>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183" name="TextBox 29">
              <a:extLst>
                <a:ext uri="{FF2B5EF4-FFF2-40B4-BE49-F238E27FC236}">
                  <a16:creationId xmlns:a16="http://schemas.microsoft.com/office/drawing/2014/main" id="{D6F5CD00-E19F-8E32-72D5-4FBCA99C5662}"/>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84" name="Group 9">
            <a:extLst>
              <a:ext uri="{FF2B5EF4-FFF2-40B4-BE49-F238E27FC236}">
                <a16:creationId xmlns:a16="http://schemas.microsoft.com/office/drawing/2014/main" id="{2EEF6896-8D22-2352-87F1-89D3E71D4126}"/>
              </a:ext>
            </a:extLst>
          </p:cNvPr>
          <p:cNvGrpSpPr/>
          <p:nvPr/>
        </p:nvGrpSpPr>
        <p:grpSpPr>
          <a:xfrm>
            <a:off x="857108" y="5152320"/>
            <a:ext cx="548391" cy="458823"/>
            <a:chOff x="42726" y="0"/>
            <a:chExt cx="693874" cy="812800"/>
          </a:xfrm>
        </p:grpSpPr>
        <p:sp>
          <p:nvSpPr>
            <p:cNvPr id="185" name="Freeform 10">
              <a:extLst>
                <a:ext uri="{FF2B5EF4-FFF2-40B4-BE49-F238E27FC236}">
                  <a16:creationId xmlns:a16="http://schemas.microsoft.com/office/drawing/2014/main" id="{20224BD1-7B01-7341-F05F-812AA0518BF2}"/>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86" name="TextBox 11">
              <a:extLst>
                <a:ext uri="{FF2B5EF4-FFF2-40B4-BE49-F238E27FC236}">
                  <a16:creationId xmlns:a16="http://schemas.microsoft.com/office/drawing/2014/main" id="{5C0F0C8B-F31E-67AB-E488-B129BCB7017F}"/>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87" name="AutoShape 3">
            <a:extLst>
              <a:ext uri="{FF2B5EF4-FFF2-40B4-BE49-F238E27FC236}">
                <a16:creationId xmlns:a16="http://schemas.microsoft.com/office/drawing/2014/main" id="{3934E1D3-9856-D327-663C-18D3170D11E8}"/>
              </a:ext>
            </a:extLst>
          </p:cNvPr>
          <p:cNvSpPr/>
          <p:nvPr/>
        </p:nvSpPr>
        <p:spPr>
          <a:xfrm flipV="1">
            <a:off x="4963676" y="4626252"/>
            <a:ext cx="2112239" cy="0"/>
          </a:xfrm>
          <a:prstGeom prst="line">
            <a:avLst/>
          </a:prstGeom>
          <a:ln w="28575" cap="rnd">
            <a:solidFill>
              <a:srgbClr val="404040"/>
            </a:solidFill>
            <a:prstDash val="sysDot"/>
            <a:headEnd type="triangle" w="lg" len="med"/>
            <a:tailEnd type="triangle" w="lg" len="med"/>
          </a:ln>
        </p:spPr>
      </p:sp>
      <p:grpSp>
        <p:nvGrpSpPr>
          <p:cNvPr id="188" name="Group 4">
            <a:extLst>
              <a:ext uri="{FF2B5EF4-FFF2-40B4-BE49-F238E27FC236}">
                <a16:creationId xmlns:a16="http://schemas.microsoft.com/office/drawing/2014/main" id="{662AAD36-6295-5186-FE8F-DBF5E5F0A19D}"/>
              </a:ext>
            </a:extLst>
          </p:cNvPr>
          <p:cNvGrpSpPr/>
          <p:nvPr/>
        </p:nvGrpSpPr>
        <p:grpSpPr>
          <a:xfrm>
            <a:off x="5698623" y="4376315"/>
            <a:ext cx="642346" cy="499873"/>
            <a:chOff x="0" y="0"/>
            <a:chExt cx="6988107" cy="5438140"/>
          </a:xfrm>
        </p:grpSpPr>
        <p:sp>
          <p:nvSpPr>
            <p:cNvPr id="189" name="Freeform 5">
              <a:extLst>
                <a:ext uri="{FF2B5EF4-FFF2-40B4-BE49-F238E27FC236}">
                  <a16:creationId xmlns:a16="http://schemas.microsoft.com/office/drawing/2014/main" id="{34EED81B-B77B-8E3E-23DF-4A8DBEDB8E72}"/>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grpSp>
        <p:nvGrpSpPr>
          <p:cNvPr id="190" name="Group 6">
            <a:extLst>
              <a:ext uri="{FF2B5EF4-FFF2-40B4-BE49-F238E27FC236}">
                <a16:creationId xmlns:a16="http://schemas.microsoft.com/office/drawing/2014/main" id="{A951D24B-00B7-9C10-ECBB-6AB7DBADA9FC}"/>
              </a:ext>
            </a:extLst>
          </p:cNvPr>
          <p:cNvGrpSpPr/>
          <p:nvPr/>
        </p:nvGrpSpPr>
        <p:grpSpPr>
          <a:xfrm rot="5400000">
            <a:off x="2250420" y="2657312"/>
            <a:ext cx="1067807" cy="4366384"/>
            <a:chOff x="-292356" y="-9525"/>
            <a:chExt cx="741176" cy="1601202"/>
          </a:xfrm>
        </p:grpSpPr>
        <p:sp>
          <p:nvSpPr>
            <p:cNvPr id="191" name="Freeform 7">
              <a:extLst>
                <a:ext uri="{FF2B5EF4-FFF2-40B4-BE49-F238E27FC236}">
                  <a16:creationId xmlns:a16="http://schemas.microsoft.com/office/drawing/2014/main" id="{7436DD68-58EA-E6E5-4260-CC05BA97A224}"/>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192" name="TextBox 8">
              <a:extLst>
                <a:ext uri="{FF2B5EF4-FFF2-40B4-BE49-F238E27FC236}">
                  <a16:creationId xmlns:a16="http://schemas.microsoft.com/office/drawing/2014/main" id="{6D8E0A6E-BED4-7315-F337-C34BB404C97A}"/>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193" name="Group 9">
            <a:extLst>
              <a:ext uri="{FF2B5EF4-FFF2-40B4-BE49-F238E27FC236}">
                <a16:creationId xmlns:a16="http://schemas.microsoft.com/office/drawing/2014/main" id="{6EFCDD4E-E7E7-08DF-AE16-C50EC1A8BD2D}"/>
              </a:ext>
            </a:extLst>
          </p:cNvPr>
          <p:cNvGrpSpPr/>
          <p:nvPr/>
        </p:nvGrpSpPr>
        <p:grpSpPr>
          <a:xfrm>
            <a:off x="898912" y="4397237"/>
            <a:ext cx="548391" cy="458823"/>
            <a:chOff x="42726" y="0"/>
            <a:chExt cx="693874" cy="812800"/>
          </a:xfrm>
        </p:grpSpPr>
        <p:sp>
          <p:nvSpPr>
            <p:cNvPr id="194" name="Freeform 10">
              <a:extLst>
                <a:ext uri="{FF2B5EF4-FFF2-40B4-BE49-F238E27FC236}">
                  <a16:creationId xmlns:a16="http://schemas.microsoft.com/office/drawing/2014/main" id="{0A5FDCAE-242B-8F37-B8EC-1D85877D7E0E}"/>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195" name="TextBox 11">
              <a:extLst>
                <a:ext uri="{FF2B5EF4-FFF2-40B4-BE49-F238E27FC236}">
                  <a16:creationId xmlns:a16="http://schemas.microsoft.com/office/drawing/2014/main" id="{6E8A2609-B7B4-1059-1090-F32496FCE7D9}"/>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196" name="AutoShape 24">
            <a:extLst>
              <a:ext uri="{FF2B5EF4-FFF2-40B4-BE49-F238E27FC236}">
                <a16:creationId xmlns:a16="http://schemas.microsoft.com/office/drawing/2014/main" id="{5259B998-9DD0-BC54-88C8-3E2A404143B6}"/>
              </a:ext>
            </a:extLst>
          </p:cNvPr>
          <p:cNvSpPr/>
          <p:nvPr/>
        </p:nvSpPr>
        <p:spPr>
          <a:xfrm>
            <a:off x="4997544" y="5335783"/>
            <a:ext cx="2112239" cy="0"/>
          </a:xfrm>
          <a:prstGeom prst="line">
            <a:avLst/>
          </a:prstGeom>
          <a:ln w="28575" cap="rnd">
            <a:solidFill>
              <a:srgbClr val="404040"/>
            </a:solidFill>
            <a:prstDash val="sysDot"/>
            <a:headEnd type="triangle" w="lg" len="med"/>
            <a:tailEnd type="triangle" w="lg" len="med"/>
          </a:ln>
        </p:spPr>
      </p:sp>
      <p:grpSp>
        <p:nvGrpSpPr>
          <p:cNvPr id="197" name="Group 25">
            <a:extLst>
              <a:ext uri="{FF2B5EF4-FFF2-40B4-BE49-F238E27FC236}">
                <a16:creationId xmlns:a16="http://schemas.microsoft.com/office/drawing/2014/main" id="{A2E1F743-E2BC-4323-27B0-2825EE742DFA}"/>
              </a:ext>
            </a:extLst>
          </p:cNvPr>
          <p:cNvGrpSpPr/>
          <p:nvPr/>
        </p:nvGrpSpPr>
        <p:grpSpPr>
          <a:xfrm>
            <a:off x="5732491" y="5085846"/>
            <a:ext cx="642346" cy="499873"/>
            <a:chOff x="0" y="0"/>
            <a:chExt cx="6988107" cy="5438140"/>
          </a:xfrm>
        </p:grpSpPr>
        <p:sp>
          <p:nvSpPr>
            <p:cNvPr id="198" name="Freeform 26">
              <a:extLst>
                <a:ext uri="{FF2B5EF4-FFF2-40B4-BE49-F238E27FC236}">
                  <a16:creationId xmlns:a16="http://schemas.microsoft.com/office/drawing/2014/main" id="{42421CE4-235A-9D98-93A8-B830A3CB7097}"/>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DDCBB9"/>
            </a:solidFill>
          </p:spPr>
        </p:sp>
      </p:grpSp>
      <p:grpSp>
        <p:nvGrpSpPr>
          <p:cNvPr id="199" name="Group 33">
            <a:extLst>
              <a:ext uri="{FF2B5EF4-FFF2-40B4-BE49-F238E27FC236}">
                <a16:creationId xmlns:a16="http://schemas.microsoft.com/office/drawing/2014/main" id="{B7AF9E53-2D7A-4C5E-152C-816D7CE6370C}"/>
              </a:ext>
            </a:extLst>
          </p:cNvPr>
          <p:cNvGrpSpPr/>
          <p:nvPr/>
        </p:nvGrpSpPr>
        <p:grpSpPr>
          <a:xfrm rot="-5400000">
            <a:off x="9045327" y="3237376"/>
            <a:ext cx="633447" cy="4372963"/>
            <a:chOff x="0" y="0"/>
            <a:chExt cx="448820" cy="1565740"/>
          </a:xfrm>
        </p:grpSpPr>
        <p:sp>
          <p:nvSpPr>
            <p:cNvPr id="200" name="Freeform 34">
              <a:extLst>
                <a:ext uri="{FF2B5EF4-FFF2-40B4-BE49-F238E27FC236}">
                  <a16:creationId xmlns:a16="http://schemas.microsoft.com/office/drawing/2014/main" id="{D9965BA2-74CF-DD26-198D-15AEC3760165}"/>
                </a:ext>
              </a:extLst>
            </p:cNvPr>
            <p:cNvSpPr/>
            <p:nvPr/>
          </p:nvSpPr>
          <p:spPr>
            <a:xfrm>
              <a:off x="0" y="0"/>
              <a:ext cx="448820" cy="1559710"/>
            </a:xfrm>
            <a:custGeom>
              <a:avLst/>
              <a:gdLst/>
              <a:ahLst/>
              <a:cxnLst/>
              <a:rect l="l" t="t" r="r" b="b"/>
              <a:pathLst>
                <a:path w="448820" h="1559710">
                  <a:moveTo>
                    <a:pt x="448820" y="35738"/>
                  </a:moveTo>
                  <a:lnTo>
                    <a:pt x="448820" y="1415702"/>
                  </a:lnTo>
                  <a:cubicBezTo>
                    <a:pt x="448820" y="1437632"/>
                    <a:pt x="436516" y="1457707"/>
                    <a:pt x="416975" y="1467660"/>
                  </a:cubicBezTo>
                  <a:lnTo>
                    <a:pt x="256255" y="1549520"/>
                  </a:lnTo>
                  <a:cubicBezTo>
                    <a:pt x="236248" y="1559710"/>
                    <a:pt x="212572" y="1559710"/>
                    <a:pt x="192565" y="1549520"/>
                  </a:cubicBezTo>
                  <a:lnTo>
                    <a:pt x="31845" y="1467660"/>
                  </a:lnTo>
                  <a:cubicBezTo>
                    <a:pt x="12304" y="1457707"/>
                    <a:pt x="0" y="1437632"/>
                    <a:pt x="0" y="1415702"/>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EFB1B1"/>
            </a:solidFill>
          </p:spPr>
        </p:sp>
        <p:sp>
          <p:nvSpPr>
            <p:cNvPr id="201" name="TextBox 35">
              <a:extLst>
                <a:ext uri="{FF2B5EF4-FFF2-40B4-BE49-F238E27FC236}">
                  <a16:creationId xmlns:a16="http://schemas.microsoft.com/office/drawing/2014/main" id="{69F0E7B0-C0E9-BB60-D37F-4971F0FF6193}"/>
                </a:ext>
              </a:extLst>
            </p:cNvPr>
            <p:cNvSpPr txBox="1"/>
            <p:nvPr/>
          </p:nvSpPr>
          <p:spPr>
            <a:xfrm>
              <a:off x="0" y="-9525"/>
              <a:ext cx="448820" cy="1460965"/>
            </a:xfrm>
            <a:prstGeom prst="rect">
              <a:avLst/>
            </a:prstGeom>
          </p:spPr>
          <p:txBody>
            <a:bodyPr lIns="47625" tIns="47625" rIns="47625" bIns="47625" rtlCol="0" anchor="ctr"/>
            <a:lstStyle/>
            <a:p>
              <a:pPr algn="ctr">
                <a:lnSpc>
                  <a:spcPts val="1799"/>
                </a:lnSpc>
              </a:pPr>
              <a:endParaRPr sz="1688"/>
            </a:p>
          </p:txBody>
        </p:sp>
      </p:grpSp>
      <p:sp>
        <p:nvSpPr>
          <p:cNvPr id="202" name="AutoShape 39">
            <a:extLst>
              <a:ext uri="{FF2B5EF4-FFF2-40B4-BE49-F238E27FC236}">
                <a16:creationId xmlns:a16="http://schemas.microsoft.com/office/drawing/2014/main" id="{312D9781-E17F-4487-39EE-DB22791DB1E4}"/>
              </a:ext>
            </a:extLst>
          </p:cNvPr>
          <p:cNvSpPr/>
          <p:nvPr/>
        </p:nvSpPr>
        <p:spPr>
          <a:xfrm flipV="1">
            <a:off x="4997544" y="6099875"/>
            <a:ext cx="2112239" cy="0"/>
          </a:xfrm>
          <a:prstGeom prst="line">
            <a:avLst/>
          </a:prstGeom>
          <a:ln w="28575" cap="rnd">
            <a:solidFill>
              <a:srgbClr val="404040"/>
            </a:solidFill>
            <a:prstDash val="sysDot"/>
            <a:headEnd type="triangle" w="lg" len="med"/>
            <a:tailEnd type="triangle" w="lg" len="med"/>
          </a:ln>
        </p:spPr>
      </p:sp>
      <p:grpSp>
        <p:nvGrpSpPr>
          <p:cNvPr id="203" name="Group 40">
            <a:extLst>
              <a:ext uri="{FF2B5EF4-FFF2-40B4-BE49-F238E27FC236}">
                <a16:creationId xmlns:a16="http://schemas.microsoft.com/office/drawing/2014/main" id="{9B1E6AC9-4602-86B5-F017-0455101A7601}"/>
              </a:ext>
            </a:extLst>
          </p:cNvPr>
          <p:cNvGrpSpPr/>
          <p:nvPr/>
        </p:nvGrpSpPr>
        <p:grpSpPr>
          <a:xfrm>
            <a:off x="5732491" y="5849938"/>
            <a:ext cx="642346" cy="499873"/>
            <a:chOff x="0" y="0"/>
            <a:chExt cx="6988107" cy="5438140"/>
          </a:xfrm>
        </p:grpSpPr>
        <p:sp>
          <p:nvSpPr>
            <p:cNvPr id="204" name="Freeform 41">
              <a:extLst>
                <a:ext uri="{FF2B5EF4-FFF2-40B4-BE49-F238E27FC236}">
                  <a16:creationId xmlns:a16="http://schemas.microsoft.com/office/drawing/2014/main" id="{16E9D81E-4198-B620-BA06-20E08A466CDC}"/>
                </a:ext>
              </a:extLst>
            </p:cNvPr>
            <p:cNvSpPr/>
            <p:nvPr/>
          </p:nvSpPr>
          <p:spPr>
            <a:xfrm>
              <a:off x="27940" y="0"/>
              <a:ext cx="6932227" cy="5438140"/>
            </a:xfrm>
            <a:custGeom>
              <a:avLst/>
              <a:gdLst/>
              <a:ahLst/>
              <a:cxnLst/>
              <a:rect l="l" t="t" r="r" b="b"/>
              <a:pathLst>
                <a:path w="6932227" h="5438140">
                  <a:moveTo>
                    <a:pt x="6932227" y="2719070"/>
                  </a:moveTo>
                  <a:cubicBezTo>
                    <a:pt x="6906827" y="2743200"/>
                    <a:pt x="6528367" y="3116580"/>
                    <a:pt x="6528367" y="3509010"/>
                  </a:cubicBezTo>
                  <a:lnTo>
                    <a:pt x="6527096" y="3509010"/>
                  </a:lnTo>
                  <a:lnTo>
                    <a:pt x="6527096" y="4631690"/>
                  </a:lnTo>
                  <a:cubicBezTo>
                    <a:pt x="6527096" y="5058410"/>
                    <a:pt x="6195627" y="5406390"/>
                    <a:pt x="5776527" y="5435600"/>
                  </a:cubicBezTo>
                  <a:cubicBezTo>
                    <a:pt x="5767637" y="5436870"/>
                    <a:pt x="5758747" y="5436870"/>
                    <a:pt x="5749857" y="5436870"/>
                  </a:cubicBezTo>
                  <a:cubicBezTo>
                    <a:pt x="5739697" y="5438140"/>
                    <a:pt x="5730807" y="5438140"/>
                    <a:pt x="5720647" y="5438140"/>
                  </a:cubicBezTo>
                  <a:lnTo>
                    <a:pt x="1210310" y="5438140"/>
                  </a:lnTo>
                  <a:cubicBezTo>
                    <a:pt x="1200150" y="5438140"/>
                    <a:pt x="1191260" y="5436870"/>
                    <a:pt x="1181100" y="5436870"/>
                  </a:cubicBezTo>
                  <a:cubicBezTo>
                    <a:pt x="1172210" y="5436870"/>
                    <a:pt x="1163320" y="5435600"/>
                    <a:pt x="1154430" y="5435600"/>
                  </a:cubicBezTo>
                  <a:cubicBezTo>
                    <a:pt x="735330" y="5407660"/>
                    <a:pt x="403860" y="5058410"/>
                    <a:pt x="403860" y="4631690"/>
                  </a:cubicBezTo>
                  <a:lnTo>
                    <a:pt x="403860" y="3509010"/>
                  </a:lnTo>
                  <a:cubicBezTo>
                    <a:pt x="403860" y="3116580"/>
                    <a:pt x="24130" y="2743200"/>
                    <a:pt x="0" y="2719070"/>
                  </a:cubicBezTo>
                  <a:cubicBezTo>
                    <a:pt x="24130" y="2694940"/>
                    <a:pt x="403860" y="2321560"/>
                    <a:pt x="403860" y="1929130"/>
                  </a:cubicBezTo>
                  <a:lnTo>
                    <a:pt x="405130" y="1929130"/>
                  </a:lnTo>
                  <a:lnTo>
                    <a:pt x="405130" y="806450"/>
                  </a:lnTo>
                  <a:cubicBezTo>
                    <a:pt x="405130" y="379730"/>
                    <a:pt x="736600" y="31750"/>
                    <a:pt x="1155700" y="2540"/>
                  </a:cubicBezTo>
                  <a:cubicBezTo>
                    <a:pt x="1164590" y="1270"/>
                    <a:pt x="1173480" y="1270"/>
                    <a:pt x="1182370" y="1270"/>
                  </a:cubicBezTo>
                  <a:cubicBezTo>
                    <a:pt x="1192530" y="0"/>
                    <a:pt x="1201420" y="0"/>
                    <a:pt x="1211580" y="0"/>
                  </a:cubicBezTo>
                  <a:lnTo>
                    <a:pt x="5721917" y="0"/>
                  </a:lnTo>
                  <a:cubicBezTo>
                    <a:pt x="5732077" y="0"/>
                    <a:pt x="5740967" y="1270"/>
                    <a:pt x="5751127" y="1270"/>
                  </a:cubicBezTo>
                  <a:cubicBezTo>
                    <a:pt x="5760017" y="1270"/>
                    <a:pt x="5768907" y="2540"/>
                    <a:pt x="5777797" y="2540"/>
                  </a:cubicBezTo>
                  <a:cubicBezTo>
                    <a:pt x="6196897" y="30480"/>
                    <a:pt x="6528367" y="379730"/>
                    <a:pt x="6528367" y="806450"/>
                  </a:cubicBezTo>
                  <a:lnTo>
                    <a:pt x="6528367" y="1929130"/>
                  </a:lnTo>
                  <a:cubicBezTo>
                    <a:pt x="6528367" y="2321560"/>
                    <a:pt x="6906827" y="2694940"/>
                    <a:pt x="6932227" y="2719070"/>
                  </a:cubicBezTo>
                  <a:close/>
                </a:path>
              </a:pathLst>
            </a:custGeom>
            <a:solidFill>
              <a:srgbClr val="F1C4A8"/>
            </a:solidFill>
          </p:spPr>
        </p:sp>
      </p:grpSp>
      <p:sp>
        <p:nvSpPr>
          <p:cNvPr id="205" name="Freeform 84">
            <a:extLst>
              <a:ext uri="{FF2B5EF4-FFF2-40B4-BE49-F238E27FC236}">
                <a16:creationId xmlns:a16="http://schemas.microsoft.com/office/drawing/2014/main" id="{924D2E97-67F9-067F-6691-D6E662FD60FE}"/>
              </a:ext>
            </a:extLst>
          </p:cNvPr>
          <p:cNvSpPr/>
          <p:nvPr/>
        </p:nvSpPr>
        <p:spPr>
          <a:xfrm>
            <a:off x="1011118" y="4492183"/>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6" name="Freeform 86">
            <a:extLst>
              <a:ext uri="{FF2B5EF4-FFF2-40B4-BE49-F238E27FC236}">
                <a16:creationId xmlns:a16="http://schemas.microsoft.com/office/drawing/2014/main" id="{BF41A606-A9B3-A650-E68C-BDA339600D78}"/>
              </a:ext>
            </a:extLst>
          </p:cNvPr>
          <p:cNvSpPr/>
          <p:nvPr/>
        </p:nvSpPr>
        <p:spPr>
          <a:xfrm>
            <a:off x="942038" y="527243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7" name="TextBox 95">
            <a:extLst>
              <a:ext uri="{FF2B5EF4-FFF2-40B4-BE49-F238E27FC236}">
                <a16:creationId xmlns:a16="http://schemas.microsoft.com/office/drawing/2014/main" id="{BB0FC318-02FA-661F-A122-1F87D6524B92}"/>
              </a:ext>
            </a:extLst>
          </p:cNvPr>
          <p:cNvSpPr txBox="1"/>
          <p:nvPr/>
        </p:nvSpPr>
        <p:spPr>
          <a:xfrm>
            <a:off x="5795549" y="4505701"/>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06</a:t>
            </a:r>
          </a:p>
        </p:txBody>
      </p:sp>
      <p:sp>
        <p:nvSpPr>
          <p:cNvPr id="208" name="TextBox 96">
            <a:extLst>
              <a:ext uri="{FF2B5EF4-FFF2-40B4-BE49-F238E27FC236}">
                <a16:creationId xmlns:a16="http://schemas.microsoft.com/office/drawing/2014/main" id="{36EC6B11-8556-07D8-BACE-3F894F830F77}"/>
              </a:ext>
            </a:extLst>
          </p:cNvPr>
          <p:cNvSpPr txBox="1"/>
          <p:nvPr/>
        </p:nvSpPr>
        <p:spPr>
          <a:xfrm>
            <a:off x="1505408" y="4283373"/>
            <a:ext cx="3311888" cy="756426"/>
          </a:xfrm>
          <a:prstGeom prst="rect">
            <a:avLst/>
          </a:prstGeom>
        </p:spPr>
        <p:txBody>
          <a:bodyPr wrap="square" lIns="0" tIns="0" rIns="0" bIns="0" rtlCol="0" anchor="t">
            <a:spAutoFit/>
          </a:bodyPr>
          <a:lstStyle/>
          <a:p>
            <a:pPr algn="l">
              <a:lnSpc>
                <a:spcPts val="1540"/>
              </a:lnSpc>
            </a:pPr>
            <a:endParaRPr lang="en-US" sz="1400" dirty="0"/>
          </a:p>
          <a:p>
            <a:pPr algn="l">
              <a:lnSpc>
                <a:spcPts val="1540"/>
              </a:lnSpc>
            </a:pPr>
            <a:r>
              <a:rPr lang="en-US" sz="1310" dirty="0">
                <a:solidFill>
                  <a:srgbClr val="404040"/>
                </a:solidFill>
                <a:latin typeface="Public Sans"/>
                <a:ea typeface="Public Sans"/>
                <a:cs typeface="Public Sans"/>
                <a:sym typeface="Public Sans"/>
              </a:rPr>
              <a:t>Limited usability in resource-constrained or non-expert settings</a:t>
            </a:r>
          </a:p>
          <a:p>
            <a:pPr algn="l">
              <a:lnSpc>
                <a:spcPts val="1540"/>
              </a:lnSpc>
            </a:pPr>
            <a:endParaRPr lang="en-US" sz="1200" dirty="0">
              <a:solidFill>
                <a:srgbClr val="404040"/>
              </a:solidFill>
              <a:latin typeface="Public Sans"/>
              <a:ea typeface="Public Sans"/>
              <a:cs typeface="Public Sans"/>
              <a:sym typeface="Public Sans"/>
            </a:endParaRPr>
          </a:p>
        </p:txBody>
      </p:sp>
      <p:sp>
        <p:nvSpPr>
          <p:cNvPr id="209" name="TextBox 99">
            <a:extLst>
              <a:ext uri="{FF2B5EF4-FFF2-40B4-BE49-F238E27FC236}">
                <a16:creationId xmlns:a16="http://schemas.microsoft.com/office/drawing/2014/main" id="{A1D1DD4B-D044-6D21-A58D-55AEFD685705}"/>
              </a:ext>
            </a:extLst>
          </p:cNvPr>
          <p:cNvSpPr txBox="1"/>
          <p:nvPr/>
        </p:nvSpPr>
        <p:spPr>
          <a:xfrm>
            <a:off x="7205134" y="4393286"/>
            <a:ext cx="3393802" cy="577081"/>
          </a:xfrm>
          <a:prstGeom prst="rect">
            <a:avLst/>
          </a:prstGeom>
        </p:spPr>
        <p:txBody>
          <a:bodyPr wrap="square" lIns="0" tIns="0" rIns="0" bIns="0" rtlCol="0" anchor="t">
            <a:spAutoFit/>
          </a:bodyPr>
          <a:lstStyle/>
          <a:p>
            <a:pPr algn="r">
              <a:lnSpc>
                <a:spcPts val="1540"/>
              </a:lnSpc>
            </a:pPr>
            <a:r>
              <a:rPr lang="en-US" sz="1310" dirty="0">
                <a:solidFill>
                  <a:srgbClr val="404040"/>
                </a:solidFill>
                <a:latin typeface="Public Sans"/>
                <a:ea typeface="Public Sans"/>
                <a:cs typeface="Public Sans"/>
                <a:sym typeface="Public Sans"/>
              </a:rPr>
              <a:t>Designed for broader accessibility and ease of deployment in real-world healthcare contexts</a:t>
            </a:r>
          </a:p>
        </p:txBody>
      </p:sp>
      <p:sp>
        <p:nvSpPr>
          <p:cNvPr id="210" name="TextBox 100">
            <a:extLst>
              <a:ext uri="{FF2B5EF4-FFF2-40B4-BE49-F238E27FC236}">
                <a16:creationId xmlns:a16="http://schemas.microsoft.com/office/drawing/2014/main" id="{AD3CF890-63D9-90F1-7E1D-1DA51C961410}"/>
              </a:ext>
            </a:extLst>
          </p:cNvPr>
          <p:cNvSpPr txBox="1"/>
          <p:nvPr/>
        </p:nvSpPr>
        <p:spPr>
          <a:xfrm>
            <a:off x="5829417" y="5215232"/>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07</a:t>
            </a:r>
          </a:p>
        </p:txBody>
      </p:sp>
      <p:sp>
        <p:nvSpPr>
          <p:cNvPr id="213" name="TextBox 103">
            <a:extLst>
              <a:ext uri="{FF2B5EF4-FFF2-40B4-BE49-F238E27FC236}">
                <a16:creationId xmlns:a16="http://schemas.microsoft.com/office/drawing/2014/main" id="{6B7C8C15-511D-68DC-3797-DCCFFAA41DBA}"/>
              </a:ext>
            </a:extLst>
          </p:cNvPr>
          <p:cNvSpPr txBox="1"/>
          <p:nvPr/>
        </p:nvSpPr>
        <p:spPr>
          <a:xfrm>
            <a:off x="5829417" y="5979324"/>
            <a:ext cx="448493" cy="216919"/>
          </a:xfrm>
          <a:prstGeom prst="rect">
            <a:avLst/>
          </a:prstGeom>
        </p:spPr>
        <p:txBody>
          <a:bodyPr lIns="0" tIns="0" rIns="0" bIns="0" rtlCol="0" anchor="t">
            <a:spAutoFit/>
          </a:bodyPr>
          <a:lstStyle/>
          <a:p>
            <a:pPr algn="ctr">
              <a:lnSpc>
                <a:spcPts val="1799"/>
              </a:lnSpc>
            </a:pPr>
            <a:r>
              <a:rPr lang="en-US" sz="1499" b="1" dirty="0">
                <a:solidFill>
                  <a:srgbClr val="404040"/>
                </a:solidFill>
                <a:latin typeface="Public Sans Bold"/>
                <a:ea typeface="Public Sans Bold"/>
                <a:cs typeface="Public Sans Bold"/>
                <a:sym typeface="Public Sans Bold"/>
              </a:rPr>
              <a:t>08</a:t>
            </a:r>
          </a:p>
        </p:txBody>
      </p:sp>
      <p:grpSp>
        <p:nvGrpSpPr>
          <p:cNvPr id="214" name="Group 9">
            <a:extLst>
              <a:ext uri="{FF2B5EF4-FFF2-40B4-BE49-F238E27FC236}">
                <a16:creationId xmlns:a16="http://schemas.microsoft.com/office/drawing/2014/main" id="{8E29D26A-775C-017C-D3ED-F18300F4A31F}"/>
              </a:ext>
            </a:extLst>
          </p:cNvPr>
          <p:cNvGrpSpPr/>
          <p:nvPr/>
        </p:nvGrpSpPr>
        <p:grpSpPr>
          <a:xfrm>
            <a:off x="10797012" y="5194650"/>
            <a:ext cx="548391" cy="458823"/>
            <a:chOff x="42726" y="0"/>
            <a:chExt cx="693874" cy="812800"/>
          </a:xfrm>
        </p:grpSpPr>
        <p:sp>
          <p:nvSpPr>
            <p:cNvPr id="215" name="Freeform 10">
              <a:extLst>
                <a:ext uri="{FF2B5EF4-FFF2-40B4-BE49-F238E27FC236}">
                  <a16:creationId xmlns:a16="http://schemas.microsoft.com/office/drawing/2014/main" id="{D4016475-B514-8E2F-02C5-B47E584322BF}"/>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16" name="TextBox 11">
              <a:extLst>
                <a:ext uri="{FF2B5EF4-FFF2-40B4-BE49-F238E27FC236}">
                  <a16:creationId xmlns:a16="http://schemas.microsoft.com/office/drawing/2014/main" id="{292FF0A1-EDB1-325E-30DE-7823003D854D}"/>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17" name="Freeform 86">
            <a:extLst>
              <a:ext uri="{FF2B5EF4-FFF2-40B4-BE49-F238E27FC236}">
                <a16:creationId xmlns:a16="http://schemas.microsoft.com/office/drawing/2014/main" id="{2817F3E9-D44A-B325-22C4-F7573939CF7E}"/>
              </a:ext>
            </a:extLst>
          </p:cNvPr>
          <p:cNvSpPr/>
          <p:nvPr/>
        </p:nvSpPr>
        <p:spPr>
          <a:xfrm>
            <a:off x="10881942" y="5314760"/>
            <a:ext cx="341388" cy="222201"/>
          </a:xfrm>
          <a:custGeom>
            <a:avLst/>
            <a:gdLst/>
            <a:ahLst/>
            <a:cxnLst/>
            <a:rect l="l" t="t" r="r" b="b"/>
            <a:pathLst>
              <a:path w="285290" h="171174">
                <a:moveTo>
                  <a:pt x="0" y="0"/>
                </a:moveTo>
                <a:lnTo>
                  <a:pt x="285290" y="0"/>
                </a:lnTo>
                <a:lnTo>
                  <a:pt x="285290" y="171174"/>
                </a:lnTo>
                <a:lnTo>
                  <a:pt x="0" y="17117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18" name="Group 18">
            <a:extLst>
              <a:ext uri="{FF2B5EF4-FFF2-40B4-BE49-F238E27FC236}">
                <a16:creationId xmlns:a16="http://schemas.microsoft.com/office/drawing/2014/main" id="{BD294B01-BF05-538C-CA04-B8934D17FF89}"/>
              </a:ext>
            </a:extLst>
          </p:cNvPr>
          <p:cNvGrpSpPr/>
          <p:nvPr/>
        </p:nvGrpSpPr>
        <p:grpSpPr>
          <a:xfrm rot="-5400000">
            <a:off x="9085926" y="3945889"/>
            <a:ext cx="600259" cy="4420829"/>
            <a:chOff x="0" y="0"/>
            <a:chExt cx="448820" cy="1567274"/>
          </a:xfrm>
        </p:grpSpPr>
        <p:sp>
          <p:nvSpPr>
            <p:cNvPr id="219" name="Freeform 19">
              <a:extLst>
                <a:ext uri="{FF2B5EF4-FFF2-40B4-BE49-F238E27FC236}">
                  <a16:creationId xmlns:a16="http://schemas.microsoft.com/office/drawing/2014/main" id="{574A0F12-C145-AF8E-665B-CC6B4B703902}"/>
                </a:ext>
              </a:extLst>
            </p:cNvPr>
            <p:cNvSpPr/>
            <p:nvPr/>
          </p:nvSpPr>
          <p:spPr>
            <a:xfrm>
              <a:off x="0" y="0"/>
              <a:ext cx="448820" cy="1561245"/>
            </a:xfrm>
            <a:custGeom>
              <a:avLst/>
              <a:gdLst/>
              <a:ahLst/>
              <a:cxnLst/>
              <a:rect l="l" t="t" r="r" b="b"/>
              <a:pathLst>
                <a:path w="448820" h="1561245">
                  <a:moveTo>
                    <a:pt x="448820" y="35738"/>
                  </a:moveTo>
                  <a:lnTo>
                    <a:pt x="448820" y="1417237"/>
                  </a:lnTo>
                  <a:cubicBezTo>
                    <a:pt x="448820" y="1439166"/>
                    <a:pt x="436516" y="1459241"/>
                    <a:pt x="416975" y="1469194"/>
                  </a:cubicBezTo>
                  <a:lnTo>
                    <a:pt x="256255" y="1551055"/>
                  </a:lnTo>
                  <a:cubicBezTo>
                    <a:pt x="236248" y="1561245"/>
                    <a:pt x="212572" y="1561245"/>
                    <a:pt x="192565" y="1551055"/>
                  </a:cubicBezTo>
                  <a:lnTo>
                    <a:pt x="31845" y="1469194"/>
                  </a:lnTo>
                  <a:cubicBezTo>
                    <a:pt x="12304" y="1459241"/>
                    <a:pt x="0" y="1439166"/>
                    <a:pt x="0" y="1417237"/>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0" name="TextBox 20">
              <a:extLst>
                <a:ext uri="{FF2B5EF4-FFF2-40B4-BE49-F238E27FC236}">
                  <a16:creationId xmlns:a16="http://schemas.microsoft.com/office/drawing/2014/main" id="{7EA2F1EA-1406-9F5F-B09D-9F9B883D4966}"/>
                </a:ext>
              </a:extLst>
            </p:cNvPr>
            <p:cNvSpPr txBox="1"/>
            <p:nvPr/>
          </p:nvSpPr>
          <p:spPr>
            <a:xfrm>
              <a:off x="0" y="-9525"/>
              <a:ext cx="448820" cy="1462499"/>
            </a:xfrm>
            <a:prstGeom prst="rect">
              <a:avLst/>
            </a:prstGeom>
          </p:spPr>
          <p:txBody>
            <a:bodyPr lIns="47625" tIns="47625" rIns="47625" bIns="47625" rtlCol="0" anchor="ctr"/>
            <a:lstStyle/>
            <a:p>
              <a:pPr algn="ctr">
                <a:lnSpc>
                  <a:spcPts val="1799"/>
                </a:lnSpc>
              </a:pPr>
              <a:endParaRPr sz="1688"/>
            </a:p>
          </p:txBody>
        </p:sp>
      </p:grpSp>
      <p:sp>
        <p:nvSpPr>
          <p:cNvPr id="221" name="Freeform 10">
            <a:extLst>
              <a:ext uri="{FF2B5EF4-FFF2-40B4-BE49-F238E27FC236}">
                <a16:creationId xmlns:a16="http://schemas.microsoft.com/office/drawing/2014/main" id="{3C405615-023C-4802-7BE9-5D0D0E03ED80}"/>
              </a:ext>
            </a:extLst>
          </p:cNvPr>
          <p:cNvSpPr/>
          <p:nvPr/>
        </p:nvSpPr>
        <p:spPr>
          <a:xfrm>
            <a:off x="10838673" y="5906837"/>
            <a:ext cx="529825" cy="458823"/>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2" name="Freeform 85">
            <a:extLst>
              <a:ext uri="{FF2B5EF4-FFF2-40B4-BE49-F238E27FC236}">
                <a16:creationId xmlns:a16="http://schemas.microsoft.com/office/drawing/2014/main" id="{D207A68D-BDAB-4ABE-EC0B-79C774CEFA3F}"/>
              </a:ext>
            </a:extLst>
          </p:cNvPr>
          <p:cNvSpPr/>
          <p:nvPr/>
        </p:nvSpPr>
        <p:spPr>
          <a:xfrm>
            <a:off x="10985051" y="5981036"/>
            <a:ext cx="237067" cy="310424"/>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23" name="Group 6">
            <a:extLst>
              <a:ext uri="{FF2B5EF4-FFF2-40B4-BE49-F238E27FC236}">
                <a16:creationId xmlns:a16="http://schemas.microsoft.com/office/drawing/2014/main" id="{647B56E6-6F92-5B98-EBCF-AD8E3D180955}"/>
              </a:ext>
            </a:extLst>
          </p:cNvPr>
          <p:cNvGrpSpPr/>
          <p:nvPr/>
        </p:nvGrpSpPr>
        <p:grpSpPr>
          <a:xfrm rot="5400000">
            <a:off x="2263120" y="4109341"/>
            <a:ext cx="1067807" cy="4476450"/>
            <a:chOff x="-292356" y="-9525"/>
            <a:chExt cx="741176" cy="1601202"/>
          </a:xfrm>
        </p:grpSpPr>
        <p:sp>
          <p:nvSpPr>
            <p:cNvPr id="224" name="Freeform 7">
              <a:extLst>
                <a:ext uri="{FF2B5EF4-FFF2-40B4-BE49-F238E27FC236}">
                  <a16:creationId xmlns:a16="http://schemas.microsoft.com/office/drawing/2014/main" id="{E81D0B00-36F3-69B3-F6A3-6DCED3B12783}"/>
                </a:ext>
              </a:extLst>
            </p:cNvPr>
            <p:cNvSpPr/>
            <p:nvPr/>
          </p:nvSpPr>
          <p:spPr>
            <a:xfrm>
              <a:off x="-292356" y="30357"/>
              <a:ext cx="448820" cy="1561320"/>
            </a:xfrm>
            <a:custGeom>
              <a:avLst/>
              <a:gdLst/>
              <a:ahLst/>
              <a:cxnLst/>
              <a:rect l="l" t="t" r="r" b="b"/>
              <a:pathLst>
                <a:path w="448820" h="1561320">
                  <a:moveTo>
                    <a:pt x="448820" y="35738"/>
                  </a:moveTo>
                  <a:lnTo>
                    <a:pt x="448820" y="1417311"/>
                  </a:lnTo>
                  <a:cubicBezTo>
                    <a:pt x="448820" y="1439241"/>
                    <a:pt x="436516" y="1459316"/>
                    <a:pt x="416975" y="1469269"/>
                  </a:cubicBezTo>
                  <a:lnTo>
                    <a:pt x="256255" y="1551129"/>
                  </a:lnTo>
                  <a:cubicBezTo>
                    <a:pt x="236248" y="1561320"/>
                    <a:pt x="212572" y="1561320"/>
                    <a:pt x="192565" y="1551129"/>
                  </a:cubicBezTo>
                  <a:lnTo>
                    <a:pt x="31845" y="1469269"/>
                  </a:lnTo>
                  <a:cubicBezTo>
                    <a:pt x="12304" y="1459316"/>
                    <a:pt x="0" y="1439241"/>
                    <a:pt x="0" y="1417311"/>
                  </a:cubicBezTo>
                  <a:lnTo>
                    <a:pt x="0" y="35738"/>
                  </a:lnTo>
                  <a:cubicBezTo>
                    <a:pt x="0" y="26260"/>
                    <a:pt x="3765" y="17170"/>
                    <a:pt x="10467" y="10467"/>
                  </a:cubicBezTo>
                  <a:cubicBezTo>
                    <a:pt x="17170" y="3765"/>
                    <a:pt x="26260" y="0"/>
                    <a:pt x="35738" y="0"/>
                  </a:cubicBezTo>
                  <a:lnTo>
                    <a:pt x="413082" y="0"/>
                  </a:lnTo>
                  <a:cubicBezTo>
                    <a:pt x="432820" y="0"/>
                    <a:pt x="448820" y="16000"/>
                    <a:pt x="448820" y="35738"/>
                  </a:cubicBezTo>
                  <a:close/>
                </a:path>
              </a:pathLst>
            </a:custGeom>
            <a:solidFill>
              <a:srgbClr val="B2CFC4"/>
            </a:solidFill>
          </p:spPr>
          <p:txBody>
            <a:bodyPr/>
            <a:lstStyle/>
            <a:p>
              <a:endParaRPr lang="en-IN" dirty="0"/>
            </a:p>
          </p:txBody>
        </p:sp>
        <p:sp>
          <p:nvSpPr>
            <p:cNvPr id="225" name="TextBox 8">
              <a:extLst>
                <a:ext uri="{FF2B5EF4-FFF2-40B4-BE49-F238E27FC236}">
                  <a16:creationId xmlns:a16="http://schemas.microsoft.com/office/drawing/2014/main" id="{D9977711-86AF-84F1-180C-BEDFEB53909C}"/>
                </a:ext>
              </a:extLst>
            </p:cNvPr>
            <p:cNvSpPr txBox="1"/>
            <p:nvPr/>
          </p:nvSpPr>
          <p:spPr>
            <a:xfrm>
              <a:off x="0" y="-9525"/>
              <a:ext cx="448820" cy="1462574"/>
            </a:xfrm>
            <a:prstGeom prst="rect">
              <a:avLst/>
            </a:prstGeom>
          </p:spPr>
          <p:txBody>
            <a:bodyPr lIns="47625" tIns="47625" rIns="47625" bIns="47625" rtlCol="0" anchor="ctr"/>
            <a:lstStyle/>
            <a:p>
              <a:pPr algn="ctr">
                <a:lnSpc>
                  <a:spcPts val="1799"/>
                </a:lnSpc>
              </a:pPr>
              <a:endParaRPr sz="1688"/>
            </a:p>
          </p:txBody>
        </p:sp>
      </p:grpSp>
      <p:grpSp>
        <p:nvGrpSpPr>
          <p:cNvPr id="226" name="Group 9">
            <a:extLst>
              <a:ext uri="{FF2B5EF4-FFF2-40B4-BE49-F238E27FC236}">
                <a16:creationId xmlns:a16="http://schemas.microsoft.com/office/drawing/2014/main" id="{E898CC1B-0BBD-B4B6-D176-585FAB385F12}"/>
              </a:ext>
            </a:extLst>
          </p:cNvPr>
          <p:cNvGrpSpPr/>
          <p:nvPr/>
        </p:nvGrpSpPr>
        <p:grpSpPr>
          <a:xfrm>
            <a:off x="966645" y="5904299"/>
            <a:ext cx="548391" cy="458823"/>
            <a:chOff x="42726" y="0"/>
            <a:chExt cx="693874" cy="812800"/>
          </a:xfrm>
        </p:grpSpPr>
        <p:sp>
          <p:nvSpPr>
            <p:cNvPr id="227" name="Freeform 10">
              <a:extLst>
                <a:ext uri="{FF2B5EF4-FFF2-40B4-BE49-F238E27FC236}">
                  <a16:creationId xmlns:a16="http://schemas.microsoft.com/office/drawing/2014/main" id="{C87DE0FC-76C5-5A98-006F-0EBF96CB1454}"/>
                </a:ext>
              </a:extLst>
            </p:cNvPr>
            <p:cNvSpPr/>
            <p:nvPr/>
          </p:nvSpPr>
          <p:spPr>
            <a:xfrm>
              <a:off x="42726" y="0"/>
              <a:ext cx="670383"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04040"/>
            </a:solidFill>
          </p:spPr>
          <p:txBody>
            <a:bodyPr/>
            <a:lstStyle/>
            <a:p>
              <a:endParaRPr lang="en-IN" dirty="0"/>
            </a:p>
          </p:txBody>
        </p:sp>
        <p:sp>
          <p:nvSpPr>
            <p:cNvPr id="228" name="TextBox 11">
              <a:extLst>
                <a:ext uri="{FF2B5EF4-FFF2-40B4-BE49-F238E27FC236}">
                  <a16:creationId xmlns:a16="http://schemas.microsoft.com/office/drawing/2014/main" id="{95607A55-179B-A6F9-584E-E61788D157D4}"/>
                </a:ext>
              </a:extLst>
            </p:cNvPr>
            <p:cNvSpPr txBox="1"/>
            <p:nvPr/>
          </p:nvSpPr>
          <p:spPr>
            <a:xfrm>
              <a:off x="76200" y="66675"/>
              <a:ext cx="660400" cy="669925"/>
            </a:xfrm>
            <a:prstGeom prst="rect">
              <a:avLst/>
            </a:prstGeom>
          </p:spPr>
          <p:txBody>
            <a:bodyPr lIns="47625" tIns="47625" rIns="47625" bIns="47625" rtlCol="0" anchor="ctr"/>
            <a:lstStyle/>
            <a:p>
              <a:pPr algn="ctr">
                <a:lnSpc>
                  <a:spcPts val="1799"/>
                </a:lnSpc>
              </a:pPr>
              <a:endParaRPr sz="1688"/>
            </a:p>
          </p:txBody>
        </p:sp>
      </p:grpSp>
      <p:sp>
        <p:nvSpPr>
          <p:cNvPr id="229" name="Freeform 84">
            <a:extLst>
              <a:ext uri="{FF2B5EF4-FFF2-40B4-BE49-F238E27FC236}">
                <a16:creationId xmlns:a16="http://schemas.microsoft.com/office/drawing/2014/main" id="{C2E70599-D559-A4F7-C398-D243678E39B6}"/>
              </a:ext>
            </a:extLst>
          </p:cNvPr>
          <p:cNvSpPr/>
          <p:nvPr/>
        </p:nvSpPr>
        <p:spPr>
          <a:xfrm>
            <a:off x="1078851" y="5999245"/>
            <a:ext cx="240372" cy="257208"/>
          </a:xfrm>
          <a:custGeom>
            <a:avLst/>
            <a:gdLst/>
            <a:ahLst/>
            <a:cxnLst/>
            <a:rect l="l" t="t" r="r" b="b"/>
            <a:pathLst>
              <a:path w="256397" h="274355">
                <a:moveTo>
                  <a:pt x="0" y="0"/>
                </a:moveTo>
                <a:lnTo>
                  <a:pt x="256397" y="0"/>
                </a:lnTo>
                <a:lnTo>
                  <a:pt x="256397" y="274354"/>
                </a:lnTo>
                <a:lnTo>
                  <a:pt x="0" y="27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0" name="TextBox 96">
            <a:extLst>
              <a:ext uri="{FF2B5EF4-FFF2-40B4-BE49-F238E27FC236}">
                <a16:creationId xmlns:a16="http://schemas.microsoft.com/office/drawing/2014/main" id="{8169DE4D-41EC-ADF1-8866-4537DE724A22}"/>
              </a:ext>
            </a:extLst>
          </p:cNvPr>
          <p:cNvSpPr txBox="1"/>
          <p:nvPr/>
        </p:nvSpPr>
        <p:spPr>
          <a:xfrm>
            <a:off x="1566333" y="5970539"/>
            <a:ext cx="3311888" cy="179536"/>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Static or manually tuned</a:t>
            </a:r>
          </a:p>
        </p:txBody>
      </p:sp>
      <p:sp>
        <p:nvSpPr>
          <p:cNvPr id="231" name="TextBox 99">
            <a:extLst>
              <a:ext uri="{FF2B5EF4-FFF2-40B4-BE49-F238E27FC236}">
                <a16:creationId xmlns:a16="http://schemas.microsoft.com/office/drawing/2014/main" id="{2FC9A900-0491-E59E-383F-89024D31B8CF}"/>
              </a:ext>
            </a:extLst>
          </p:cNvPr>
          <p:cNvSpPr txBox="1"/>
          <p:nvPr/>
        </p:nvSpPr>
        <p:spPr>
          <a:xfrm>
            <a:off x="7384017" y="5999245"/>
            <a:ext cx="3218759"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Uses Grid Search and Cross-validation for optimal performance</a:t>
            </a:r>
          </a:p>
        </p:txBody>
      </p:sp>
      <p:sp>
        <p:nvSpPr>
          <p:cNvPr id="232" name="TextBox 102">
            <a:extLst>
              <a:ext uri="{FF2B5EF4-FFF2-40B4-BE49-F238E27FC236}">
                <a16:creationId xmlns:a16="http://schemas.microsoft.com/office/drawing/2014/main" id="{21C54A45-9ED1-9FE8-C28A-C22AD789D0F0}"/>
              </a:ext>
            </a:extLst>
          </p:cNvPr>
          <p:cNvSpPr txBox="1"/>
          <p:nvPr/>
        </p:nvSpPr>
        <p:spPr>
          <a:xfrm>
            <a:off x="7239296" y="5272430"/>
            <a:ext cx="3346547" cy="359073"/>
          </a:xfrm>
          <a:prstGeom prst="rect">
            <a:avLst/>
          </a:prstGeom>
        </p:spPr>
        <p:txBody>
          <a:bodyPr wrap="square" lIns="0" tIns="0" rIns="0" bIns="0" rtlCol="0" anchor="t">
            <a:spAutoFit/>
          </a:bodyPr>
          <a:lstStyle/>
          <a:p>
            <a:pPr algn="r">
              <a:lnSpc>
                <a:spcPts val="1444"/>
              </a:lnSpc>
            </a:pPr>
            <a:r>
              <a:rPr lang="en-US" sz="1313" dirty="0">
                <a:solidFill>
                  <a:srgbClr val="404040"/>
                </a:solidFill>
                <a:latin typeface="Public Sans"/>
                <a:ea typeface="Public Sans"/>
                <a:cs typeface="Public Sans"/>
                <a:sym typeface="Public Sans"/>
              </a:rPr>
              <a:t>Machine Learning- based (TF-IDF + KNN) technique.</a:t>
            </a:r>
          </a:p>
        </p:txBody>
      </p:sp>
      <p:sp>
        <p:nvSpPr>
          <p:cNvPr id="233" name="TextBox 96">
            <a:extLst>
              <a:ext uri="{FF2B5EF4-FFF2-40B4-BE49-F238E27FC236}">
                <a16:creationId xmlns:a16="http://schemas.microsoft.com/office/drawing/2014/main" id="{AFE9D2A3-41A4-BA8D-D44D-20AB5F6C5789}"/>
              </a:ext>
            </a:extLst>
          </p:cNvPr>
          <p:cNvSpPr txBox="1"/>
          <p:nvPr/>
        </p:nvSpPr>
        <p:spPr>
          <a:xfrm>
            <a:off x="1471713" y="5215232"/>
            <a:ext cx="3311888" cy="359073"/>
          </a:xfrm>
          <a:prstGeom prst="rect">
            <a:avLst/>
          </a:prstGeom>
        </p:spPr>
        <p:txBody>
          <a:bodyPr wrap="square" lIns="0" tIns="0" rIns="0" bIns="0" rtlCol="0" anchor="t">
            <a:spAutoFit/>
          </a:bodyPr>
          <a:lstStyle/>
          <a:p>
            <a:pPr>
              <a:lnSpc>
                <a:spcPts val="1444"/>
              </a:lnSpc>
            </a:pPr>
            <a:r>
              <a:rPr lang="en-US" sz="1313" dirty="0">
                <a:solidFill>
                  <a:srgbClr val="404040"/>
                </a:solidFill>
                <a:latin typeface="Public Sans"/>
                <a:ea typeface="Public Sans"/>
                <a:cs typeface="Public Sans"/>
                <a:sym typeface="Public Sans"/>
              </a:rPr>
              <a:t>Rule-based technique, manual feature engineering.</a:t>
            </a:r>
          </a:p>
        </p:txBody>
      </p:sp>
      <p:sp>
        <p:nvSpPr>
          <p:cNvPr id="236" name="Rectangle 235">
            <a:extLst>
              <a:ext uri="{FF2B5EF4-FFF2-40B4-BE49-F238E27FC236}">
                <a16:creationId xmlns:a16="http://schemas.microsoft.com/office/drawing/2014/main" id="{13EEB343-4A53-07AA-B486-5F831B7FB07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Slide Number Placeholder 236">
            <a:extLst>
              <a:ext uri="{FF2B5EF4-FFF2-40B4-BE49-F238E27FC236}">
                <a16:creationId xmlns:a16="http://schemas.microsoft.com/office/drawing/2014/main" id="{2D0B1527-4410-D9FC-27E9-99BDCF93E091}"/>
              </a:ext>
            </a:extLst>
          </p:cNvPr>
          <p:cNvSpPr>
            <a:spLocks noGrp="1"/>
          </p:cNvSpPr>
          <p:nvPr>
            <p:ph type="sldNum" sz="quarter" idx="12"/>
          </p:nvPr>
        </p:nvSpPr>
        <p:spPr/>
        <p:txBody>
          <a:bodyPr/>
          <a:lstStyle/>
          <a:p>
            <a:fld id="{1845A7C6-3B24-4CDD-A2AB-7EC856166A91}"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401499A-CF52-D3C9-DCDB-94E74961A1BD}"/>
              </a:ext>
            </a:extLst>
          </p:cNvPr>
          <p:cNvSpPr/>
          <p:nvPr/>
        </p:nvSpPr>
        <p:spPr>
          <a:xfrm>
            <a:off x="169333" y="287867"/>
            <a:ext cx="11709400" cy="4538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C8F3F1D6-7661-37EE-FEA7-A569A908FDCF}"/>
              </a:ext>
            </a:extLst>
          </p:cNvPr>
          <p:cNvGrpSpPr/>
          <p:nvPr/>
        </p:nvGrpSpPr>
        <p:grpSpPr>
          <a:xfrm>
            <a:off x="578656" y="497196"/>
            <a:ext cx="11540958" cy="4324287"/>
            <a:chOff x="-32199" y="353193"/>
            <a:chExt cx="12647191" cy="6008719"/>
          </a:xfrm>
        </p:grpSpPr>
        <p:grpSp>
          <p:nvGrpSpPr>
            <p:cNvPr id="3" name="Group 2">
              <a:extLst>
                <a:ext uri="{FF2B5EF4-FFF2-40B4-BE49-F238E27FC236}">
                  <a16:creationId xmlns:a16="http://schemas.microsoft.com/office/drawing/2014/main" id="{5F1DA5DB-A9CB-568C-F105-C3B4D5D20264}"/>
                </a:ext>
              </a:extLst>
            </p:cNvPr>
            <p:cNvGrpSpPr/>
            <p:nvPr/>
          </p:nvGrpSpPr>
          <p:grpSpPr>
            <a:xfrm>
              <a:off x="-32199" y="353193"/>
              <a:ext cx="12647191" cy="6008719"/>
              <a:chOff x="-32199" y="353193"/>
              <a:chExt cx="12647191" cy="6008719"/>
            </a:xfrm>
          </p:grpSpPr>
          <p:grpSp>
            <p:nvGrpSpPr>
              <p:cNvPr id="5" name="Group 4">
                <a:extLst>
                  <a:ext uri="{FF2B5EF4-FFF2-40B4-BE49-F238E27FC236}">
                    <a16:creationId xmlns:a16="http://schemas.microsoft.com/office/drawing/2014/main" id="{5B9B8283-3CB5-3EE0-21DE-94CD097B8E8A}"/>
                  </a:ext>
                </a:extLst>
              </p:cNvPr>
              <p:cNvGrpSpPr/>
              <p:nvPr/>
            </p:nvGrpSpPr>
            <p:grpSpPr>
              <a:xfrm>
                <a:off x="-32199" y="353193"/>
                <a:ext cx="12647191" cy="6008719"/>
                <a:chOff x="71835" y="200927"/>
                <a:chExt cx="12647191" cy="6008719"/>
              </a:xfrm>
            </p:grpSpPr>
            <p:grpSp>
              <p:nvGrpSpPr>
                <p:cNvPr id="8" name="Group 7">
                  <a:extLst>
                    <a:ext uri="{FF2B5EF4-FFF2-40B4-BE49-F238E27FC236}">
                      <a16:creationId xmlns:a16="http://schemas.microsoft.com/office/drawing/2014/main" id="{A139A30F-3C6D-7399-E849-EA6FD6655A9C}"/>
                    </a:ext>
                  </a:extLst>
                </p:cNvPr>
                <p:cNvGrpSpPr/>
                <p:nvPr/>
              </p:nvGrpSpPr>
              <p:grpSpPr>
                <a:xfrm>
                  <a:off x="71835" y="200927"/>
                  <a:ext cx="12647191" cy="6008719"/>
                  <a:chOff x="138636" y="200927"/>
                  <a:chExt cx="12647191" cy="6008719"/>
                </a:xfrm>
              </p:grpSpPr>
              <p:pic>
                <p:nvPicPr>
                  <p:cNvPr id="10" name="Picture 6" descr="Report Sheet Symbol Icon Isolated On White, Audit Concept. Vector  Illustration. Logo Template Design. Royalty Free SVG, Cliparts, Vectors,  and Stock Illustration. Image 126264578.">
                    <a:extLst>
                      <a:ext uri="{FF2B5EF4-FFF2-40B4-BE49-F238E27FC236}">
                        <a16:creationId xmlns:a16="http://schemas.microsoft.com/office/drawing/2014/main" id="{5856A1FA-4CCE-E3D6-DB90-B7859DE1ACA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96" t="7417" r="15430" b="18845"/>
                  <a:stretch/>
                </p:blipFill>
                <p:spPr bwMode="auto">
                  <a:xfrm>
                    <a:off x="420407" y="4236448"/>
                    <a:ext cx="2029740" cy="19731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Rounded Corners 10">
                    <a:extLst>
                      <a:ext uri="{FF2B5EF4-FFF2-40B4-BE49-F238E27FC236}">
                        <a16:creationId xmlns:a16="http://schemas.microsoft.com/office/drawing/2014/main" id="{90FC471A-5E02-255C-59B1-B6719EEF12EB}"/>
                      </a:ext>
                    </a:extLst>
                  </p:cNvPr>
                  <p:cNvSpPr/>
                  <p:nvPr/>
                </p:nvSpPr>
                <p:spPr>
                  <a:xfrm>
                    <a:off x="493127" y="3426350"/>
                    <a:ext cx="1930036" cy="26179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6C45C659-7F36-0B05-4A2B-61EE36168C45}"/>
                      </a:ext>
                    </a:extLst>
                  </p:cNvPr>
                  <p:cNvSpPr/>
                  <p:nvPr/>
                </p:nvSpPr>
                <p:spPr>
                  <a:xfrm>
                    <a:off x="3431874" y="3529796"/>
                    <a:ext cx="2050111" cy="25046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5A5ACE66-4269-3A8C-A660-ACB7BD319791}"/>
                      </a:ext>
                    </a:extLst>
                  </p:cNvPr>
                  <p:cNvGrpSpPr/>
                  <p:nvPr/>
                </p:nvGrpSpPr>
                <p:grpSpPr>
                  <a:xfrm>
                    <a:off x="9294861" y="3486337"/>
                    <a:ext cx="3490966" cy="2542992"/>
                    <a:chOff x="3995407" y="2183778"/>
                    <a:chExt cx="2130961" cy="2423603"/>
                  </a:xfrm>
                </p:grpSpPr>
                <p:sp>
                  <p:nvSpPr>
                    <p:cNvPr id="31" name="Rectangle: Rounded Corners 30">
                      <a:extLst>
                        <a:ext uri="{FF2B5EF4-FFF2-40B4-BE49-F238E27FC236}">
                          <a16:creationId xmlns:a16="http://schemas.microsoft.com/office/drawing/2014/main" id="{DCD55081-B50E-1D1B-64FA-C4090855C6A3}"/>
                        </a:ext>
                      </a:extLst>
                    </p:cNvPr>
                    <p:cNvSpPr/>
                    <p:nvPr/>
                  </p:nvSpPr>
                  <p:spPr>
                    <a:xfrm>
                      <a:off x="3995407" y="2183778"/>
                      <a:ext cx="1731143" cy="242360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E48B2456-C901-0615-E9F2-CA05C33B13AB}"/>
                        </a:ext>
                      </a:extLst>
                    </p:cNvPr>
                    <p:cNvSpPr txBox="1"/>
                    <p:nvPr/>
                  </p:nvSpPr>
                  <p:spPr>
                    <a:xfrm>
                      <a:off x="4027064" y="2267370"/>
                      <a:ext cx="2099304" cy="529863"/>
                    </a:xfrm>
                    <a:prstGeom prst="rect">
                      <a:avLst/>
                    </a:prstGeom>
                    <a:noFill/>
                  </p:spPr>
                  <p:txBody>
                    <a:bodyPr wrap="square" rtlCol="0">
                      <a:spAutoFit/>
                    </a:bodyPr>
                    <a:lstStyle/>
                    <a:p>
                      <a:r>
                        <a:rPr lang="en-IN" sz="2000" b="1" dirty="0"/>
                        <a:t>Disease Prediction </a:t>
                      </a:r>
                    </a:p>
                  </p:txBody>
                </p:sp>
              </p:grpSp>
              <p:pic>
                <p:nvPicPr>
                  <p:cNvPr id="14" name="Picture 8" descr="scikit-learn SVG and transparent PNG icons | TechIcons">
                    <a:extLst>
                      <a:ext uri="{FF2B5EF4-FFF2-40B4-BE49-F238E27FC236}">
                        <a16:creationId xmlns:a16="http://schemas.microsoft.com/office/drawing/2014/main" id="{495709D9-B3A7-6F73-1774-66B3160ADC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4535" y="1492748"/>
                    <a:ext cx="1487517" cy="148751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he Natural Language Toolkit — What is it? | by Kelsey Lane | Medium">
                    <a:extLst>
                      <a:ext uri="{FF2B5EF4-FFF2-40B4-BE49-F238E27FC236}">
                        <a16:creationId xmlns:a16="http://schemas.microsoft.com/office/drawing/2014/main" id="{01C61A15-8757-69E0-D6E2-481A79CE8C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6590" y="1495411"/>
                    <a:ext cx="997618" cy="150394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3CCC20F2-D4A0-6A6F-92C8-3F7BB6F40B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2798788" y="68511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What is Python Coding? | Juni Learning">
                    <a:extLst>
                      <a:ext uri="{FF2B5EF4-FFF2-40B4-BE49-F238E27FC236}">
                        <a16:creationId xmlns:a16="http://schemas.microsoft.com/office/drawing/2014/main" id="{290A2FFB-F590-6035-FDB1-D830E2D1548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4131197" y="1530182"/>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1BB93E7-2A40-9171-715B-620A3FAE105A}"/>
                      </a:ext>
                    </a:extLst>
                  </p:cNvPr>
                  <p:cNvSpPr txBox="1"/>
                  <p:nvPr/>
                </p:nvSpPr>
                <p:spPr>
                  <a:xfrm>
                    <a:off x="3030113" y="257095"/>
                    <a:ext cx="5415219" cy="884333"/>
                  </a:xfrm>
                  <a:prstGeom prst="rect">
                    <a:avLst/>
                  </a:prstGeom>
                  <a:noFill/>
                </p:spPr>
                <p:txBody>
                  <a:bodyPr wrap="square">
                    <a:spAutoFit/>
                  </a:bodyPr>
                  <a:lstStyle/>
                  <a:p>
                    <a:r>
                      <a:rPr lang="en-IN" dirty="0"/>
                      <a:t>PYTHON &amp; MACHINE LEARNING LIBRARIES</a:t>
                    </a:r>
                  </a:p>
                  <a:p>
                    <a:endParaRPr lang="en-IN" dirty="0"/>
                  </a:p>
                </p:txBody>
              </p:sp>
              <p:pic>
                <p:nvPicPr>
                  <p:cNvPr id="19" name="Picture 4" descr="nlp-logo - Personal Trainer Ipswich | Group Fitness Ipswich | Body Switch">
                    <a:extLst>
                      <a:ext uri="{FF2B5EF4-FFF2-40B4-BE49-F238E27FC236}">
                        <a16:creationId xmlns:a16="http://schemas.microsoft.com/office/drawing/2014/main" id="{93274DE0-96FD-9E26-F5B3-2A768BD22CA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3098"/>
                  <a:stretch/>
                </p:blipFill>
                <p:spPr bwMode="auto">
                  <a:xfrm>
                    <a:off x="3835862" y="3574047"/>
                    <a:ext cx="1220865" cy="118378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Rounded Corners 19">
                    <a:extLst>
                      <a:ext uri="{FF2B5EF4-FFF2-40B4-BE49-F238E27FC236}">
                        <a16:creationId xmlns:a16="http://schemas.microsoft.com/office/drawing/2014/main" id="{26797207-AA09-186C-53BC-EAEE42757CAD}"/>
                      </a:ext>
                    </a:extLst>
                  </p:cNvPr>
                  <p:cNvSpPr/>
                  <p:nvPr/>
                </p:nvSpPr>
                <p:spPr>
                  <a:xfrm>
                    <a:off x="6452499" y="3509575"/>
                    <a:ext cx="2187375" cy="24369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6459A728-23BF-1CC2-B07A-647019F1B99D}"/>
                      </a:ext>
                    </a:extLst>
                  </p:cNvPr>
                  <p:cNvSpPr/>
                  <p:nvPr/>
                </p:nvSpPr>
                <p:spPr>
                  <a:xfrm>
                    <a:off x="2345288" y="200927"/>
                    <a:ext cx="6604454" cy="29307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1E92DD1B-EF00-8042-BFD7-696F223C7254}"/>
                      </a:ext>
                    </a:extLst>
                  </p:cNvPr>
                  <p:cNvSpPr txBox="1"/>
                  <p:nvPr/>
                </p:nvSpPr>
                <p:spPr>
                  <a:xfrm>
                    <a:off x="138636" y="3445746"/>
                    <a:ext cx="2541910" cy="898095"/>
                  </a:xfrm>
                  <a:prstGeom prst="rect">
                    <a:avLst/>
                  </a:prstGeom>
                  <a:noFill/>
                </p:spPr>
                <p:txBody>
                  <a:bodyPr wrap="square" rtlCol="0">
                    <a:spAutoFit/>
                  </a:bodyPr>
                  <a:lstStyle/>
                  <a:p>
                    <a:pPr algn="ctr"/>
                    <a:r>
                      <a:rPr lang="en-IN" b="1" dirty="0"/>
                      <a:t>INPUT</a:t>
                    </a:r>
                  </a:p>
                  <a:p>
                    <a:pPr algn="ctr"/>
                    <a:r>
                      <a:rPr lang="en-IN" b="1" dirty="0"/>
                      <a:t>(Symptoms)</a:t>
                    </a:r>
                  </a:p>
                </p:txBody>
              </p:sp>
              <p:sp>
                <p:nvSpPr>
                  <p:cNvPr id="23" name="Arrow: Right 22">
                    <a:extLst>
                      <a:ext uri="{FF2B5EF4-FFF2-40B4-BE49-F238E27FC236}">
                        <a16:creationId xmlns:a16="http://schemas.microsoft.com/office/drawing/2014/main" id="{78DA4486-5D3E-6282-EA58-561192D6858D}"/>
                      </a:ext>
                    </a:extLst>
                  </p:cNvPr>
                  <p:cNvSpPr/>
                  <p:nvPr/>
                </p:nvSpPr>
                <p:spPr>
                  <a:xfrm>
                    <a:off x="2423163" y="4286396"/>
                    <a:ext cx="100871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7BDE0963-CB8D-84A7-7B2C-D0F9F17F4A93}"/>
                      </a:ext>
                    </a:extLst>
                  </p:cNvPr>
                  <p:cNvSpPr/>
                  <p:nvPr/>
                </p:nvSpPr>
                <p:spPr>
                  <a:xfrm>
                    <a:off x="5481985" y="4286396"/>
                    <a:ext cx="970514" cy="306826"/>
                  </a:xfrm>
                  <a:prstGeom prst="rightArrow">
                    <a:avLst>
                      <a:gd name="adj1" fmla="val 50000"/>
                      <a:gd name="adj2"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D5B341DD-29D2-88B9-AD72-74F1A760E857}"/>
                      </a:ext>
                    </a:extLst>
                  </p:cNvPr>
                  <p:cNvSpPr/>
                  <p:nvPr/>
                </p:nvSpPr>
                <p:spPr>
                  <a:xfrm>
                    <a:off x="8706159" y="4666371"/>
                    <a:ext cx="588702" cy="306826"/>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Up-Down 25">
                    <a:extLst>
                      <a:ext uri="{FF2B5EF4-FFF2-40B4-BE49-F238E27FC236}">
                        <a16:creationId xmlns:a16="http://schemas.microsoft.com/office/drawing/2014/main" id="{741058BD-4B79-0A12-CB91-0EDA238BEE28}"/>
                      </a:ext>
                    </a:extLst>
                  </p:cNvPr>
                  <p:cNvSpPr/>
                  <p:nvPr/>
                </p:nvSpPr>
                <p:spPr>
                  <a:xfrm>
                    <a:off x="4317835" y="3131639"/>
                    <a:ext cx="218843" cy="393025"/>
                  </a:xfrm>
                  <a:prstGeom prst="up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utoShape 4" descr="Python google discount translate api">
                    <a:extLst>
                      <a:ext uri="{FF2B5EF4-FFF2-40B4-BE49-F238E27FC236}">
                        <a16:creationId xmlns:a16="http://schemas.microsoft.com/office/drawing/2014/main" id="{AE360DB6-5FAE-7349-9030-16ABB0A76DB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8" name="Picture 8" descr="Customising figures in Matplotlib">
                    <a:extLst>
                      <a:ext uri="{FF2B5EF4-FFF2-40B4-BE49-F238E27FC236}">
                        <a16:creationId xmlns:a16="http://schemas.microsoft.com/office/drawing/2014/main" id="{54504702-DF37-8D9C-7E9B-D78EDE82BA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63500" y="682364"/>
                    <a:ext cx="2580250" cy="8600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0" descr="NumPy Logo | SVG | Real Company | Alphabet, Letter N Logo">
                    <a:extLst>
                      <a:ext uri="{FF2B5EF4-FFF2-40B4-BE49-F238E27FC236}">
                        <a16:creationId xmlns:a16="http://schemas.microsoft.com/office/drawing/2014/main" id="{9E9FE028-55EB-DAE6-F7BD-25B4AC57E9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1674" y="1492748"/>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joblibを使ってみよう - PythonOsaka">
                    <a:extLst>
                      <a:ext uri="{FF2B5EF4-FFF2-40B4-BE49-F238E27FC236}">
                        <a16:creationId xmlns:a16="http://schemas.microsoft.com/office/drawing/2014/main" id="{38076E43-1E42-7A30-58C4-05AD5F59641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69001" y="1557937"/>
                    <a:ext cx="1347274" cy="1242576"/>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descr="Flask &amp; React - From Zero to Full-Stack (with Samples)">
                  <a:extLst>
                    <a:ext uri="{FF2B5EF4-FFF2-40B4-BE49-F238E27FC236}">
                      <a16:creationId xmlns:a16="http://schemas.microsoft.com/office/drawing/2014/main" id="{0313180B-A595-BDCE-08FA-A45270C2266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06884" y="3651191"/>
                  <a:ext cx="2255743" cy="1029497"/>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2" descr="Improve model - Hyperparameter tuning in k-nearest neighbors">
                <a:extLst>
                  <a:ext uri="{FF2B5EF4-FFF2-40B4-BE49-F238E27FC236}">
                    <a16:creationId xmlns:a16="http://schemas.microsoft.com/office/drawing/2014/main" id="{6C0651CB-1A58-212A-EF58-6901B117242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30411" r="50291" b="32180"/>
              <a:stretch/>
            </p:blipFill>
            <p:spPr bwMode="auto">
              <a:xfrm>
                <a:off x="3529886" y="5086655"/>
                <a:ext cx="1489346" cy="76129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eart Disease Prediction Using Machine Learning and Feature Selection -  Wisdom ML">
                <a:extLst>
                  <a:ext uri="{FF2B5EF4-FFF2-40B4-BE49-F238E27FC236}">
                    <a16:creationId xmlns:a16="http://schemas.microsoft.com/office/drawing/2014/main" id="{29A329C1-BC0A-ECA8-E03B-9D6372376F6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238855" y="4465644"/>
                <a:ext cx="2293107" cy="1473497"/>
              </a:xfrm>
              <a:prstGeom prst="rect">
                <a:avLst/>
              </a:prstGeom>
              <a:noFill/>
              <a:extLst>
                <a:ext uri="{909E8E84-426E-40DD-AFC4-6F175D3DCCD1}">
                  <a14:hiddenFill xmlns:a14="http://schemas.microsoft.com/office/drawing/2010/main">
                    <a:solidFill>
                      <a:srgbClr val="FFFFFF"/>
                    </a:solidFill>
                  </a14:hiddenFill>
                </a:ext>
              </a:extLst>
            </p:spPr>
          </p:pic>
        </p:grpSp>
        <p:pic>
          <p:nvPicPr>
            <p:cNvPr id="4" name="Picture 6" descr="Articulation HTML-CSS |InfoDocBib - Architecte de l'information">
              <a:extLst>
                <a:ext uri="{FF2B5EF4-FFF2-40B4-BE49-F238E27FC236}">
                  <a16:creationId xmlns:a16="http://schemas.microsoft.com/office/drawing/2014/main" id="{8A862F13-A718-8B62-AC56-E145E5F9C775}"/>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9419" t="12807" r="20224" b="15325"/>
            <a:stretch/>
          </p:blipFill>
          <p:spPr bwMode="auto">
            <a:xfrm>
              <a:off x="6606807" y="4818637"/>
              <a:ext cx="1640547" cy="109879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489936AD-14BF-FF11-3E43-69C8079DC681}"/>
              </a:ext>
            </a:extLst>
          </p:cNvPr>
          <p:cNvGrpSpPr/>
          <p:nvPr/>
        </p:nvGrpSpPr>
        <p:grpSpPr>
          <a:xfrm>
            <a:off x="270829" y="4923564"/>
            <a:ext cx="11039513" cy="1866919"/>
            <a:chOff x="27161" y="4216840"/>
            <a:chExt cx="11039513" cy="1866919"/>
          </a:xfrm>
        </p:grpSpPr>
        <p:pic>
          <p:nvPicPr>
            <p:cNvPr id="34" name="Picture 8" descr="scikit-learn SVG and transparent PNG icons | TechIcons">
              <a:extLst>
                <a:ext uri="{FF2B5EF4-FFF2-40B4-BE49-F238E27FC236}">
                  <a16:creationId xmlns:a16="http://schemas.microsoft.com/office/drawing/2014/main" id="{1644666F-4555-976C-2EDD-73BD60FC32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125" y="4448365"/>
              <a:ext cx="1487517" cy="148751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1A8B0BA1-EFB8-41D0-34CD-0F5FC55F26B7}"/>
                </a:ext>
              </a:extLst>
            </p:cNvPr>
            <p:cNvSpPr/>
            <p:nvPr/>
          </p:nvSpPr>
          <p:spPr>
            <a:xfrm>
              <a:off x="176987" y="4216840"/>
              <a:ext cx="10889687" cy="1866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6" name="Picture 35" descr="What is Python Coding? | Juni Learning">
              <a:extLst>
                <a:ext uri="{FF2B5EF4-FFF2-40B4-BE49-F238E27FC236}">
                  <a16:creationId xmlns:a16="http://schemas.microsoft.com/office/drawing/2014/main" id="{B428203E-8AE8-E97A-39F5-F5BDF2A990E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235" t="8218" r="13832" b="11264"/>
            <a:stretch/>
          </p:blipFill>
          <p:spPr bwMode="auto">
            <a:xfrm>
              <a:off x="3671071" y="4441143"/>
              <a:ext cx="925531" cy="1466271"/>
            </a:xfrm>
            <a:prstGeom prst="flowChartConnector">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37" name="Picture 2">
              <a:extLst>
                <a:ext uri="{FF2B5EF4-FFF2-40B4-BE49-F238E27FC236}">
                  <a16:creationId xmlns:a16="http://schemas.microsoft.com/office/drawing/2014/main" id="{5F4CF8CD-97FB-0993-5D7C-2DFF89C7A43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141"/>
            <a:stretch/>
          </p:blipFill>
          <p:spPr bwMode="auto">
            <a:xfrm>
              <a:off x="8503459" y="4771245"/>
              <a:ext cx="2338424" cy="87017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10" descr="NumPy Logo | SVG | Real Company | Alphabet, Letter N Logo">
              <a:extLst>
                <a:ext uri="{FF2B5EF4-FFF2-40B4-BE49-F238E27FC236}">
                  <a16:creationId xmlns:a16="http://schemas.microsoft.com/office/drawing/2014/main" id="{97DAB3D7-D1E8-0A5E-7BBA-AACEE848C48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7795" y="4562960"/>
              <a:ext cx="1270627" cy="127062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joblibを使ってみよう - PythonOsaka">
              <a:extLst>
                <a:ext uri="{FF2B5EF4-FFF2-40B4-BE49-F238E27FC236}">
                  <a16:creationId xmlns:a16="http://schemas.microsoft.com/office/drawing/2014/main" id="{2C16EB37-6BE9-3AA8-532F-E4CC4E2B3B5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056" y="4410820"/>
              <a:ext cx="1347274" cy="135393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8" descr="Flask &amp; React - From Zero to Full-Stack (with Samples)">
              <a:extLst>
                <a:ext uri="{FF2B5EF4-FFF2-40B4-BE49-F238E27FC236}">
                  <a16:creationId xmlns:a16="http://schemas.microsoft.com/office/drawing/2014/main" id="{7D1F22E6-E68C-BFC1-D61F-4C964906119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161" y="4771245"/>
              <a:ext cx="2064645" cy="102673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3D8631D4-65DA-6138-AB47-8E6583E7B96E}"/>
                </a:ext>
              </a:extLst>
            </p:cNvPr>
            <p:cNvSpPr txBox="1"/>
            <p:nvPr/>
          </p:nvSpPr>
          <p:spPr>
            <a:xfrm>
              <a:off x="344760" y="4247149"/>
              <a:ext cx="1975194" cy="369332"/>
            </a:xfrm>
            <a:prstGeom prst="rect">
              <a:avLst/>
            </a:prstGeom>
            <a:noFill/>
          </p:spPr>
          <p:txBody>
            <a:bodyPr wrap="square" rtlCol="0">
              <a:spAutoFit/>
            </a:bodyPr>
            <a:lstStyle/>
            <a:p>
              <a:r>
                <a:rPr lang="en-IN" b="1" dirty="0">
                  <a:solidFill>
                    <a:schemeClr val="accent3"/>
                  </a:solidFill>
                </a:rPr>
                <a:t>TECH</a:t>
              </a:r>
              <a:r>
                <a:rPr lang="en-IN" dirty="0">
                  <a:solidFill>
                    <a:schemeClr val="accent3"/>
                  </a:solidFill>
                </a:rPr>
                <a:t> </a:t>
              </a:r>
              <a:r>
                <a:rPr lang="en-IN" b="1" dirty="0">
                  <a:solidFill>
                    <a:schemeClr val="accent3"/>
                  </a:solidFill>
                </a:rPr>
                <a:t>STACK</a:t>
              </a:r>
            </a:p>
          </p:txBody>
        </p:sp>
        <p:pic>
          <p:nvPicPr>
            <p:cNvPr id="42" name="Picture 14" descr="The Natural Language Toolkit — What is it? | by Kelsey Lane | Medium">
              <a:extLst>
                <a:ext uri="{FF2B5EF4-FFF2-40B4-BE49-F238E27FC236}">
                  <a16:creationId xmlns:a16="http://schemas.microsoft.com/office/drawing/2014/main" id="{D18987C3-E7FB-2CBA-6FB0-1A8D5447D7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5661" y="4354913"/>
              <a:ext cx="997618" cy="1638729"/>
            </a:xfrm>
            <a:prstGeom prst="rect">
              <a:avLst/>
            </a:prstGeom>
            <a:noFill/>
            <a:extLst>
              <a:ext uri="{909E8E84-426E-40DD-AFC4-6F175D3DCCD1}">
                <a14:hiddenFill xmlns:a14="http://schemas.microsoft.com/office/drawing/2010/main">
                  <a:solidFill>
                    <a:srgbClr val="FFFFFF"/>
                  </a:solidFill>
                </a14:hiddenFill>
              </a:ext>
            </a:extLst>
          </p:spPr>
        </p:pic>
      </p:grpSp>
      <p:sp>
        <p:nvSpPr>
          <p:cNvPr id="43" name="TextBox 42">
            <a:extLst>
              <a:ext uri="{FF2B5EF4-FFF2-40B4-BE49-F238E27FC236}">
                <a16:creationId xmlns:a16="http://schemas.microsoft.com/office/drawing/2014/main" id="{12B758E9-F227-7BD3-7818-43A18AF7287F}"/>
              </a:ext>
            </a:extLst>
          </p:cNvPr>
          <p:cNvSpPr txBox="1"/>
          <p:nvPr/>
        </p:nvSpPr>
        <p:spPr>
          <a:xfrm>
            <a:off x="270829" y="439410"/>
            <a:ext cx="2705509" cy="646331"/>
          </a:xfrm>
          <a:prstGeom prst="rect">
            <a:avLst/>
          </a:prstGeom>
          <a:noFill/>
        </p:spPr>
        <p:txBody>
          <a:bodyPr wrap="square" rtlCol="0">
            <a:spAutoFit/>
          </a:bodyPr>
          <a:lstStyle/>
          <a:p>
            <a:r>
              <a:rPr lang="en-IN" b="1" dirty="0">
                <a:solidFill>
                  <a:schemeClr val="accent3"/>
                </a:solidFill>
              </a:rPr>
              <a:t>ARCHITECTURE </a:t>
            </a:r>
          </a:p>
          <a:p>
            <a:r>
              <a:rPr lang="en-IN" b="1" dirty="0">
                <a:solidFill>
                  <a:schemeClr val="accent3"/>
                </a:solidFill>
              </a:rPr>
              <a:t>DIAGRAM</a:t>
            </a:r>
          </a:p>
        </p:txBody>
      </p:sp>
      <p:sp>
        <p:nvSpPr>
          <p:cNvPr id="45" name="Slide Number Placeholder 44">
            <a:extLst>
              <a:ext uri="{FF2B5EF4-FFF2-40B4-BE49-F238E27FC236}">
                <a16:creationId xmlns:a16="http://schemas.microsoft.com/office/drawing/2014/main" id="{44A717C3-CB68-3E93-3E54-D263C957CFBF}"/>
              </a:ext>
            </a:extLst>
          </p:cNvPr>
          <p:cNvSpPr>
            <a:spLocks noGrp="1"/>
          </p:cNvSpPr>
          <p:nvPr>
            <p:ph type="sldNum" sz="quarter" idx="12"/>
          </p:nvPr>
        </p:nvSpPr>
        <p:spPr/>
        <p:txBody>
          <a:bodyPr/>
          <a:lstStyle/>
          <a:p>
            <a:fld id="{1845A7C6-3B24-4CDD-A2AB-7EC856166A91}" type="slidenum">
              <a:rPr lang="en-IN" smtClean="0"/>
              <a:t>7</a:t>
            </a:fld>
            <a:endParaRPr lang="en-IN"/>
          </a:p>
        </p:txBody>
      </p:sp>
    </p:spTree>
    <p:extLst>
      <p:ext uri="{BB962C8B-B14F-4D97-AF65-F5344CB8AC3E}">
        <p14:creationId xmlns:p14="http://schemas.microsoft.com/office/powerpoint/2010/main" val="91627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1796A6B-A4EB-A5AC-C965-1C4A30DD69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150" y="400050"/>
            <a:ext cx="7244751" cy="6333655"/>
          </a:xfrm>
          <a:prstGeom prst="rect">
            <a:avLst/>
          </a:prstGeom>
        </p:spPr>
      </p:pic>
      <p:pic>
        <p:nvPicPr>
          <p:cNvPr id="3" name="Picture 2">
            <a:extLst>
              <a:ext uri="{FF2B5EF4-FFF2-40B4-BE49-F238E27FC236}">
                <a16:creationId xmlns:a16="http://schemas.microsoft.com/office/drawing/2014/main" id="{171CB4F6-C255-26BB-86C5-A31AE59050EB}"/>
              </a:ext>
            </a:extLst>
          </p:cNvPr>
          <p:cNvPicPr>
            <a:picLocks noChangeAspect="1"/>
          </p:cNvPicPr>
          <p:nvPr/>
        </p:nvPicPr>
        <p:blipFill rotWithShape="1">
          <a:blip r:embed="rId4"/>
          <a:srcRect t="586" r="2250"/>
          <a:stretch/>
        </p:blipFill>
        <p:spPr bwMode="auto">
          <a:xfrm>
            <a:off x="8397219" y="620814"/>
            <a:ext cx="2931180" cy="5960491"/>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A9E1F0D4-19D9-B853-B4AA-3AF5AFAF6375}"/>
              </a:ext>
            </a:extLst>
          </p:cNvPr>
          <p:cNvSpPr txBox="1"/>
          <p:nvPr/>
        </p:nvSpPr>
        <p:spPr>
          <a:xfrm>
            <a:off x="1346521" y="400050"/>
            <a:ext cx="6096000" cy="400110"/>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410"/>
              </a:spcBef>
              <a:buSzPts val="1400"/>
              <a:tabLst>
                <a:tab pos="456565" algn="l"/>
              </a:tabLst>
            </a:pPr>
            <a:r>
              <a:rPr lang="en-US" sz="2000" b="1" dirty="0">
                <a:ln/>
                <a:solidFill>
                  <a:schemeClr val="accent3"/>
                </a:solidFill>
                <a:latin typeface="Times New Roman" panose="02020603050405020304" pitchFamily="18" charset="0"/>
                <a:ea typeface="Times New Roman" panose="02020603050405020304" pitchFamily="18" charset="0"/>
              </a:rPr>
              <a:t> ARCHITECTURE DIAGRAM</a:t>
            </a:r>
            <a:endParaRPr lang="en-IN" sz="1600" b="1" dirty="0">
              <a:ln/>
              <a:solidFill>
                <a:schemeClr val="accent3"/>
              </a:solidFill>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1CDFFE36-6740-F760-9256-23FC60C05061}"/>
              </a:ext>
            </a:extLst>
          </p:cNvPr>
          <p:cNvSpPr txBox="1"/>
          <p:nvPr/>
        </p:nvSpPr>
        <p:spPr>
          <a:xfrm>
            <a:off x="7671442" y="284051"/>
            <a:ext cx="6096000" cy="369332"/>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0"/>
              </a:spcBef>
              <a:buSzPts val="1400"/>
              <a:tabLst>
                <a:tab pos="386080" algn="l"/>
              </a:tabLst>
            </a:pPr>
            <a:r>
              <a:rPr lang="en-US" sz="1800" b="1" dirty="0">
                <a:ln/>
                <a:solidFill>
                  <a:schemeClr val="accent3"/>
                </a:solidFill>
                <a:latin typeface="Times New Roman" panose="02020603050405020304" pitchFamily="18" charset="0"/>
                <a:ea typeface="Times New Roman" panose="02020603050405020304" pitchFamily="18" charset="0"/>
              </a:rPr>
              <a:t>SYSTEM FLOW DIAGRAM</a:t>
            </a:r>
            <a:endParaRPr lang="en-IN" sz="1800" b="1" dirty="0">
              <a:ln/>
              <a:solidFill>
                <a:schemeClr val="accent3"/>
              </a:solidFill>
              <a:latin typeface="Times New Roman" panose="02020603050405020304" pitchFamily="18" charset="0"/>
              <a:ea typeface="Times New Roman" panose="02020603050405020304" pitchFamily="18" charset="0"/>
            </a:endParaRPr>
          </a:p>
        </p:txBody>
      </p:sp>
      <p:sp>
        <p:nvSpPr>
          <p:cNvPr id="13" name="Rectangle 12">
            <a:extLst>
              <a:ext uri="{FF2B5EF4-FFF2-40B4-BE49-F238E27FC236}">
                <a16:creationId xmlns:a16="http://schemas.microsoft.com/office/drawing/2014/main" id="{5CFE0C84-F3D9-FE8A-5EE7-2781E9404228}"/>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FA17F85-1C75-6179-8F1E-BACDCA9807F9}"/>
              </a:ext>
            </a:extLst>
          </p:cNvPr>
          <p:cNvSpPr/>
          <p:nvPr/>
        </p:nvSpPr>
        <p:spPr>
          <a:xfrm>
            <a:off x="118533" y="247650"/>
            <a:ext cx="7298267" cy="648335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A64AAA1-1C48-78EE-4F6B-D850F6A75B07}"/>
              </a:ext>
            </a:extLst>
          </p:cNvPr>
          <p:cNvSpPr/>
          <p:nvPr/>
        </p:nvSpPr>
        <p:spPr>
          <a:xfrm>
            <a:off x="7893934" y="215384"/>
            <a:ext cx="3565003" cy="63659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82791B76-5B00-C088-D8CE-521F84FAB52E}"/>
              </a:ext>
            </a:extLst>
          </p:cNvPr>
          <p:cNvSpPr>
            <a:spLocks noGrp="1"/>
          </p:cNvSpPr>
          <p:nvPr>
            <p:ph type="sldNum" sz="quarter" idx="12"/>
          </p:nvPr>
        </p:nvSpPr>
        <p:spPr/>
        <p:txBody>
          <a:bodyPr/>
          <a:lstStyle/>
          <a:p>
            <a:fld id="{1845A7C6-3B24-4CDD-A2AB-7EC856166A91}" type="slidenum">
              <a:rPr lang="en-IN" smtClean="0"/>
              <a:t>8</a:t>
            </a:fld>
            <a:endParaRPr lang="en-IN"/>
          </a:p>
        </p:txBody>
      </p:sp>
    </p:spTree>
    <p:extLst>
      <p:ext uri="{BB962C8B-B14F-4D97-AF65-F5344CB8AC3E}">
        <p14:creationId xmlns:p14="http://schemas.microsoft.com/office/powerpoint/2010/main" val="4209801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D2FF9C7-9E04-1C71-D959-9385733EADAD}"/>
              </a:ext>
            </a:extLst>
          </p:cNvPr>
          <p:cNvSpPr/>
          <p:nvPr/>
        </p:nvSpPr>
        <p:spPr>
          <a:xfrm>
            <a:off x="140713" y="245533"/>
            <a:ext cx="6729985" cy="625686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1">
            <a:extLst>
              <a:ext uri="{FF2B5EF4-FFF2-40B4-BE49-F238E27FC236}">
                <a16:creationId xmlns:a16="http://schemas.microsoft.com/office/drawing/2014/main" id="{952B9E6E-FF63-C5F1-D0F0-9171A27C80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713" y="618068"/>
            <a:ext cx="6598753" cy="6256866"/>
          </a:xfrm>
          <a:prstGeom prst="rect">
            <a:avLst/>
          </a:prstGeom>
        </p:spPr>
      </p:pic>
      <p:pic>
        <p:nvPicPr>
          <p:cNvPr id="5" name="Picture 4" descr="Use case diagram of the proposed system.">
            <a:extLst>
              <a:ext uri="{FF2B5EF4-FFF2-40B4-BE49-F238E27FC236}">
                <a16:creationId xmlns:a16="http://schemas.microsoft.com/office/drawing/2014/main" id="{96EAE259-1023-0CF1-E448-E07D2E470A07}"/>
              </a:ext>
            </a:extLst>
          </p:cNvPr>
          <p:cNvPicPr>
            <a:picLocks noChangeAspect="1"/>
          </p:cNvPicPr>
          <p:nvPr/>
        </p:nvPicPr>
        <p:blipFill>
          <a:blip r:embed="rId4">
            <a:extLst>
              <a:ext uri="{28A0092B-C50C-407E-A947-70E740481C1C}">
                <a14:useLocalDpi xmlns:a14="http://schemas.microsoft.com/office/drawing/2010/main" val="0"/>
              </a:ext>
            </a:extLst>
          </a:blip>
          <a:srcRect l="498" t="7326" r="-498" b="10877"/>
          <a:stretch/>
        </p:blipFill>
        <p:spPr bwMode="auto">
          <a:xfrm>
            <a:off x="7239000" y="1088020"/>
            <a:ext cx="4812287" cy="5040418"/>
          </a:xfrm>
          <a:prstGeom prst="rect">
            <a:avLst/>
          </a:prstGeom>
          <a:noFill/>
          <a:ln>
            <a:noFill/>
          </a:ln>
        </p:spPr>
      </p:pic>
      <p:sp>
        <p:nvSpPr>
          <p:cNvPr id="3" name="Rectangle: Rounded Corners 2">
            <a:extLst>
              <a:ext uri="{FF2B5EF4-FFF2-40B4-BE49-F238E27FC236}">
                <a16:creationId xmlns:a16="http://schemas.microsoft.com/office/drawing/2014/main" id="{50FD975B-B8EA-ECEE-61BB-7F2ADD2E7844}"/>
              </a:ext>
            </a:extLst>
          </p:cNvPr>
          <p:cNvSpPr/>
          <p:nvPr/>
        </p:nvSpPr>
        <p:spPr>
          <a:xfrm>
            <a:off x="7120465" y="440267"/>
            <a:ext cx="4812287" cy="58843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AD4BF48C-AE4A-3CDD-1A49-F90DBBC72960}"/>
              </a:ext>
            </a:extLst>
          </p:cNvPr>
          <p:cNvSpPr txBox="1"/>
          <p:nvPr/>
        </p:nvSpPr>
        <p:spPr>
          <a:xfrm>
            <a:off x="140713" y="387235"/>
            <a:ext cx="609600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SEQUENCE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2CC33944-A281-60B1-A967-B223E0778072}"/>
              </a:ext>
            </a:extLst>
          </p:cNvPr>
          <p:cNvSpPr/>
          <p:nvPr/>
        </p:nvSpPr>
        <p:spPr>
          <a:xfrm>
            <a:off x="93133" y="126999"/>
            <a:ext cx="11980334" cy="66378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E5FC20C-B38A-88D9-636E-04B25846AC51}"/>
              </a:ext>
            </a:extLst>
          </p:cNvPr>
          <p:cNvSpPr txBox="1"/>
          <p:nvPr/>
        </p:nvSpPr>
        <p:spPr>
          <a:xfrm>
            <a:off x="7239000" y="523565"/>
            <a:ext cx="6094070" cy="461665"/>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lvl="1">
              <a:spcBef>
                <a:spcPts val="305"/>
              </a:spcBef>
              <a:buSzPts val="1400"/>
              <a:tabLst>
                <a:tab pos="344805" algn="l"/>
              </a:tabLst>
            </a:pPr>
            <a:r>
              <a:rPr lang="en-US" sz="2400" b="1" dirty="0">
                <a:ln/>
                <a:solidFill>
                  <a:schemeClr val="accent3"/>
                </a:solidFill>
                <a:latin typeface="Times New Roman" panose="02020603050405020304" pitchFamily="18" charset="0"/>
                <a:ea typeface="Times New Roman" panose="02020603050405020304" pitchFamily="18" charset="0"/>
              </a:rPr>
              <a:t>USE CASE DIAGRAM</a:t>
            </a:r>
            <a:endParaRPr lang="en-IN" sz="2400" b="1" dirty="0">
              <a:ln/>
              <a:solidFill>
                <a:schemeClr val="accent3"/>
              </a:solidFill>
              <a:latin typeface="Times New Roman" panose="02020603050405020304" pitchFamily="18" charset="0"/>
              <a:ea typeface="Times New Roman" panose="02020603050405020304" pitchFamily="18" charset="0"/>
            </a:endParaRPr>
          </a:p>
        </p:txBody>
      </p:sp>
      <p:sp>
        <p:nvSpPr>
          <p:cNvPr id="11" name="Slide Number Placeholder 10">
            <a:extLst>
              <a:ext uri="{FF2B5EF4-FFF2-40B4-BE49-F238E27FC236}">
                <a16:creationId xmlns:a16="http://schemas.microsoft.com/office/drawing/2014/main" id="{852CD173-1A22-19CD-6E94-43803E5314FF}"/>
              </a:ext>
            </a:extLst>
          </p:cNvPr>
          <p:cNvSpPr>
            <a:spLocks noGrp="1"/>
          </p:cNvSpPr>
          <p:nvPr>
            <p:ph type="sldNum" sz="quarter" idx="12"/>
          </p:nvPr>
        </p:nvSpPr>
        <p:spPr/>
        <p:txBody>
          <a:bodyPr/>
          <a:lstStyle/>
          <a:p>
            <a:fld id="{1845A7C6-3B24-4CDD-A2AB-7EC856166A91}" type="slidenum">
              <a:rPr lang="en-IN" smtClean="0"/>
              <a:t>9</a:t>
            </a:fld>
            <a:endParaRPr lang="en-IN"/>
          </a:p>
        </p:txBody>
      </p:sp>
    </p:spTree>
    <p:extLst>
      <p:ext uri="{BB962C8B-B14F-4D97-AF65-F5344CB8AC3E}">
        <p14:creationId xmlns:p14="http://schemas.microsoft.com/office/powerpoint/2010/main" val="2205870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257</TotalTime>
  <Words>1347</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-apple-system</vt:lpstr>
      <vt:lpstr>Arial</vt:lpstr>
      <vt:lpstr>Ballpoint</vt:lpstr>
      <vt:lpstr>Calibri</vt:lpstr>
      <vt:lpstr>Montserrat</vt:lpstr>
      <vt:lpstr>Montserrat Bold</vt:lpstr>
      <vt:lpstr>Public Sans</vt:lpstr>
      <vt:lpstr>Public Sans Bold</vt:lpstr>
      <vt:lpstr>Rockwell</vt:lpstr>
      <vt:lpstr>Rockwell Condensed</vt:lpstr>
      <vt:lpstr>Times New Roman</vt:lpstr>
      <vt:lpstr>Wingdings</vt:lpstr>
      <vt:lpstr>Wood Type</vt:lpstr>
      <vt:lpstr>Disease Classification from Symptoms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G R</dc:creator>
  <cp:lastModifiedBy>Pavithra G R</cp:lastModifiedBy>
  <cp:revision>5</cp:revision>
  <dcterms:created xsi:type="dcterms:W3CDTF">2025-04-16T11:00:07Z</dcterms:created>
  <dcterms:modified xsi:type="dcterms:W3CDTF">2025-05-03T05:31:41Z</dcterms:modified>
</cp:coreProperties>
</file>