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6" r:id="rId2"/>
    <p:sldId id="260" r:id="rId3"/>
    <p:sldId id="258" r:id="rId4"/>
    <p:sldId id="261" r:id="rId5"/>
    <p:sldId id="262" r:id="rId6"/>
    <p:sldId id="264" r:id="rId7"/>
    <p:sldId id="257" r:id="rId8"/>
    <p:sldId id="265" r:id="rId9"/>
    <p:sldId id="267" r:id="rId10"/>
    <p:sldId id="268" r:id="rId11"/>
    <p:sldId id="270"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90" d="100"/>
          <a:sy n="90" d="100"/>
        </p:scale>
        <p:origin x="2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437B1-9BAF-4796-8533-29A301B62BCB}" type="doc">
      <dgm:prSet loTypeId="urn:microsoft.com/office/officeart/2005/8/layout/vList3" loCatId="picture" qsTypeId="urn:microsoft.com/office/officeart/2005/8/quickstyle/simple1" qsCatId="simple" csTypeId="urn:microsoft.com/office/officeart/2005/8/colors/accent3_5" csCatId="accent3" phldr="1"/>
      <dgm:spPr/>
    </dgm:pt>
    <dgm:pt modelId="{55BBEBF1-D0ED-4886-9AF5-E9FF27E21C4C}">
      <dgm:prSet phldrT="[Text]"/>
      <dgm:spPr/>
      <dgm:t>
        <a:bodyPr/>
        <a:lstStyle/>
        <a:p>
          <a:pPr>
            <a:buFont typeface="+mj-lt"/>
            <a:buAutoNum type="arabicPeriod"/>
          </a:pPr>
          <a:r>
            <a:rPr lang="en-US" b="1" dirty="0"/>
            <a:t>85-90% Accuracy:</a:t>
          </a:r>
          <a:r>
            <a:rPr lang="en-US" dirty="0"/>
            <a:t> Limited in handling complex symptoms.</a:t>
          </a:r>
        </a:p>
      </dgm:t>
    </dgm:pt>
    <dgm:pt modelId="{3B7D2F3A-7B8B-4CC9-9E95-69ABA2F5764D}" type="parTrans" cxnId="{D3162DD5-3434-4C5E-BB91-1EC9B2E6FD18}">
      <dgm:prSet/>
      <dgm:spPr/>
      <dgm:t>
        <a:bodyPr/>
        <a:lstStyle/>
        <a:p>
          <a:endParaRPr lang="en-IN"/>
        </a:p>
      </dgm:t>
    </dgm:pt>
    <dgm:pt modelId="{0BB8A99B-E397-49C3-8CA7-8E4E8C0F66FB}" type="sibTrans" cxnId="{D3162DD5-3434-4C5E-BB91-1EC9B2E6FD18}">
      <dgm:prSet/>
      <dgm:spPr/>
      <dgm:t>
        <a:bodyPr/>
        <a:lstStyle/>
        <a:p>
          <a:endParaRPr lang="en-IN"/>
        </a:p>
      </dgm:t>
    </dgm:pt>
    <dgm:pt modelId="{1B37C829-7FA6-4AD3-A133-D50EDA5BBA98}">
      <dgm:prSet phldrT="[Text]"/>
      <dgm:spPr/>
      <dgm:t>
        <a:bodyPr/>
        <a:lstStyle/>
        <a:p>
          <a:pPr>
            <a:buFont typeface="+mj-lt"/>
            <a:buAutoNum type="arabicPeriod"/>
          </a:pPr>
          <a:r>
            <a:rPr lang="en-US" b="1" dirty="0"/>
            <a:t>Transparent Decisions:</a:t>
          </a:r>
          <a:r>
            <a:rPr lang="en-US" dirty="0"/>
            <a:t> Builds trust with healthcare professionals.</a:t>
          </a:r>
          <a:endParaRPr lang="en-IN" dirty="0"/>
        </a:p>
      </dgm:t>
    </dgm:pt>
    <dgm:pt modelId="{21ABC87C-8749-48E0-A32A-24F7AAE2ED87}" type="parTrans" cxnId="{6FBE205C-F0FE-4264-9F2F-744BEC907BB6}">
      <dgm:prSet/>
      <dgm:spPr/>
      <dgm:t>
        <a:bodyPr/>
        <a:lstStyle/>
        <a:p>
          <a:endParaRPr lang="en-IN"/>
        </a:p>
      </dgm:t>
    </dgm:pt>
    <dgm:pt modelId="{60F3091E-553F-4F41-B3C2-98E12A38DD4C}" type="sibTrans" cxnId="{6FBE205C-F0FE-4264-9F2F-744BEC907BB6}">
      <dgm:prSet/>
      <dgm:spPr/>
      <dgm:t>
        <a:bodyPr/>
        <a:lstStyle/>
        <a:p>
          <a:endParaRPr lang="en-IN"/>
        </a:p>
      </dgm:t>
    </dgm:pt>
    <dgm:pt modelId="{D51ACBA0-FB9A-4924-8E15-A53C2271F7A0}">
      <dgm:prSet phldrT="[Text]"/>
      <dgm:spPr/>
      <dgm:t>
        <a:bodyPr/>
        <a:lstStyle/>
        <a:p>
          <a:pPr>
            <a:buFont typeface="+mj-lt"/>
            <a:buAutoNum type="arabicPeriod"/>
          </a:pPr>
          <a:r>
            <a:rPr lang="en-US" b="1" dirty="0"/>
            <a:t>Easily Adaptable:</a:t>
          </a:r>
          <a:r>
            <a:rPr lang="en-US" dirty="0"/>
            <a:t> Simple retraining for new diseases.</a:t>
          </a:r>
          <a:endParaRPr lang="en-IN" dirty="0"/>
        </a:p>
      </dgm:t>
    </dgm:pt>
    <dgm:pt modelId="{D09DEB69-D759-4DC5-9CBE-C26B627894ED}" type="parTrans" cxnId="{7E8F4FCF-3053-4BCB-82EF-6BC1ECCFF454}">
      <dgm:prSet/>
      <dgm:spPr/>
      <dgm:t>
        <a:bodyPr/>
        <a:lstStyle/>
        <a:p>
          <a:endParaRPr lang="en-IN"/>
        </a:p>
      </dgm:t>
    </dgm:pt>
    <dgm:pt modelId="{CA54D79A-DC9C-4FCA-947C-B6B6C5E59966}" type="sibTrans" cxnId="{7E8F4FCF-3053-4BCB-82EF-6BC1ECCFF454}">
      <dgm:prSet/>
      <dgm:spPr/>
      <dgm:t>
        <a:bodyPr/>
        <a:lstStyle/>
        <a:p>
          <a:endParaRPr lang="en-IN"/>
        </a:p>
      </dgm:t>
    </dgm:pt>
    <dgm:pt modelId="{34265AD8-1110-4907-B6BF-E091F2EE125F}" type="pres">
      <dgm:prSet presAssocID="{B87437B1-9BAF-4796-8533-29A301B62BCB}" presName="linearFlow" presStyleCnt="0">
        <dgm:presLayoutVars>
          <dgm:dir/>
          <dgm:resizeHandles val="exact"/>
        </dgm:presLayoutVars>
      </dgm:prSet>
      <dgm:spPr/>
    </dgm:pt>
    <dgm:pt modelId="{84FE6593-3A63-4FD1-8070-B92792340544}" type="pres">
      <dgm:prSet presAssocID="{55BBEBF1-D0ED-4886-9AF5-E9FF27E21C4C}" presName="composite" presStyleCnt="0"/>
      <dgm:spPr/>
    </dgm:pt>
    <dgm:pt modelId="{8E1E6E2A-C220-49F7-BEF6-FF6C901D566B}" type="pres">
      <dgm:prSet presAssocID="{55BBEBF1-D0ED-4886-9AF5-E9FF27E21C4C}" presName="imgShp" presStyleLbl="fgImgPlace1" presStyleIdx="0" presStyleCnt="3"/>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dgm:spPr>
    </dgm:pt>
    <dgm:pt modelId="{0FBD798A-5EC1-4EAB-B557-62411D9BEB4A}" type="pres">
      <dgm:prSet presAssocID="{55BBEBF1-D0ED-4886-9AF5-E9FF27E21C4C}" presName="txShp" presStyleLbl="node1" presStyleIdx="0" presStyleCnt="3" custLinFactNeighborX="389" custLinFactNeighborY="7971">
        <dgm:presLayoutVars>
          <dgm:bulletEnabled val="1"/>
        </dgm:presLayoutVars>
      </dgm:prSet>
      <dgm:spPr/>
    </dgm:pt>
    <dgm:pt modelId="{37228A18-772C-4AFB-A57D-F0B680D1AA96}" type="pres">
      <dgm:prSet presAssocID="{0BB8A99B-E397-49C3-8CA7-8E4E8C0F66FB}" presName="spacing" presStyleCnt="0"/>
      <dgm:spPr/>
    </dgm:pt>
    <dgm:pt modelId="{4481318D-8BAD-44F2-836C-74EEF8D80213}" type="pres">
      <dgm:prSet presAssocID="{1B37C829-7FA6-4AD3-A133-D50EDA5BBA98}" presName="composite" presStyleCnt="0"/>
      <dgm:spPr/>
    </dgm:pt>
    <dgm:pt modelId="{2E4FB7D8-1647-46B7-BFB8-5C3BB98850F1}" type="pres">
      <dgm:prSet presAssocID="{1B37C829-7FA6-4AD3-A133-D50EDA5BBA98}" presName="imgShp" presStyleLbl="fgImgPlace1" presStyleIdx="1" presStyleCnt="3" custScaleX="100379"/>
      <dgm:spPr>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dgm:spPr>
    </dgm:pt>
    <dgm:pt modelId="{AC82C174-4320-46C4-8D0C-7D8F8FE7CD3E}" type="pres">
      <dgm:prSet presAssocID="{1B37C829-7FA6-4AD3-A133-D50EDA5BBA98}" presName="txShp" presStyleLbl="node1" presStyleIdx="1" presStyleCnt="3" custLinFactNeighborX="538" custLinFactNeighborY="-1520">
        <dgm:presLayoutVars>
          <dgm:bulletEnabled val="1"/>
        </dgm:presLayoutVars>
      </dgm:prSet>
      <dgm:spPr/>
    </dgm:pt>
    <dgm:pt modelId="{28BF6B8F-4C2E-46E2-BFA3-61E1BCB9005D}" type="pres">
      <dgm:prSet presAssocID="{60F3091E-553F-4F41-B3C2-98E12A38DD4C}" presName="spacing" presStyleCnt="0"/>
      <dgm:spPr/>
    </dgm:pt>
    <dgm:pt modelId="{DACC148A-94CD-43FD-8A50-F5B39DD566BC}" type="pres">
      <dgm:prSet presAssocID="{D51ACBA0-FB9A-4924-8E15-A53C2271F7A0}" presName="composite" presStyleCnt="0"/>
      <dgm:spPr/>
    </dgm:pt>
    <dgm:pt modelId="{0B20708F-083E-457F-B32E-D7FF404A10A8}" type="pres">
      <dgm:prSet presAssocID="{D51ACBA0-FB9A-4924-8E15-A53C2271F7A0}"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dgm:spPr>
    </dgm:pt>
    <dgm:pt modelId="{17F3F73E-217E-4CE1-A688-DABC699F1160}" type="pres">
      <dgm:prSet presAssocID="{D51ACBA0-FB9A-4924-8E15-A53C2271F7A0}" presName="txShp" presStyleLbl="node1" presStyleIdx="2" presStyleCnt="3" custLinFactNeighborX="538" custLinFactNeighborY="3850">
        <dgm:presLayoutVars>
          <dgm:bulletEnabled val="1"/>
        </dgm:presLayoutVars>
      </dgm:prSet>
      <dgm:spPr/>
    </dgm:pt>
  </dgm:ptLst>
  <dgm:cxnLst>
    <dgm:cxn modelId="{9ECA973E-0190-4434-911C-06E970DB8AA5}" type="presOf" srcId="{1B37C829-7FA6-4AD3-A133-D50EDA5BBA98}" destId="{AC82C174-4320-46C4-8D0C-7D8F8FE7CD3E}" srcOrd="0" destOrd="0" presId="urn:microsoft.com/office/officeart/2005/8/layout/vList3"/>
    <dgm:cxn modelId="{6FBE205C-F0FE-4264-9F2F-744BEC907BB6}" srcId="{B87437B1-9BAF-4796-8533-29A301B62BCB}" destId="{1B37C829-7FA6-4AD3-A133-D50EDA5BBA98}" srcOrd="1" destOrd="0" parTransId="{21ABC87C-8749-48E0-A32A-24F7AAE2ED87}" sibTransId="{60F3091E-553F-4F41-B3C2-98E12A38DD4C}"/>
    <dgm:cxn modelId="{03E7C257-2667-4DD2-9DDC-CEDA1F6F054B}" type="presOf" srcId="{55BBEBF1-D0ED-4886-9AF5-E9FF27E21C4C}" destId="{0FBD798A-5EC1-4EAB-B557-62411D9BEB4A}" srcOrd="0" destOrd="0" presId="urn:microsoft.com/office/officeart/2005/8/layout/vList3"/>
    <dgm:cxn modelId="{27DF1FA3-D8FD-42DF-A79C-62F10216163A}" type="presOf" srcId="{B87437B1-9BAF-4796-8533-29A301B62BCB}" destId="{34265AD8-1110-4907-B6BF-E091F2EE125F}" srcOrd="0" destOrd="0" presId="urn:microsoft.com/office/officeart/2005/8/layout/vList3"/>
    <dgm:cxn modelId="{337830AF-64B3-480F-B55D-F3CB564720AB}" type="presOf" srcId="{D51ACBA0-FB9A-4924-8E15-A53C2271F7A0}" destId="{17F3F73E-217E-4CE1-A688-DABC699F1160}" srcOrd="0" destOrd="0" presId="urn:microsoft.com/office/officeart/2005/8/layout/vList3"/>
    <dgm:cxn modelId="{7E8F4FCF-3053-4BCB-82EF-6BC1ECCFF454}" srcId="{B87437B1-9BAF-4796-8533-29A301B62BCB}" destId="{D51ACBA0-FB9A-4924-8E15-A53C2271F7A0}" srcOrd="2" destOrd="0" parTransId="{D09DEB69-D759-4DC5-9CBE-C26B627894ED}" sibTransId="{CA54D79A-DC9C-4FCA-947C-B6B6C5E59966}"/>
    <dgm:cxn modelId="{D3162DD5-3434-4C5E-BB91-1EC9B2E6FD18}" srcId="{B87437B1-9BAF-4796-8533-29A301B62BCB}" destId="{55BBEBF1-D0ED-4886-9AF5-E9FF27E21C4C}" srcOrd="0" destOrd="0" parTransId="{3B7D2F3A-7B8B-4CC9-9E95-69ABA2F5764D}" sibTransId="{0BB8A99B-E397-49C3-8CA7-8E4E8C0F66FB}"/>
    <dgm:cxn modelId="{DFDA868C-B666-4F55-A441-45340464DF90}" type="presParOf" srcId="{34265AD8-1110-4907-B6BF-E091F2EE125F}" destId="{84FE6593-3A63-4FD1-8070-B92792340544}" srcOrd="0" destOrd="0" presId="urn:microsoft.com/office/officeart/2005/8/layout/vList3"/>
    <dgm:cxn modelId="{7B0D635B-AC05-4C5F-BAF2-EE34C865B594}" type="presParOf" srcId="{84FE6593-3A63-4FD1-8070-B92792340544}" destId="{8E1E6E2A-C220-49F7-BEF6-FF6C901D566B}" srcOrd="0" destOrd="0" presId="urn:microsoft.com/office/officeart/2005/8/layout/vList3"/>
    <dgm:cxn modelId="{FAE8387F-5385-4168-B76E-87B18ACB0B31}" type="presParOf" srcId="{84FE6593-3A63-4FD1-8070-B92792340544}" destId="{0FBD798A-5EC1-4EAB-B557-62411D9BEB4A}" srcOrd="1" destOrd="0" presId="urn:microsoft.com/office/officeart/2005/8/layout/vList3"/>
    <dgm:cxn modelId="{7BF14D3E-AF5F-4BA7-B344-182D98BD3D12}" type="presParOf" srcId="{34265AD8-1110-4907-B6BF-E091F2EE125F}" destId="{37228A18-772C-4AFB-A57D-F0B680D1AA96}" srcOrd="1" destOrd="0" presId="urn:microsoft.com/office/officeart/2005/8/layout/vList3"/>
    <dgm:cxn modelId="{C734D59C-B66C-4B79-9D5A-B7A4586DD915}" type="presParOf" srcId="{34265AD8-1110-4907-B6BF-E091F2EE125F}" destId="{4481318D-8BAD-44F2-836C-74EEF8D80213}" srcOrd="2" destOrd="0" presId="urn:microsoft.com/office/officeart/2005/8/layout/vList3"/>
    <dgm:cxn modelId="{2992A152-2F9E-4C41-8658-54B071B1E738}" type="presParOf" srcId="{4481318D-8BAD-44F2-836C-74EEF8D80213}" destId="{2E4FB7D8-1647-46B7-BFB8-5C3BB98850F1}" srcOrd="0" destOrd="0" presId="urn:microsoft.com/office/officeart/2005/8/layout/vList3"/>
    <dgm:cxn modelId="{D6D66B2A-31F2-43A4-8C10-78DBAC67DF03}" type="presParOf" srcId="{4481318D-8BAD-44F2-836C-74EEF8D80213}" destId="{AC82C174-4320-46C4-8D0C-7D8F8FE7CD3E}" srcOrd="1" destOrd="0" presId="urn:microsoft.com/office/officeart/2005/8/layout/vList3"/>
    <dgm:cxn modelId="{0F23429B-9BD5-4C45-86D2-D8E05D056195}" type="presParOf" srcId="{34265AD8-1110-4907-B6BF-E091F2EE125F}" destId="{28BF6B8F-4C2E-46E2-BFA3-61E1BCB9005D}" srcOrd="3" destOrd="0" presId="urn:microsoft.com/office/officeart/2005/8/layout/vList3"/>
    <dgm:cxn modelId="{23B6FA6E-0966-46E3-8EA1-F5A1270B72B6}" type="presParOf" srcId="{34265AD8-1110-4907-B6BF-E091F2EE125F}" destId="{DACC148A-94CD-43FD-8A50-F5B39DD566BC}" srcOrd="4" destOrd="0" presId="urn:microsoft.com/office/officeart/2005/8/layout/vList3"/>
    <dgm:cxn modelId="{F63CA55B-7312-4D01-8CAC-A18CAE613CD8}" type="presParOf" srcId="{DACC148A-94CD-43FD-8A50-F5B39DD566BC}" destId="{0B20708F-083E-457F-B32E-D7FF404A10A8}" srcOrd="0" destOrd="0" presId="urn:microsoft.com/office/officeart/2005/8/layout/vList3"/>
    <dgm:cxn modelId="{0B6F433C-A3C0-4F78-8663-7470A1544094}" type="presParOf" srcId="{DACC148A-94CD-43FD-8A50-F5B39DD566BC}" destId="{17F3F73E-217E-4CE1-A688-DABC699F116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D798A-5EC1-4EAB-B557-62411D9BEB4A}">
      <dsp:nvSpPr>
        <dsp:cNvPr id="0" name=""/>
        <dsp:cNvSpPr/>
      </dsp:nvSpPr>
      <dsp:spPr>
        <a:xfrm rot="10800000">
          <a:off x="1424059" y="72620"/>
          <a:ext cx="4684696" cy="903422"/>
        </a:xfrm>
        <a:prstGeom prst="homePlat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85-90% Accuracy:</a:t>
          </a:r>
          <a:r>
            <a:rPr lang="en-US" sz="1900" kern="1200" dirty="0"/>
            <a:t> Limited in handling complex symptoms.</a:t>
          </a:r>
        </a:p>
      </dsp:txBody>
      <dsp:txXfrm rot="10800000">
        <a:off x="1649914" y="72620"/>
        <a:ext cx="4458841" cy="903422"/>
      </dsp:txXfrm>
    </dsp:sp>
    <dsp:sp modelId="{8E1E6E2A-C220-49F7-BEF6-FF6C901D566B}">
      <dsp:nvSpPr>
        <dsp:cNvPr id="0" name=""/>
        <dsp:cNvSpPr/>
      </dsp:nvSpPr>
      <dsp:spPr>
        <a:xfrm>
          <a:off x="954124" y="608"/>
          <a:ext cx="903422" cy="903422"/>
        </a:xfrm>
        <a:prstGeom prst="ellipse">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82C174-4320-46C4-8D0C-7D8F8FE7CD3E}">
      <dsp:nvSpPr>
        <dsp:cNvPr id="0" name=""/>
        <dsp:cNvSpPr/>
      </dsp:nvSpPr>
      <dsp:spPr>
        <a:xfrm rot="10800000">
          <a:off x="1431895" y="1159976"/>
          <a:ext cx="4684696" cy="903422"/>
        </a:xfrm>
        <a:prstGeom prst="homePlate">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Transparent Decisions:</a:t>
          </a:r>
          <a:r>
            <a:rPr lang="en-US" sz="1900" kern="1200" dirty="0"/>
            <a:t> Builds trust with healthcare professionals.</a:t>
          </a:r>
          <a:endParaRPr lang="en-IN" sz="1900" kern="1200" dirty="0"/>
        </a:p>
      </dsp:txBody>
      <dsp:txXfrm rot="10800000">
        <a:off x="1657750" y="1159976"/>
        <a:ext cx="4458841" cy="903422"/>
      </dsp:txXfrm>
    </dsp:sp>
    <dsp:sp modelId="{2E4FB7D8-1647-46B7-BFB8-5C3BB98850F1}">
      <dsp:nvSpPr>
        <dsp:cNvPr id="0" name=""/>
        <dsp:cNvSpPr/>
      </dsp:nvSpPr>
      <dsp:spPr>
        <a:xfrm>
          <a:off x="953268" y="1173708"/>
          <a:ext cx="906846" cy="903422"/>
        </a:xfrm>
        <a:prstGeom prst="ellipse">
          <a:avLst/>
        </a:prstGeom>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F3F73E-217E-4CE1-A688-DABC699F1160}">
      <dsp:nvSpPr>
        <dsp:cNvPr id="0" name=""/>
        <dsp:cNvSpPr/>
      </dsp:nvSpPr>
      <dsp:spPr>
        <a:xfrm rot="10800000">
          <a:off x="1431039" y="2347417"/>
          <a:ext cx="4684696" cy="903422"/>
        </a:xfrm>
        <a:prstGeom prst="homePlate">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Easily Adaptable:</a:t>
          </a:r>
          <a:r>
            <a:rPr lang="en-US" sz="1900" kern="1200" dirty="0"/>
            <a:t> Simple retraining for new diseases.</a:t>
          </a:r>
          <a:endParaRPr lang="en-IN" sz="1900" kern="1200" dirty="0"/>
        </a:p>
      </dsp:txBody>
      <dsp:txXfrm rot="10800000">
        <a:off x="1656894" y="2347417"/>
        <a:ext cx="4458841" cy="903422"/>
      </dsp:txXfrm>
    </dsp:sp>
    <dsp:sp modelId="{0B20708F-083E-457F-B32E-D7FF404A10A8}">
      <dsp:nvSpPr>
        <dsp:cNvPr id="0" name=""/>
        <dsp:cNvSpPr/>
      </dsp:nvSpPr>
      <dsp:spPr>
        <a:xfrm>
          <a:off x="954124" y="2346809"/>
          <a:ext cx="903422" cy="903422"/>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585A-8778-4F0A-B7AF-28734C04BC1A}" type="datetimeFigureOut">
              <a:rPr lang="en-IN" smtClean="0"/>
              <a:t>03-05-2025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8A05D-0DE9-475E-8077-562ED32789A2}" type="slidenum">
              <a:rPr lang="en-IN" smtClean="0"/>
              <a:t>‹#›</a:t>
            </a:fld>
            <a:endParaRPr lang="en-IN"/>
          </a:p>
        </p:txBody>
      </p:sp>
    </p:spTree>
    <p:extLst>
      <p:ext uri="{BB962C8B-B14F-4D97-AF65-F5344CB8AC3E}">
        <p14:creationId xmlns:p14="http://schemas.microsoft.com/office/powerpoint/2010/main" val="4121944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C0CD0-8C31-4E88-9463-3989D9A6A298}" type="datetime1">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845A7C6-3B24-4CDD-A2AB-7EC856166A91}" type="slidenum">
              <a:rPr lang="en-IN" smtClean="0"/>
              <a:t>‹#›</a:t>
            </a:fld>
            <a:endParaRPr lang="en-IN"/>
          </a:p>
        </p:txBody>
      </p:sp>
    </p:spTree>
    <p:extLst>
      <p:ext uri="{BB962C8B-B14F-4D97-AF65-F5344CB8AC3E}">
        <p14:creationId xmlns:p14="http://schemas.microsoft.com/office/powerpoint/2010/main" val="16803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ECA5D-DCCF-4AF1-86CA-2D68A5CD0CFB}"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919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84855-5F78-453F-9DBF-EACE391E0554}"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596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426E5-47D7-46BA-B57B-89B849789A2A}"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61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037530B-56FC-408F-847B-49AB9320BD59}" type="datetime1">
              <a:rPr lang="en-IN" smtClean="0"/>
              <a:t>03-05-2025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5701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63E4C-6E81-4A5D-99E8-4674CC5425E4}" type="datetime1">
              <a:rPr lang="en-IN" smtClean="0"/>
              <a:t>03-05-2025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22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A10AC-B509-4AFA-A709-65AC506F1133}" type="datetime1">
              <a:rPr lang="en-IN" smtClean="0"/>
              <a:t>03-05-2025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806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73779-AD78-457E-848C-E06E05A988F4}" type="datetime1">
              <a:rPr lang="en-IN" smtClean="0"/>
              <a:t>03-05-2025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2038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0C49B-9923-4293-8599-EFFC0BE14F53}" type="datetime1">
              <a:rPr lang="en-IN" smtClean="0"/>
              <a:t>03-05-2025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45A7C6-3B24-4CDD-A2AB-7EC856166A91}" type="slidenum">
              <a:rPr lang="en-IN" smtClean="0"/>
              <a:t>‹#›</a:t>
            </a:fld>
            <a:endParaRPr lang="en-IN"/>
          </a:p>
        </p:txBody>
      </p:sp>
    </p:spTree>
    <p:extLst>
      <p:ext uri="{BB962C8B-B14F-4D97-AF65-F5344CB8AC3E}">
        <p14:creationId xmlns:p14="http://schemas.microsoft.com/office/powerpoint/2010/main" val="766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CBD98E-7A18-4FAF-9390-3733D1BFC978}" type="datetime1">
              <a:rPr lang="en-IN" smtClean="0"/>
              <a:t>03-05-2025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8325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77724-3CBA-4B31-AF3D-9FAB19A412C3}" type="datetime1">
              <a:rPr lang="en-IN" smtClean="0"/>
              <a:t>03-05-2025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6722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24E26E5-7D24-4340-8FAD-64A634D74D7C}" type="datetime1">
              <a:rPr lang="en-IN" smtClean="0"/>
              <a:t>03-05-2025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25019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18" Type="http://schemas.openxmlformats.org/officeDocument/2006/relationships/image" Target="../media/image63.png"/><Relationship Id="rId3" Type="http://schemas.openxmlformats.org/officeDocument/2006/relationships/image" Target="../media/image48.svg"/><Relationship Id="rId21" Type="http://schemas.openxmlformats.org/officeDocument/2006/relationships/image" Target="../media/image66.svg"/><Relationship Id="rId7" Type="http://schemas.openxmlformats.org/officeDocument/2006/relationships/image" Target="../media/image52.svg"/><Relationship Id="rId12" Type="http://schemas.openxmlformats.org/officeDocument/2006/relationships/image" Target="../media/image57.png"/><Relationship Id="rId17" Type="http://schemas.openxmlformats.org/officeDocument/2006/relationships/image" Target="../media/image62.sv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5" Type="http://schemas.openxmlformats.org/officeDocument/2006/relationships/image" Target="../media/image60.svg"/><Relationship Id="rId23" Type="http://schemas.openxmlformats.org/officeDocument/2006/relationships/image" Target="../media/image68.svg"/><Relationship Id="rId10" Type="http://schemas.openxmlformats.org/officeDocument/2006/relationships/image" Target="../media/image55.png"/><Relationship Id="rId19" Type="http://schemas.openxmlformats.org/officeDocument/2006/relationships/image" Target="../media/image64.svg"/><Relationship Id="rId4" Type="http://schemas.openxmlformats.org/officeDocument/2006/relationships/image" Target="../media/image49.png"/><Relationship Id="rId9" Type="http://schemas.openxmlformats.org/officeDocument/2006/relationships/image" Target="../media/image54.svg"/><Relationship Id="rId14" Type="http://schemas.openxmlformats.org/officeDocument/2006/relationships/image" Target="../media/image59.png"/><Relationship Id="rId22" Type="http://schemas.openxmlformats.org/officeDocument/2006/relationships/image" Target="../media/image67.png"/></Relationships>
</file>

<file path=ppt/slides/_rels/slide1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niyarrbarman/symptom2diseas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jpeg"/></Relationships>
</file>

<file path=ppt/slides/_rels/slide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167B-51CC-46CF-EDA6-58BB1DCADC38}"/>
              </a:ext>
            </a:extLst>
          </p:cNvPr>
          <p:cNvSpPr>
            <a:spLocks noGrp="1"/>
          </p:cNvSpPr>
          <p:nvPr>
            <p:ph type="ctrTitle"/>
          </p:nvPr>
        </p:nvSpPr>
        <p:spPr>
          <a:xfrm>
            <a:off x="1151466" y="1904999"/>
            <a:ext cx="9143999" cy="2709333"/>
          </a:xfrm>
        </p:spPr>
        <p:txBody>
          <a:bodyPr>
            <a:normAutofit fontScale="90000"/>
          </a:bodyPr>
          <a:lstStyle/>
          <a:p>
            <a:r>
              <a:rPr lang="en-IN" sz="6700" b="1" i="0" dirty="0">
                <a:solidFill>
                  <a:srgbClr val="1F2328"/>
                </a:solidFill>
                <a:effectLst/>
                <a:latin typeface="-apple-system"/>
              </a:rPr>
              <a:t>Disease Classification from Symptoms Description</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20A64F7B-1760-65F6-25E8-DE4327EEB8F8}"/>
              </a:ext>
            </a:extLst>
          </p:cNvPr>
          <p:cNvSpPr>
            <a:spLocks noGrp="1"/>
          </p:cNvSpPr>
          <p:nvPr>
            <p:ph type="subTitle" idx="1"/>
          </p:nvPr>
        </p:nvSpPr>
        <p:spPr>
          <a:xfrm>
            <a:off x="1151466" y="4761972"/>
            <a:ext cx="5596467" cy="1655762"/>
          </a:xfrm>
        </p:spPr>
        <p:txBody>
          <a:bodyPr>
            <a:normAutofit/>
          </a:bodyPr>
          <a:lstStyle/>
          <a:p>
            <a:pPr algn="l"/>
            <a:r>
              <a:rPr lang="en-IN" dirty="0"/>
              <a:t>Presented By, </a:t>
            </a:r>
          </a:p>
          <a:p>
            <a:pPr algn="l"/>
            <a:r>
              <a:rPr lang="en-IN" dirty="0"/>
              <a:t>PAVITHRA G R (312322205123)</a:t>
            </a:r>
          </a:p>
          <a:p>
            <a:pPr algn="l"/>
            <a:r>
              <a:rPr lang="en-IN" dirty="0"/>
              <a:t>LINDA CHRISTINA F (312322205091)</a:t>
            </a:r>
          </a:p>
        </p:txBody>
      </p:sp>
      <p:sp>
        <p:nvSpPr>
          <p:cNvPr id="4" name="Slide Number Placeholder 3">
            <a:extLst>
              <a:ext uri="{FF2B5EF4-FFF2-40B4-BE49-F238E27FC236}">
                <a16:creationId xmlns:a16="http://schemas.microsoft.com/office/drawing/2014/main" id="{1D9A192A-F09C-3526-80E1-39DF009C0D38}"/>
              </a:ext>
            </a:extLst>
          </p:cNvPr>
          <p:cNvSpPr>
            <a:spLocks noGrp="1"/>
          </p:cNvSpPr>
          <p:nvPr>
            <p:ph type="sldNum" sz="quarter" idx="12"/>
          </p:nvPr>
        </p:nvSpPr>
        <p:spPr/>
        <p:txBody>
          <a:bodyPr/>
          <a:lstStyle/>
          <a:p>
            <a:fld id="{1845A7C6-3B24-4CDD-A2AB-7EC856166A91}" type="slidenum">
              <a:rPr lang="en-IN" smtClean="0"/>
              <a:t>1</a:t>
            </a:fld>
            <a:endParaRPr lang="en-IN"/>
          </a:p>
        </p:txBody>
      </p:sp>
    </p:spTree>
    <p:extLst>
      <p:ext uri="{BB962C8B-B14F-4D97-AF65-F5344CB8AC3E}">
        <p14:creationId xmlns:p14="http://schemas.microsoft.com/office/powerpoint/2010/main" val="171530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13E51-F73A-38F9-B71C-2112AE8DC3FD}"/>
              </a:ext>
            </a:extLst>
          </p:cNvPr>
          <p:cNvSpPr>
            <a:spLocks noGrp="1"/>
          </p:cNvSpPr>
          <p:nvPr>
            <p:ph type="sldNum" sz="quarter" idx="12"/>
          </p:nvPr>
        </p:nvSpPr>
        <p:spPr/>
        <p:txBody>
          <a:bodyPr/>
          <a:lstStyle/>
          <a:p>
            <a:fld id="{1845A7C6-3B24-4CDD-A2AB-7EC856166A91}" type="slidenum">
              <a:rPr lang="en-IN" smtClean="0"/>
              <a:t>10</a:t>
            </a:fld>
            <a:endParaRPr lang="en-IN"/>
          </a:p>
        </p:txBody>
      </p:sp>
      <p:sp>
        <p:nvSpPr>
          <p:cNvPr id="3" name="TextBox 2">
            <a:extLst>
              <a:ext uri="{FF2B5EF4-FFF2-40B4-BE49-F238E27FC236}">
                <a16:creationId xmlns:a16="http://schemas.microsoft.com/office/drawing/2014/main" id="{0EFDF5B3-59D6-ABC1-6C32-BC24D1CD9E7F}"/>
              </a:ext>
            </a:extLst>
          </p:cNvPr>
          <p:cNvSpPr txBox="1"/>
          <p:nvPr/>
        </p:nvSpPr>
        <p:spPr>
          <a:xfrm>
            <a:off x="634789" y="397934"/>
            <a:ext cx="385233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3"/>
                </a:solidFill>
              </a:rPr>
              <a:t>Results</a:t>
            </a:r>
            <a:endParaRPr lang="en-IN" b="1" dirty="0">
              <a:ln/>
              <a:solidFill>
                <a:schemeClr val="accent3"/>
              </a:solidFill>
            </a:endParaRPr>
          </a:p>
        </p:txBody>
      </p:sp>
      <p:pic>
        <p:nvPicPr>
          <p:cNvPr id="5" name="Picture 4">
            <a:extLst>
              <a:ext uri="{FF2B5EF4-FFF2-40B4-BE49-F238E27FC236}">
                <a16:creationId xmlns:a16="http://schemas.microsoft.com/office/drawing/2014/main" id="{F68ED0DC-D63A-A839-010B-0BB0D1A8FA4D}"/>
              </a:ext>
            </a:extLst>
          </p:cNvPr>
          <p:cNvPicPr>
            <a:picLocks noChangeAspect="1"/>
          </p:cNvPicPr>
          <p:nvPr/>
        </p:nvPicPr>
        <p:blipFill>
          <a:blip r:embed="rId2"/>
          <a:stretch>
            <a:fillRect/>
          </a:stretch>
        </p:blipFill>
        <p:spPr>
          <a:xfrm>
            <a:off x="571289" y="1399870"/>
            <a:ext cx="5512011" cy="5178772"/>
          </a:xfrm>
          <a:prstGeom prst="rect">
            <a:avLst/>
          </a:prstGeom>
          <a:ln>
            <a:solidFill>
              <a:schemeClr val="tx1"/>
            </a:solidFill>
          </a:ln>
        </p:spPr>
      </p:pic>
      <p:pic>
        <p:nvPicPr>
          <p:cNvPr id="7" name="Picture 6">
            <a:extLst>
              <a:ext uri="{FF2B5EF4-FFF2-40B4-BE49-F238E27FC236}">
                <a16:creationId xmlns:a16="http://schemas.microsoft.com/office/drawing/2014/main" id="{841EBA55-DDC9-7F39-F054-2615BD068624}"/>
              </a:ext>
            </a:extLst>
          </p:cNvPr>
          <p:cNvPicPr>
            <a:picLocks noChangeAspect="1"/>
          </p:cNvPicPr>
          <p:nvPr/>
        </p:nvPicPr>
        <p:blipFill>
          <a:blip r:embed="rId3"/>
          <a:stretch>
            <a:fillRect/>
          </a:stretch>
        </p:blipFill>
        <p:spPr>
          <a:xfrm>
            <a:off x="6376989" y="220091"/>
            <a:ext cx="4934139" cy="3865961"/>
          </a:xfrm>
          <a:prstGeom prst="rect">
            <a:avLst/>
          </a:prstGeom>
          <a:ln>
            <a:solidFill>
              <a:srgbClr val="FFFF00"/>
            </a:solidFill>
          </a:ln>
        </p:spPr>
      </p:pic>
      <p:pic>
        <p:nvPicPr>
          <p:cNvPr id="10" name="Picture 9">
            <a:extLst>
              <a:ext uri="{FF2B5EF4-FFF2-40B4-BE49-F238E27FC236}">
                <a16:creationId xmlns:a16="http://schemas.microsoft.com/office/drawing/2014/main" id="{34876D12-5D4E-C214-891F-0784DFAB5E07}"/>
              </a:ext>
            </a:extLst>
          </p:cNvPr>
          <p:cNvPicPr>
            <a:picLocks noChangeAspect="1"/>
          </p:cNvPicPr>
          <p:nvPr/>
        </p:nvPicPr>
        <p:blipFill>
          <a:blip r:embed="rId4"/>
          <a:stretch>
            <a:fillRect/>
          </a:stretch>
        </p:blipFill>
        <p:spPr>
          <a:xfrm>
            <a:off x="6376989" y="4165600"/>
            <a:ext cx="4934139" cy="2413042"/>
          </a:xfrm>
          <a:prstGeom prst="rect">
            <a:avLst/>
          </a:prstGeom>
          <a:ln>
            <a:solidFill>
              <a:schemeClr val="tx1"/>
            </a:solidFill>
          </a:ln>
        </p:spPr>
      </p:pic>
      <p:sp>
        <p:nvSpPr>
          <p:cNvPr id="11" name="Rectangle 10">
            <a:extLst>
              <a:ext uri="{FF2B5EF4-FFF2-40B4-BE49-F238E27FC236}">
                <a16:creationId xmlns:a16="http://schemas.microsoft.com/office/drawing/2014/main" id="{CE4AC578-6336-B10F-3561-A8CD215081CE}"/>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3F1171C-F2AF-509D-A3C0-412ADDA9ADC1}"/>
              </a:ext>
            </a:extLst>
          </p:cNvPr>
          <p:cNvSpPr txBox="1"/>
          <p:nvPr/>
        </p:nvSpPr>
        <p:spPr>
          <a:xfrm>
            <a:off x="528955" y="999760"/>
            <a:ext cx="4064000" cy="400110"/>
          </a:xfrm>
          <a:prstGeom prst="rect">
            <a:avLst/>
          </a:prstGeom>
          <a:noFill/>
        </p:spPr>
        <p:txBody>
          <a:bodyPr wrap="square" rtlCol="0">
            <a:spAutoFit/>
          </a:bodyPr>
          <a:lstStyle/>
          <a:p>
            <a:r>
              <a:rPr lang="en-IN" sz="2000" dirty="0">
                <a:solidFill>
                  <a:schemeClr val="bg2">
                    <a:lumMod val="50000"/>
                  </a:schemeClr>
                </a:solidFill>
              </a:rPr>
              <a:t>KNN</a:t>
            </a:r>
            <a:r>
              <a:rPr lang="en-IN" dirty="0">
                <a:solidFill>
                  <a:schemeClr val="bg2">
                    <a:lumMod val="50000"/>
                  </a:schemeClr>
                </a:solidFill>
              </a:rPr>
              <a:t> Confusion Matrix and Report</a:t>
            </a:r>
          </a:p>
        </p:txBody>
      </p:sp>
    </p:spTree>
    <p:extLst>
      <p:ext uri="{BB962C8B-B14F-4D97-AF65-F5344CB8AC3E}">
        <p14:creationId xmlns:p14="http://schemas.microsoft.com/office/powerpoint/2010/main" val="282476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9"/>
          <p:cNvSpPr/>
          <p:nvPr/>
        </p:nvSpPr>
        <p:spPr>
          <a:xfrm rot="-387364">
            <a:off x="-27356" y="835224"/>
            <a:ext cx="841201" cy="1081356"/>
          </a:xfrm>
          <a:custGeom>
            <a:avLst/>
            <a:gdLst/>
            <a:ahLst/>
            <a:cxnLst/>
            <a:rect l="l" t="t" r="r" b="b"/>
            <a:pathLst>
              <a:path w="897281" h="1153446">
                <a:moveTo>
                  <a:pt x="0" y="0"/>
                </a:moveTo>
                <a:lnTo>
                  <a:pt x="897280" y="0"/>
                </a:lnTo>
                <a:lnTo>
                  <a:pt x="897280" y="1153446"/>
                </a:lnTo>
                <a:lnTo>
                  <a:pt x="0" y="11534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Freeform 2"/>
          <p:cNvSpPr/>
          <p:nvPr/>
        </p:nvSpPr>
        <p:spPr>
          <a:xfrm>
            <a:off x="4138725" y="3326811"/>
            <a:ext cx="427721" cy="216243"/>
          </a:xfrm>
          <a:custGeom>
            <a:avLst/>
            <a:gdLst/>
            <a:ahLst/>
            <a:cxnLst/>
            <a:rect l="l" t="t" r="r" b="b"/>
            <a:pathLst>
              <a:path w="456236" h="230659">
                <a:moveTo>
                  <a:pt x="0" y="0"/>
                </a:moveTo>
                <a:lnTo>
                  <a:pt x="456236" y="0"/>
                </a:lnTo>
                <a:lnTo>
                  <a:pt x="456236" y="230659"/>
                </a:lnTo>
                <a:lnTo>
                  <a:pt x="0" y="230659"/>
                </a:lnTo>
                <a:lnTo>
                  <a:pt x="0" y="0"/>
                </a:lnTo>
                <a:close/>
              </a:path>
            </a:pathLst>
          </a:custGeom>
          <a:blipFill>
            <a:blip r:embed="rId4">
              <a:extLst>
                <a:ext uri="{96DAC541-7B7A-43D3-8B79-37D633B846F1}">
                  <asvg:svgBlip xmlns:asvg="http://schemas.microsoft.com/office/drawing/2016/SVG/main" r:embed="rId5"/>
                </a:ext>
              </a:extLst>
            </a:blip>
            <a:stretch>
              <a:fillRect t="-559805" r="-206263" b="-1152"/>
            </a:stretch>
          </a:blipFill>
        </p:spPr>
      </p:sp>
      <p:sp>
        <p:nvSpPr>
          <p:cNvPr id="3" name="Freeform 3"/>
          <p:cNvSpPr/>
          <p:nvPr/>
        </p:nvSpPr>
        <p:spPr>
          <a:xfrm rot="-5400000">
            <a:off x="5611827" y="4424912"/>
            <a:ext cx="704187" cy="218735"/>
          </a:xfrm>
          <a:custGeom>
            <a:avLst/>
            <a:gdLst/>
            <a:ahLst/>
            <a:cxnLst/>
            <a:rect l="l" t="t" r="r" b="b"/>
            <a:pathLst>
              <a:path w="751133" h="233317">
                <a:moveTo>
                  <a:pt x="0" y="0"/>
                </a:moveTo>
                <a:lnTo>
                  <a:pt x="751134" y="0"/>
                </a:lnTo>
                <a:lnTo>
                  <a:pt x="751134" y="233317"/>
                </a:lnTo>
                <a:lnTo>
                  <a:pt x="0" y="233317"/>
                </a:lnTo>
                <a:lnTo>
                  <a:pt x="0" y="0"/>
                </a:lnTo>
                <a:close/>
              </a:path>
            </a:pathLst>
          </a:custGeom>
          <a:blipFill>
            <a:blip r:embed="rId4">
              <a:extLst>
                <a:ext uri="{96DAC541-7B7A-43D3-8B79-37D633B846F1}">
                  <asvg:svgBlip xmlns:asvg="http://schemas.microsoft.com/office/drawing/2016/SVG/main" r:embed="rId5"/>
                </a:ext>
              </a:extLst>
            </a:blip>
            <a:stretch>
              <a:fillRect t="-553429" r="-86023"/>
            </a:stretch>
          </a:blipFill>
        </p:spPr>
      </p:sp>
      <p:sp>
        <p:nvSpPr>
          <p:cNvPr id="4" name="Freeform 4"/>
          <p:cNvSpPr/>
          <p:nvPr/>
        </p:nvSpPr>
        <p:spPr>
          <a:xfrm flipH="1">
            <a:off x="7363337" y="3326811"/>
            <a:ext cx="427721" cy="216243"/>
          </a:xfrm>
          <a:custGeom>
            <a:avLst/>
            <a:gdLst/>
            <a:ahLst/>
            <a:cxnLst/>
            <a:rect l="l" t="t" r="r" b="b"/>
            <a:pathLst>
              <a:path w="456236" h="230659">
                <a:moveTo>
                  <a:pt x="456236" y="0"/>
                </a:moveTo>
                <a:lnTo>
                  <a:pt x="0" y="0"/>
                </a:lnTo>
                <a:lnTo>
                  <a:pt x="0" y="230659"/>
                </a:lnTo>
                <a:lnTo>
                  <a:pt x="456236" y="230659"/>
                </a:lnTo>
                <a:lnTo>
                  <a:pt x="456236" y="0"/>
                </a:lnTo>
                <a:close/>
              </a:path>
            </a:pathLst>
          </a:custGeom>
          <a:blipFill>
            <a:blip r:embed="rId4">
              <a:extLst>
                <a:ext uri="{96DAC541-7B7A-43D3-8B79-37D633B846F1}">
                  <asvg:svgBlip xmlns:asvg="http://schemas.microsoft.com/office/drawing/2016/SVG/main" r:embed="rId5"/>
                </a:ext>
              </a:extLst>
            </a:blip>
            <a:stretch>
              <a:fillRect t="-559805" r="-206263" b="-1152"/>
            </a:stretch>
          </a:blipFill>
        </p:spPr>
      </p:sp>
      <p:sp>
        <p:nvSpPr>
          <p:cNvPr id="5" name="Freeform 5"/>
          <p:cNvSpPr/>
          <p:nvPr/>
        </p:nvSpPr>
        <p:spPr>
          <a:xfrm>
            <a:off x="4449181" y="2600045"/>
            <a:ext cx="3029479" cy="1732946"/>
          </a:xfrm>
          <a:custGeom>
            <a:avLst/>
            <a:gdLst/>
            <a:ahLst/>
            <a:cxnLst/>
            <a:rect l="l" t="t" r="r" b="b"/>
            <a:pathLst>
              <a:path w="3231444" h="1848476">
                <a:moveTo>
                  <a:pt x="0" y="0"/>
                </a:moveTo>
                <a:lnTo>
                  <a:pt x="3231444" y="0"/>
                </a:lnTo>
                <a:lnTo>
                  <a:pt x="3231444" y="1848476"/>
                </a:lnTo>
                <a:lnTo>
                  <a:pt x="0" y="18484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046364" y="1537373"/>
            <a:ext cx="1118655" cy="1062671"/>
            <a:chOff x="0" y="0"/>
            <a:chExt cx="1590976" cy="1511355"/>
          </a:xfrm>
        </p:grpSpPr>
        <p:sp>
          <p:nvSpPr>
            <p:cNvPr id="7" name="Freeform 7"/>
            <p:cNvSpPr/>
            <p:nvPr/>
          </p:nvSpPr>
          <p:spPr>
            <a:xfrm rot="-265290">
              <a:off x="48653" y="49225"/>
              <a:ext cx="1327729" cy="1313453"/>
            </a:xfrm>
            <a:custGeom>
              <a:avLst/>
              <a:gdLst/>
              <a:ahLst/>
              <a:cxnLst/>
              <a:rect l="l" t="t" r="r" b="b"/>
              <a:pathLst>
                <a:path w="1327729" h="1313453">
                  <a:moveTo>
                    <a:pt x="0" y="0"/>
                  </a:moveTo>
                  <a:lnTo>
                    <a:pt x="1327730" y="0"/>
                  </a:lnTo>
                  <a:lnTo>
                    <a:pt x="1327730" y="1313453"/>
                  </a:lnTo>
                  <a:lnTo>
                    <a:pt x="0" y="1313453"/>
                  </a:lnTo>
                  <a:lnTo>
                    <a:pt x="0"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8" name="Freeform 8"/>
            <p:cNvSpPr/>
            <p:nvPr/>
          </p:nvSpPr>
          <p:spPr>
            <a:xfrm rot="1277563">
              <a:off x="1388278" y="1182505"/>
              <a:ext cx="175167" cy="184562"/>
            </a:xfrm>
            <a:custGeom>
              <a:avLst/>
              <a:gdLst/>
              <a:ahLst/>
              <a:cxnLst/>
              <a:rect l="l" t="t" r="r" b="b"/>
              <a:pathLst>
                <a:path w="175167" h="184562">
                  <a:moveTo>
                    <a:pt x="0" y="0"/>
                  </a:moveTo>
                  <a:lnTo>
                    <a:pt x="175166" y="0"/>
                  </a:lnTo>
                  <a:lnTo>
                    <a:pt x="175166" y="184562"/>
                  </a:lnTo>
                  <a:lnTo>
                    <a:pt x="0" y="184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rot="-6893191">
              <a:off x="1017492" y="1300789"/>
              <a:ext cx="175167" cy="184562"/>
            </a:xfrm>
            <a:custGeom>
              <a:avLst/>
              <a:gdLst/>
              <a:ahLst/>
              <a:cxnLst/>
              <a:rect l="l" t="t" r="r" b="b"/>
              <a:pathLst>
                <a:path w="175167" h="184562">
                  <a:moveTo>
                    <a:pt x="0" y="0"/>
                  </a:moveTo>
                  <a:lnTo>
                    <a:pt x="175167" y="0"/>
                  </a:lnTo>
                  <a:lnTo>
                    <a:pt x="175167"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0" name="Group 10"/>
          <p:cNvGrpSpPr/>
          <p:nvPr/>
        </p:nvGrpSpPr>
        <p:grpSpPr>
          <a:xfrm rot="-10800000">
            <a:off x="6762821" y="4487618"/>
            <a:ext cx="1118655" cy="1062671"/>
            <a:chOff x="0" y="0"/>
            <a:chExt cx="1590976" cy="1511355"/>
          </a:xfrm>
        </p:grpSpPr>
        <p:sp>
          <p:nvSpPr>
            <p:cNvPr id="11" name="Freeform 11"/>
            <p:cNvSpPr/>
            <p:nvPr/>
          </p:nvSpPr>
          <p:spPr>
            <a:xfrm rot="-265290">
              <a:off x="48653" y="49225"/>
              <a:ext cx="1327729" cy="1313453"/>
            </a:xfrm>
            <a:custGeom>
              <a:avLst/>
              <a:gdLst/>
              <a:ahLst/>
              <a:cxnLst/>
              <a:rect l="l" t="t" r="r" b="b"/>
              <a:pathLst>
                <a:path w="1327729" h="1313453">
                  <a:moveTo>
                    <a:pt x="0" y="0"/>
                  </a:moveTo>
                  <a:lnTo>
                    <a:pt x="1327730" y="0"/>
                  </a:lnTo>
                  <a:lnTo>
                    <a:pt x="1327730" y="1313453"/>
                  </a:lnTo>
                  <a:lnTo>
                    <a:pt x="0" y="1313453"/>
                  </a:lnTo>
                  <a:lnTo>
                    <a:pt x="0"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12" name="Freeform 12"/>
            <p:cNvSpPr/>
            <p:nvPr/>
          </p:nvSpPr>
          <p:spPr>
            <a:xfrm rot="1277563">
              <a:off x="1388278" y="1182505"/>
              <a:ext cx="175167" cy="184562"/>
            </a:xfrm>
            <a:custGeom>
              <a:avLst/>
              <a:gdLst/>
              <a:ahLst/>
              <a:cxnLst/>
              <a:rect l="l" t="t" r="r" b="b"/>
              <a:pathLst>
                <a:path w="175167" h="184562">
                  <a:moveTo>
                    <a:pt x="0" y="0"/>
                  </a:moveTo>
                  <a:lnTo>
                    <a:pt x="175166" y="0"/>
                  </a:lnTo>
                  <a:lnTo>
                    <a:pt x="175166" y="184562"/>
                  </a:lnTo>
                  <a:lnTo>
                    <a:pt x="0" y="184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6893191">
              <a:off x="1017492" y="1300789"/>
              <a:ext cx="175167" cy="184562"/>
            </a:xfrm>
            <a:custGeom>
              <a:avLst/>
              <a:gdLst/>
              <a:ahLst/>
              <a:cxnLst/>
              <a:rect l="l" t="t" r="r" b="b"/>
              <a:pathLst>
                <a:path w="175167" h="184562">
                  <a:moveTo>
                    <a:pt x="0" y="0"/>
                  </a:moveTo>
                  <a:lnTo>
                    <a:pt x="175167" y="0"/>
                  </a:lnTo>
                  <a:lnTo>
                    <a:pt x="175167"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4" name="Group 14"/>
          <p:cNvGrpSpPr/>
          <p:nvPr/>
        </p:nvGrpSpPr>
        <p:grpSpPr>
          <a:xfrm>
            <a:off x="6841314" y="1523783"/>
            <a:ext cx="1040163" cy="1065781"/>
            <a:chOff x="0" y="0"/>
            <a:chExt cx="1479343" cy="1515778"/>
          </a:xfrm>
        </p:grpSpPr>
        <p:sp>
          <p:nvSpPr>
            <p:cNvPr id="15" name="Freeform 15"/>
            <p:cNvSpPr/>
            <p:nvPr/>
          </p:nvSpPr>
          <p:spPr>
            <a:xfrm rot="-265290" flipH="1">
              <a:off x="102961" y="49225"/>
              <a:ext cx="1327729" cy="1313453"/>
            </a:xfrm>
            <a:custGeom>
              <a:avLst/>
              <a:gdLst/>
              <a:ahLst/>
              <a:cxnLst/>
              <a:rect l="l" t="t" r="r" b="b"/>
              <a:pathLst>
                <a:path w="1327729" h="1313453">
                  <a:moveTo>
                    <a:pt x="1327729" y="0"/>
                  </a:moveTo>
                  <a:lnTo>
                    <a:pt x="0" y="0"/>
                  </a:lnTo>
                  <a:lnTo>
                    <a:pt x="0" y="1313453"/>
                  </a:lnTo>
                  <a:lnTo>
                    <a:pt x="1327729" y="1313453"/>
                  </a:lnTo>
                  <a:lnTo>
                    <a:pt x="1327729"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16" name="Freeform 16"/>
            <p:cNvSpPr/>
            <p:nvPr/>
          </p:nvSpPr>
          <p:spPr>
            <a:xfrm rot="3010760">
              <a:off x="392375" y="1297132"/>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7" name="Freeform 17"/>
            <p:cNvSpPr/>
            <p:nvPr/>
          </p:nvSpPr>
          <p:spPr>
            <a:xfrm rot="-5159993">
              <a:off x="10583" y="1221581"/>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8" name="Group 18"/>
          <p:cNvGrpSpPr/>
          <p:nvPr/>
        </p:nvGrpSpPr>
        <p:grpSpPr>
          <a:xfrm rot="-10800000">
            <a:off x="4046364" y="4498101"/>
            <a:ext cx="1040163" cy="1065781"/>
            <a:chOff x="0" y="0"/>
            <a:chExt cx="1479343" cy="1515778"/>
          </a:xfrm>
        </p:grpSpPr>
        <p:sp>
          <p:nvSpPr>
            <p:cNvPr id="19" name="Freeform 19"/>
            <p:cNvSpPr/>
            <p:nvPr/>
          </p:nvSpPr>
          <p:spPr>
            <a:xfrm rot="-265290" flipH="1">
              <a:off x="102961" y="49225"/>
              <a:ext cx="1327729" cy="1313453"/>
            </a:xfrm>
            <a:custGeom>
              <a:avLst/>
              <a:gdLst/>
              <a:ahLst/>
              <a:cxnLst/>
              <a:rect l="l" t="t" r="r" b="b"/>
              <a:pathLst>
                <a:path w="1327729" h="1313453">
                  <a:moveTo>
                    <a:pt x="1327729" y="0"/>
                  </a:moveTo>
                  <a:lnTo>
                    <a:pt x="0" y="0"/>
                  </a:lnTo>
                  <a:lnTo>
                    <a:pt x="0" y="1313453"/>
                  </a:lnTo>
                  <a:lnTo>
                    <a:pt x="1327729" y="1313453"/>
                  </a:lnTo>
                  <a:lnTo>
                    <a:pt x="1327729"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20" name="Freeform 20"/>
            <p:cNvSpPr/>
            <p:nvPr/>
          </p:nvSpPr>
          <p:spPr>
            <a:xfrm rot="3010760">
              <a:off x="392375" y="1297132"/>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1" name="Freeform 21"/>
            <p:cNvSpPr/>
            <p:nvPr/>
          </p:nvSpPr>
          <p:spPr>
            <a:xfrm rot="-5159993">
              <a:off x="10583" y="1221581"/>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22" name="Group 22"/>
          <p:cNvGrpSpPr/>
          <p:nvPr/>
        </p:nvGrpSpPr>
        <p:grpSpPr>
          <a:xfrm>
            <a:off x="1355786" y="622335"/>
            <a:ext cx="2563521" cy="968408"/>
            <a:chOff x="0" y="0"/>
            <a:chExt cx="1709328" cy="415422"/>
          </a:xfrm>
        </p:grpSpPr>
        <p:sp>
          <p:nvSpPr>
            <p:cNvPr id="23" name="Freeform 23"/>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24" name="Freeform 24"/>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25" name="Freeform 25"/>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26" name="Group 26"/>
          <p:cNvGrpSpPr/>
          <p:nvPr/>
        </p:nvGrpSpPr>
        <p:grpSpPr>
          <a:xfrm>
            <a:off x="8146516" y="595664"/>
            <a:ext cx="2346218" cy="901447"/>
            <a:chOff x="0" y="0"/>
            <a:chExt cx="1709328" cy="480137"/>
          </a:xfrm>
        </p:grpSpPr>
        <p:sp>
          <p:nvSpPr>
            <p:cNvPr id="27" name="Freeform 27"/>
            <p:cNvSpPr/>
            <p:nvPr/>
          </p:nvSpPr>
          <p:spPr>
            <a:xfrm>
              <a:off x="38100" y="44450"/>
              <a:ext cx="1672498" cy="435687"/>
            </a:xfrm>
            <a:custGeom>
              <a:avLst/>
              <a:gdLst/>
              <a:ahLst/>
              <a:cxnLst/>
              <a:rect l="l" t="t" r="r" b="b"/>
              <a:pathLst>
                <a:path w="1672498" h="435687">
                  <a:moveTo>
                    <a:pt x="2540" y="405207"/>
                  </a:moveTo>
                  <a:cubicBezTo>
                    <a:pt x="0" y="414097"/>
                    <a:pt x="5080" y="420447"/>
                    <a:pt x="13769" y="421717"/>
                  </a:cubicBezTo>
                  <a:cubicBezTo>
                    <a:pt x="23694" y="422987"/>
                    <a:pt x="32379" y="422987"/>
                    <a:pt x="42305" y="422987"/>
                  </a:cubicBezTo>
                  <a:cubicBezTo>
                    <a:pt x="82007" y="424257"/>
                    <a:pt x="121709" y="424257"/>
                    <a:pt x="162652" y="425527"/>
                  </a:cubicBezTo>
                  <a:cubicBezTo>
                    <a:pt x="184984" y="426797"/>
                    <a:pt x="207316" y="428067"/>
                    <a:pt x="228408" y="429337"/>
                  </a:cubicBezTo>
                  <a:cubicBezTo>
                    <a:pt x="265629" y="430607"/>
                    <a:pt x="301609" y="430607"/>
                    <a:pt x="338829" y="431877"/>
                  </a:cubicBezTo>
                  <a:cubicBezTo>
                    <a:pt x="353718" y="431877"/>
                    <a:pt x="367365" y="431877"/>
                    <a:pt x="382253" y="430607"/>
                  </a:cubicBezTo>
                  <a:cubicBezTo>
                    <a:pt x="388457" y="430607"/>
                    <a:pt x="395901" y="429337"/>
                    <a:pt x="402104" y="429337"/>
                  </a:cubicBezTo>
                  <a:cubicBezTo>
                    <a:pt x="426918" y="430607"/>
                    <a:pt x="923193" y="421717"/>
                    <a:pt x="948007" y="422987"/>
                  </a:cubicBezTo>
                  <a:cubicBezTo>
                    <a:pt x="982747" y="424257"/>
                    <a:pt x="1078280" y="424257"/>
                    <a:pt x="1113019" y="424257"/>
                  </a:cubicBezTo>
                  <a:cubicBezTo>
                    <a:pt x="1126666" y="424257"/>
                    <a:pt x="1139073" y="422987"/>
                    <a:pt x="1152721" y="422987"/>
                  </a:cubicBezTo>
                  <a:lnTo>
                    <a:pt x="1219718" y="426797"/>
                  </a:lnTo>
                  <a:cubicBezTo>
                    <a:pt x="1268105" y="429337"/>
                    <a:pt x="1315251" y="426797"/>
                    <a:pt x="1363638" y="430607"/>
                  </a:cubicBezTo>
                  <a:cubicBezTo>
                    <a:pt x="1444283" y="435687"/>
                    <a:pt x="1526168" y="429337"/>
                    <a:pt x="1607728" y="434417"/>
                  </a:cubicBezTo>
                  <a:cubicBezTo>
                    <a:pt x="1628048" y="435687"/>
                    <a:pt x="1648368" y="434417"/>
                    <a:pt x="1671228" y="434417"/>
                  </a:cubicBezTo>
                  <a:lnTo>
                    <a:pt x="1671228" y="374727"/>
                  </a:lnTo>
                  <a:cubicBezTo>
                    <a:pt x="1669958" y="338532"/>
                    <a:pt x="1668688" y="325626"/>
                    <a:pt x="1668688" y="311913"/>
                  </a:cubicBezTo>
                  <a:cubicBezTo>
                    <a:pt x="1668688" y="296048"/>
                    <a:pt x="1672498" y="279915"/>
                    <a:pt x="1666148" y="264051"/>
                  </a:cubicBezTo>
                  <a:cubicBezTo>
                    <a:pt x="1658528" y="253564"/>
                    <a:pt x="1647098" y="46789"/>
                    <a:pt x="1647098" y="36303"/>
                  </a:cubicBezTo>
                  <a:cubicBezTo>
                    <a:pt x="1644558" y="29043"/>
                    <a:pt x="1643288" y="21514"/>
                    <a:pt x="1640748" y="14254"/>
                  </a:cubicBezTo>
                  <a:cubicBezTo>
                    <a:pt x="1640748" y="12103"/>
                    <a:pt x="1639478" y="9952"/>
                    <a:pt x="1638208" y="6350"/>
                  </a:cubicBezTo>
                  <a:cubicBezTo>
                    <a:pt x="1628048" y="3810"/>
                    <a:pt x="1619158" y="2540"/>
                    <a:pt x="1608998" y="1270"/>
                  </a:cubicBezTo>
                  <a:cubicBezTo>
                    <a:pt x="1601378" y="0"/>
                    <a:pt x="1593758" y="1270"/>
                    <a:pt x="1587408" y="1270"/>
                  </a:cubicBezTo>
                  <a:lnTo>
                    <a:pt x="7565" y="6350"/>
                  </a:lnTo>
                  <a:lnTo>
                    <a:pt x="2540" y="405207"/>
                  </a:lnTo>
                  <a:close/>
                </a:path>
              </a:pathLst>
            </a:custGeom>
            <a:solidFill>
              <a:srgbClr val="FFDA68"/>
            </a:solidFill>
          </p:spPr>
        </p:sp>
        <p:sp>
          <p:nvSpPr>
            <p:cNvPr id="28" name="Freeform 28"/>
            <p:cNvSpPr/>
            <p:nvPr/>
          </p:nvSpPr>
          <p:spPr>
            <a:xfrm>
              <a:off x="11430" y="16510"/>
              <a:ext cx="1648368" cy="425527"/>
            </a:xfrm>
            <a:custGeom>
              <a:avLst/>
              <a:gdLst/>
              <a:ahLst/>
              <a:cxnLst/>
              <a:rect l="l" t="t" r="r" b="b"/>
              <a:pathLst>
                <a:path w="1648368" h="425527">
                  <a:moveTo>
                    <a:pt x="1648368" y="425527"/>
                  </a:moveTo>
                  <a:lnTo>
                    <a:pt x="0" y="417907"/>
                  </a:lnTo>
                  <a:lnTo>
                    <a:pt x="0" y="154589"/>
                  </a:lnTo>
                  <a:lnTo>
                    <a:pt x="7620" y="20320"/>
                  </a:lnTo>
                  <a:lnTo>
                    <a:pt x="819591" y="0"/>
                  </a:lnTo>
                  <a:lnTo>
                    <a:pt x="1626778" y="8890"/>
                  </a:lnTo>
                  <a:close/>
                </a:path>
              </a:pathLst>
            </a:custGeom>
            <a:solidFill>
              <a:srgbClr val="EFEFEF"/>
            </a:solidFill>
          </p:spPr>
        </p:sp>
        <p:sp>
          <p:nvSpPr>
            <p:cNvPr id="29" name="Freeform 29"/>
            <p:cNvSpPr/>
            <p:nvPr/>
          </p:nvSpPr>
          <p:spPr>
            <a:xfrm>
              <a:off x="-3810" y="0"/>
              <a:ext cx="1677578" cy="452197"/>
            </a:xfrm>
            <a:custGeom>
              <a:avLst/>
              <a:gdLst/>
              <a:ahLst/>
              <a:cxnLst/>
              <a:rect l="l" t="t" r="r" b="b"/>
              <a:pathLst>
                <a:path w="1677578" h="452197">
                  <a:moveTo>
                    <a:pt x="1643288" y="21590"/>
                  </a:moveTo>
                  <a:cubicBezTo>
                    <a:pt x="1644558" y="34290"/>
                    <a:pt x="1644558" y="44450"/>
                    <a:pt x="1645828" y="52519"/>
                  </a:cubicBezTo>
                  <a:cubicBezTo>
                    <a:pt x="1648368" y="59779"/>
                    <a:pt x="1649638" y="67308"/>
                    <a:pt x="1652178" y="74568"/>
                  </a:cubicBezTo>
                  <a:cubicBezTo>
                    <a:pt x="1652178" y="85055"/>
                    <a:pt x="1664878" y="291829"/>
                    <a:pt x="1671228" y="302316"/>
                  </a:cubicBezTo>
                  <a:cubicBezTo>
                    <a:pt x="1677578" y="318180"/>
                    <a:pt x="1673768" y="334314"/>
                    <a:pt x="1673768" y="350178"/>
                  </a:cubicBezTo>
                  <a:cubicBezTo>
                    <a:pt x="1673768" y="364160"/>
                    <a:pt x="1675038" y="377067"/>
                    <a:pt x="1676308" y="391237"/>
                  </a:cubicBezTo>
                  <a:lnTo>
                    <a:pt x="1676308" y="450927"/>
                  </a:lnTo>
                  <a:cubicBezTo>
                    <a:pt x="1653448" y="450927"/>
                    <a:pt x="1633128" y="452197"/>
                    <a:pt x="1612808" y="450927"/>
                  </a:cubicBezTo>
                  <a:cubicBezTo>
                    <a:pt x="1532098" y="445847"/>
                    <a:pt x="1450213" y="452197"/>
                    <a:pt x="1369568" y="447117"/>
                  </a:cubicBezTo>
                  <a:cubicBezTo>
                    <a:pt x="1321181" y="443307"/>
                    <a:pt x="1274035" y="445847"/>
                    <a:pt x="1225648" y="443307"/>
                  </a:cubicBezTo>
                  <a:lnTo>
                    <a:pt x="1158651" y="439497"/>
                  </a:lnTo>
                  <a:cubicBezTo>
                    <a:pt x="1145003" y="439497"/>
                    <a:pt x="1132596" y="440767"/>
                    <a:pt x="1118949" y="440767"/>
                  </a:cubicBezTo>
                  <a:cubicBezTo>
                    <a:pt x="1084210" y="439497"/>
                    <a:pt x="988676" y="440767"/>
                    <a:pt x="953937" y="439497"/>
                  </a:cubicBezTo>
                  <a:cubicBezTo>
                    <a:pt x="929123" y="438227"/>
                    <a:pt x="432848" y="447117"/>
                    <a:pt x="408034" y="445847"/>
                  </a:cubicBezTo>
                  <a:cubicBezTo>
                    <a:pt x="401831" y="445847"/>
                    <a:pt x="394387" y="447117"/>
                    <a:pt x="388183" y="447117"/>
                  </a:cubicBezTo>
                  <a:cubicBezTo>
                    <a:pt x="373295" y="447117"/>
                    <a:pt x="359648" y="448387"/>
                    <a:pt x="344759" y="448387"/>
                  </a:cubicBezTo>
                  <a:cubicBezTo>
                    <a:pt x="307539" y="448387"/>
                    <a:pt x="271559" y="447117"/>
                    <a:pt x="234338" y="445847"/>
                  </a:cubicBezTo>
                  <a:cubicBezTo>
                    <a:pt x="212006" y="444577"/>
                    <a:pt x="189673" y="443307"/>
                    <a:pt x="168582" y="442037"/>
                  </a:cubicBezTo>
                  <a:cubicBezTo>
                    <a:pt x="128880" y="440767"/>
                    <a:pt x="89177" y="439497"/>
                    <a:pt x="48235" y="439497"/>
                  </a:cubicBezTo>
                  <a:cubicBezTo>
                    <a:pt x="38100" y="439497"/>
                    <a:pt x="29210" y="439497"/>
                    <a:pt x="19050" y="438227"/>
                  </a:cubicBezTo>
                  <a:cubicBezTo>
                    <a:pt x="10160" y="436957"/>
                    <a:pt x="5080" y="430607"/>
                    <a:pt x="7620" y="421717"/>
                  </a:cubicBezTo>
                  <a:cubicBezTo>
                    <a:pt x="16510" y="390511"/>
                    <a:pt x="12700" y="383789"/>
                    <a:pt x="11430" y="376798"/>
                  </a:cubicBezTo>
                  <a:cubicBezTo>
                    <a:pt x="10160" y="362547"/>
                    <a:pt x="6350" y="348565"/>
                    <a:pt x="7620" y="334314"/>
                  </a:cubicBezTo>
                  <a:cubicBezTo>
                    <a:pt x="5080" y="316567"/>
                    <a:pt x="0" y="96886"/>
                    <a:pt x="7620" y="78870"/>
                  </a:cubicBezTo>
                  <a:cubicBezTo>
                    <a:pt x="8890" y="75375"/>
                    <a:pt x="7620" y="71611"/>
                    <a:pt x="8890" y="68115"/>
                  </a:cubicBezTo>
                  <a:cubicBezTo>
                    <a:pt x="10160" y="62468"/>
                    <a:pt x="12700" y="56284"/>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434417"/>
                  </a:moveTo>
                  <a:cubicBezTo>
                    <a:pt x="1654718" y="417907"/>
                    <a:pt x="1655988" y="405207"/>
                    <a:pt x="1655988" y="392507"/>
                  </a:cubicBezTo>
                  <a:cubicBezTo>
                    <a:pt x="1654718" y="375722"/>
                    <a:pt x="1653448" y="361471"/>
                    <a:pt x="1653448" y="346145"/>
                  </a:cubicBezTo>
                  <a:cubicBezTo>
                    <a:pt x="1653448" y="339154"/>
                    <a:pt x="1655988" y="332163"/>
                    <a:pt x="1654718" y="325172"/>
                  </a:cubicBezTo>
                  <a:cubicBezTo>
                    <a:pt x="1654718" y="318718"/>
                    <a:pt x="1653448" y="311996"/>
                    <a:pt x="1652178" y="305543"/>
                  </a:cubicBezTo>
                  <a:cubicBezTo>
                    <a:pt x="1647098" y="295594"/>
                    <a:pt x="1635668" y="89626"/>
                    <a:pt x="1635668" y="79677"/>
                  </a:cubicBezTo>
                  <a:cubicBezTo>
                    <a:pt x="1633128" y="71342"/>
                    <a:pt x="1630588" y="62737"/>
                    <a:pt x="1628048" y="54402"/>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251"/>
                    <a:pt x="33020" y="55477"/>
                  </a:cubicBezTo>
                  <a:cubicBezTo>
                    <a:pt x="31750" y="60317"/>
                    <a:pt x="31750" y="65157"/>
                    <a:pt x="30480" y="69997"/>
                  </a:cubicBezTo>
                  <a:cubicBezTo>
                    <a:pt x="29210" y="78064"/>
                    <a:pt x="26670" y="85862"/>
                    <a:pt x="25400" y="93928"/>
                  </a:cubicBezTo>
                  <a:cubicBezTo>
                    <a:pt x="20320" y="102533"/>
                    <a:pt x="26670" y="312803"/>
                    <a:pt x="29210" y="321407"/>
                  </a:cubicBezTo>
                  <a:cubicBezTo>
                    <a:pt x="29210" y="330549"/>
                    <a:pt x="29210" y="339960"/>
                    <a:pt x="30480" y="349103"/>
                  </a:cubicBezTo>
                  <a:cubicBezTo>
                    <a:pt x="30480" y="355825"/>
                    <a:pt x="33020" y="362547"/>
                    <a:pt x="33020" y="369269"/>
                  </a:cubicBezTo>
                  <a:cubicBezTo>
                    <a:pt x="33020" y="376529"/>
                    <a:pt x="33020" y="383789"/>
                    <a:pt x="31750" y="392507"/>
                  </a:cubicBezTo>
                  <a:lnTo>
                    <a:pt x="31750" y="402667"/>
                  </a:lnTo>
                  <a:cubicBezTo>
                    <a:pt x="31750" y="412827"/>
                    <a:pt x="35560" y="416637"/>
                    <a:pt x="44450" y="416637"/>
                  </a:cubicBezTo>
                  <a:cubicBezTo>
                    <a:pt x="60642" y="416637"/>
                    <a:pt x="78011" y="417907"/>
                    <a:pt x="94140" y="417907"/>
                  </a:cubicBezTo>
                  <a:cubicBezTo>
                    <a:pt x="117713" y="417907"/>
                    <a:pt x="142527" y="415367"/>
                    <a:pt x="166100" y="417907"/>
                  </a:cubicBezTo>
                  <a:cubicBezTo>
                    <a:pt x="204562" y="421717"/>
                    <a:pt x="243023" y="424257"/>
                    <a:pt x="281484" y="422987"/>
                  </a:cubicBezTo>
                  <a:cubicBezTo>
                    <a:pt x="306298" y="421717"/>
                    <a:pt x="329871" y="424257"/>
                    <a:pt x="354685" y="424257"/>
                  </a:cubicBezTo>
                  <a:cubicBezTo>
                    <a:pt x="390665" y="424257"/>
                    <a:pt x="426645" y="422987"/>
                    <a:pt x="462625" y="424257"/>
                  </a:cubicBezTo>
                  <a:cubicBezTo>
                    <a:pt x="515974" y="425527"/>
                    <a:pt x="1101579" y="415367"/>
                    <a:pt x="1156170" y="417907"/>
                  </a:cubicBezTo>
                  <a:cubicBezTo>
                    <a:pt x="1179743" y="419177"/>
                    <a:pt x="1203316" y="420447"/>
                    <a:pt x="1225648" y="420447"/>
                  </a:cubicBezTo>
                  <a:cubicBezTo>
                    <a:pt x="1266591" y="422987"/>
                    <a:pt x="1306293" y="419177"/>
                    <a:pt x="1347236" y="422987"/>
                  </a:cubicBezTo>
                  <a:cubicBezTo>
                    <a:pt x="1380734" y="425527"/>
                    <a:pt x="1414233" y="425527"/>
                    <a:pt x="1447731" y="428067"/>
                  </a:cubicBezTo>
                  <a:cubicBezTo>
                    <a:pt x="1497359" y="431877"/>
                    <a:pt x="1546986" y="434417"/>
                    <a:pt x="1596614" y="435687"/>
                  </a:cubicBezTo>
                  <a:cubicBezTo>
                    <a:pt x="1615348" y="435687"/>
                    <a:pt x="1633128" y="434417"/>
                    <a:pt x="1653448" y="434417"/>
                  </a:cubicBezTo>
                  <a:close/>
                </a:path>
              </a:pathLst>
            </a:custGeom>
            <a:solidFill>
              <a:srgbClr val="242424"/>
            </a:solidFill>
          </p:spPr>
        </p:sp>
      </p:grpSp>
      <p:grpSp>
        <p:nvGrpSpPr>
          <p:cNvPr id="30" name="Group 30"/>
          <p:cNvGrpSpPr/>
          <p:nvPr/>
        </p:nvGrpSpPr>
        <p:grpSpPr>
          <a:xfrm>
            <a:off x="1266204" y="2752601"/>
            <a:ext cx="2649194" cy="835172"/>
            <a:chOff x="0" y="0"/>
            <a:chExt cx="1709328" cy="415422"/>
          </a:xfrm>
        </p:grpSpPr>
        <p:sp>
          <p:nvSpPr>
            <p:cNvPr id="31" name="Freeform 31"/>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32" name="Freeform 32"/>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33" name="Freeform 33"/>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34" name="Group 34"/>
          <p:cNvGrpSpPr/>
          <p:nvPr/>
        </p:nvGrpSpPr>
        <p:grpSpPr>
          <a:xfrm>
            <a:off x="7919661" y="2428767"/>
            <a:ext cx="2661572" cy="984753"/>
            <a:chOff x="0" y="0"/>
            <a:chExt cx="1709328" cy="415422"/>
          </a:xfrm>
        </p:grpSpPr>
        <p:sp>
          <p:nvSpPr>
            <p:cNvPr id="35" name="Freeform 35"/>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36" name="Freeform 36"/>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37" name="Freeform 37"/>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38" name="Group 38"/>
          <p:cNvGrpSpPr/>
          <p:nvPr/>
        </p:nvGrpSpPr>
        <p:grpSpPr>
          <a:xfrm>
            <a:off x="1258634" y="4551403"/>
            <a:ext cx="2948649" cy="982533"/>
            <a:chOff x="0" y="0"/>
            <a:chExt cx="1709328" cy="415422"/>
          </a:xfrm>
        </p:grpSpPr>
        <p:sp>
          <p:nvSpPr>
            <p:cNvPr id="39" name="Freeform 39"/>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40" name="Freeform 40"/>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41" name="Freeform 41"/>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42" name="Group 42"/>
          <p:cNvGrpSpPr/>
          <p:nvPr/>
        </p:nvGrpSpPr>
        <p:grpSpPr>
          <a:xfrm>
            <a:off x="8011473" y="4775478"/>
            <a:ext cx="2030978" cy="773712"/>
            <a:chOff x="0" y="0"/>
            <a:chExt cx="1709328" cy="415422"/>
          </a:xfrm>
        </p:grpSpPr>
        <p:sp>
          <p:nvSpPr>
            <p:cNvPr id="43" name="Freeform 43"/>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44" name="Freeform 44"/>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45" name="Freeform 45"/>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sp>
        <p:nvSpPr>
          <p:cNvPr id="46" name="Freeform 46"/>
          <p:cNvSpPr/>
          <p:nvPr/>
        </p:nvSpPr>
        <p:spPr>
          <a:xfrm>
            <a:off x="5219628" y="595663"/>
            <a:ext cx="1429533" cy="1568143"/>
          </a:xfrm>
          <a:custGeom>
            <a:avLst/>
            <a:gdLst/>
            <a:ahLst/>
            <a:cxnLst/>
            <a:rect l="l" t="t" r="r" b="b"/>
            <a:pathLst>
              <a:path w="1587825" h="1785897">
                <a:moveTo>
                  <a:pt x="0" y="0"/>
                </a:moveTo>
                <a:lnTo>
                  <a:pt x="1587824" y="0"/>
                </a:lnTo>
                <a:lnTo>
                  <a:pt x="1587824" y="1785897"/>
                </a:lnTo>
                <a:lnTo>
                  <a:pt x="0" y="178589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7" name="Freeform 47"/>
          <p:cNvSpPr/>
          <p:nvPr/>
        </p:nvSpPr>
        <p:spPr>
          <a:xfrm rot="1542085">
            <a:off x="101853" y="6211291"/>
            <a:ext cx="533602" cy="670048"/>
          </a:xfrm>
          <a:custGeom>
            <a:avLst/>
            <a:gdLst/>
            <a:ahLst/>
            <a:cxnLst/>
            <a:rect l="l" t="t" r="r" b="b"/>
            <a:pathLst>
              <a:path w="569175" h="714718">
                <a:moveTo>
                  <a:pt x="0" y="0"/>
                </a:moveTo>
                <a:lnTo>
                  <a:pt x="569175" y="0"/>
                </a:lnTo>
                <a:lnTo>
                  <a:pt x="569175" y="714718"/>
                </a:lnTo>
                <a:lnTo>
                  <a:pt x="0" y="71471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8" name="Freeform 48"/>
          <p:cNvSpPr/>
          <p:nvPr/>
        </p:nvSpPr>
        <p:spPr>
          <a:xfrm rot="-10800000">
            <a:off x="10718805" y="3694684"/>
            <a:ext cx="1202261" cy="704186"/>
          </a:xfrm>
          <a:custGeom>
            <a:avLst/>
            <a:gdLst/>
            <a:ahLst/>
            <a:cxnLst/>
            <a:rect l="l" t="t" r="r" b="b"/>
            <a:pathLst>
              <a:path w="799129" h="556484">
                <a:moveTo>
                  <a:pt x="0" y="0"/>
                </a:moveTo>
                <a:lnTo>
                  <a:pt x="799129" y="0"/>
                </a:lnTo>
                <a:lnTo>
                  <a:pt x="799129" y="556484"/>
                </a:lnTo>
                <a:lnTo>
                  <a:pt x="0" y="55648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50" name="Group 50"/>
          <p:cNvGrpSpPr/>
          <p:nvPr/>
        </p:nvGrpSpPr>
        <p:grpSpPr>
          <a:xfrm>
            <a:off x="5664235" y="2463798"/>
            <a:ext cx="599370" cy="557991"/>
            <a:chOff x="0" y="0"/>
            <a:chExt cx="852438" cy="793587"/>
          </a:xfrm>
        </p:grpSpPr>
        <p:sp>
          <p:nvSpPr>
            <p:cNvPr id="51" name="Freeform 51"/>
            <p:cNvSpPr/>
            <p:nvPr/>
          </p:nvSpPr>
          <p:spPr>
            <a:xfrm>
              <a:off x="0" y="2695"/>
              <a:ext cx="852438" cy="788196"/>
            </a:xfrm>
            <a:custGeom>
              <a:avLst/>
              <a:gdLst/>
              <a:ahLst/>
              <a:cxnLst/>
              <a:rect l="l" t="t" r="r" b="b"/>
              <a:pathLst>
                <a:path w="852438" h="788196">
                  <a:moveTo>
                    <a:pt x="0" y="0"/>
                  </a:moveTo>
                  <a:lnTo>
                    <a:pt x="852438" y="0"/>
                  </a:lnTo>
                  <a:lnTo>
                    <a:pt x="852438" y="788197"/>
                  </a:lnTo>
                  <a:lnTo>
                    <a:pt x="0" y="78819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52" name="Freeform 52"/>
            <p:cNvSpPr/>
            <p:nvPr/>
          </p:nvSpPr>
          <p:spPr>
            <a:xfrm rot="-275314">
              <a:off x="29807" y="30517"/>
              <a:ext cx="792260" cy="732554"/>
            </a:xfrm>
            <a:custGeom>
              <a:avLst/>
              <a:gdLst/>
              <a:ahLst/>
              <a:cxnLst/>
              <a:rect l="l" t="t" r="r" b="b"/>
              <a:pathLst>
                <a:path w="792260" h="732554">
                  <a:moveTo>
                    <a:pt x="0" y="0"/>
                  </a:moveTo>
                  <a:lnTo>
                    <a:pt x="792260" y="0"/>
                  </a:lnTo>
                  <a:lnTo>
                    <a:pt x="792260" y="732553"/>
                  </a:lnTo>
                  <a:lnTo>
                    <a:pt x="0" y="73255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sp>
        <p:nvSpPr>
          <p:cNvPr id="53" name="Freeform 53"/>
          <p:cNvSpPr/>
          <p:nvPr/>
        </p:nvSpPr>
        <p:spPr>
          <a:xfrm>
            <a:off x="5906821" y="2527352"/>
            <a:ext cx="192690" cy="430885"/>
          </a:xfrm>
          <a:custGeom>
            <a:avLst/>
            <a:gdLst/>
            <a:ahLst/>
            <a:cxnLst/>
            <a:rect l="l" t="t" r="r" b="b"/>
            <a:pathLst>
              <a:path w="205536" h="459611">
                <a:moveTo>
                  <a:pt x="0" y="0"/>
                </a:moveTo>
                <a:lnTo>
                  <a:pt x="205536" y="0"/>
                </a:lnTo>
                <a:lnTo>
                  <a:pt x="205536" y="459610"/>
                </a:lnTo>
                <a:lnTo>
                  <a:pt x="0" y="45961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54" name="TextBox 54"/>
          <p:cNvSpPr txBox="1"/>
          <p:nvPr/>
        </p:nvSpPr>
        <p:spPr>
          <a:xfrm>
            <a:off x="4818825" y="3151756"/>
            <a:ext cx="2270688" cy="872034"/>
          </a:xfrm>
          <a:prstGeom prst="rect">
            <a:avLst/>
          </a:prstGeom>
        </p:spPr>
        <p:txBody>
          <a:bodyPr lIns="0" tIns="0" rIns="0" bIns="0" rtlCol="0" anchor="t">
            <a:spAutoFit/>
          </a:bodyPr>
          <a:lstStyle/>
          <a:p>
            <a:pPr algn="ctr">
              <a:lnSpc>
                <a:spcPts val="3358"/>
              </a:lnSpc>
            </a:pPr>
            <a:r>
              <a:rPr lang="en-US" sz="3428" spc="171" dirty="0">
                <a:solidFill>
                  <a:srgbClr val="242424"/>
                </a:solidFill>
                <a:latin typeface="Ballpoint"/>
                <a:ea typeface="Ballpoint"/>
                <a:cs typeface="Ballpoint"/>
                <a:sym typeface="Ballpoint"/>
              </a:rPr>
              <a:t>FUTURE SCOPE</a:t>
            </a:r>
          </a:p>
        </p:txBody>
      </p:sp>
      <p:sp>
        <p:nvSpPr>
          <p:cNvPr id="55" name="TextBox 55"/>
          <p:cNvSpPr txBox="1"/>
          <p:nvPr/>
        </p:nvSpPr>
        <p:spPr>
          <a:xfrm>
            <a:off x="1303392" y="771573"/>
            <a:ext cx="2593475"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Incorporate voice and video input analysis </a:t>
            </a:r>
          </a:p>
        </p:txBody>
      </p:sp>
      <p:sp>
        <p:nvSpPr>
          <p:cNvPr id="56" name="TextBox 56"/>
          <p:cNvSpPr txBox="1"/>
          <p:nvPr/>
        </p:nvSpPr>
        <p:spPr>
          <a:xfrm>
            <a:off x="8367783" y="703325"/>
            <a:ext cx="1826630"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Support multi-label classification</a:t>
            </a:r>
          </a:p>
        </p:txBody>
      </p:sp>
      <p:sp>
        <p:nvSpPr>
          <p:cNvPr id="57" name="TextBox 57"/>
          <p:cNvSpPr txBox="1"/>
          <p:nvPr/>
        </p:nvSpPr>
        <p:spPr>
          <a:xfrm>
            <a:off x="1295495" y="2944042"/>
            <a:ext cx="2455937" cy="494944"/>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Develop a user-friendly interface</a:t>
            </a:r>
          </a:p>
        </p:txBody>
      </p:sp>
      <p:sp>
        <p:nvSpPr>
          <p:cNvPr id="58" name="TextBox 58"/>
          <p:cNvSpPr txBox="1"/>
          <p:nvPr/>
        </p:nvSpPr>
        <p:spPr>
          <a:xfrm>
            <a:off x="8042284" y="2572820"/>
            <a:ext cx="2234745"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Integrate advanced word embeddings </a:t>
            </a:r>
          </a:p>
        </p:txBody>
      </p:sp>
      <p:sp>
        <p:nvSpPr>
          <p:cNvPr id="59" name="TextBox 59"/>
          <p:cNvSpPr txBox="1"/>
          <p:nvPr/>
        </p:nvSpPr>
        <p:spPr>
          <a:xfrm>
            <a:off x="1272750" y="4807176"/>
            <a:ext cx="2878426" cy="494944"/>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Real-time </a:t>
            </a:r>
          </a:p>
          <a:p>
            <a:pPr algn="ctr">
              <a:lnSpc>
                <a:spcPts val="1924"/>
              </a:lnSpc>
              <a:spcBef>
                <a:spcPct val="0"/>
              </a:spcBef>
            </a:pPr>
            <a:r>
              <a:rPr lang="en-US" sz="2347" dirty="0">
                <a:solidFill>
                  <a:srgbClr val="242424"/>
                </a:solidFill>
                <a:latin typeface="Ballpoint"/>
                <a:ea typeface="Ballpoint"/>
                <a:cs typeface="Ballpoint"/>
                <a:sym typeface="Ballpoint"/>
              </a:rPr>
              <a:t>prediction integration </a:t>
            </a:r>
          </a:p>
        </p:txBody>
      </p:sp>
      <p:sp>
        <p:nvSpPr>
          <p:cNvPr id="60" name="TextBox 60"/>
          <p:cNvSpPr txBox="1"/>
          <p:nvPr/>
        </p:nvSpPr>
        <p:spPr>
          <a:xfrm>
            <a:off x="8269218" y="4934011"/>
            <a:ext cx="1515486" cy="492507"/>
          </a:xfrm>
          <a:prstGeom prst="rect">
            <a:avLst/>
          </a:prstGeom>
        </p:spPr>
        <p:txBody>
          <a:bodyPr lIns="0" tIns="0" rIns="0" bIns="0" rtlCol="0" anchor="t">
            <a:spAutoFit/>
          </a:bodyPr>
          <a:lstStyle/>
          <a:p>
            <a:pPr algn="ctr">
              <a:lnSpc>
                <a:spcPts val="1856"/>
              </a:lnSpc>
              <a:spcBef>
                <a:spcPct val="0"/>
              </a:spcBef>
            </a:pPr>
            <a:r>
              <a:rPr lang="en-US" sz="2264" dirty="0">
                <a:solidFill>
                  <a:srgbClr val="242424"/>
                </a:solidFill>
                <a:latin typeface="Ballpoint"/>
                <a:ea typeface="Ballpoint"/>
                <a:cs typeface="Ballpoint"/>
                <a:sym typeface="Ballpoint"/>
              </a:rPr>
              <a:t>Expand the dataset</a:t>
            </a:r>
          </a:p>
        </p:txBody>
      </p:sp>
      <p:sp>
        <p:nvSpPr>
          <p:cNvPr id="61" name="TextBox 61"/>
          <p:cNvSpPr txBox="1"/>
          <p:nvPr/>
        </p:nvSpPr>
        <p:spPr>
          <a:xfrm>
            <a:off x="1412926" y="1668627"/>
            <a:ext cx="2189140" cy="825162"/>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For a more comprehensive and accessible diagnostic experience, especially for remote users or those with low literacy.</a:t>
            </a:r>
          </a:p>
        </p:txBody>
      </p:sp>
      <p:sp>
        <p:nvSpPr>
          <p:cNvPr id="62" name="TextBox 62"/>
          <p:cNvSpPr txBox="1"/>
          <p:nvPr/>
        </p:nvSpPr>
        <p:spPr>
          <a:xfrm>
            <a:off x="8186528" y="1574074"/>
            <a:ext cx="2189140" cy="325025"/>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To predict multiple diseases from overlapping symptoms.</a:t>
            </a:r>
          </a:p>
        </p:txBody>
      </p:sp>
      <p:sp>
        <p:nvSpPr>
          <p:cNvPr id="63" name="TextBox 63"/>
          <p:cNvSpPr txBox="1"/>
          <p:nvPr/>
        </p:nvSpPr>
        <p:spPr>
          <a:xfrm>
            <a:off x="1390220" y="3726606"/>
            <a:ext cx="2189140" cy="325025"/>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(chatbot/web/mobile app) for easy interaction.</a:t>
            </a:r>
          </a:p>
        </p:txBody>
      </p:sp>
      <p:sp>
        <p:nvSpPr>
          <p:cNvPr id="64" name="TextBox 64"/>
          <p:cNvSpPr txBox="1"/>
          <p:nvPr/>
        </p:nvSpPr>
        <p:spPr>
          <a:xfrm>
            <a:off x="7970773" y="3455252"/>
            <a:ext cx="2189140" cy="825162"/>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Integrate advanced word embeddings such as Word2Vec, </a:t>
            </a:r>
            <a:r>
              <a:rPr lang="en-US" sz="1050" spc="23" dirty="0" err="1">
                <a:solidFill>
                  <a:srgbClr val="242424"/>
                </a:solidFill>
                <a:latin typeface="Montserrat"/>
                <a:ea typeface="Montserrat"/>
                <a:cs typeface="Montserrat"/>
                <a:sym typeface="Montserrat"/>
              </a:rPr>
              <a:t>GloVe</a:t>
            </a:r>
            <a:r>
              <a:rPr lang="en-US" sz="1050" spc="23" dirty="0">
                <a:solidFill>
                  <a:srgbClr val="242424"/>
                </a:solidFill>
                <a:latin typeface="Montserrat"/>
                <a:ea typeface="Montserrat"/>
                <a:cs typeface="Montserrat"/>
                <a:sym typeface="Montserrat"/>
              </a:rPr>
              <a:t>, or BERT for deeper semantic understanding.</a:t>
            </a:r>
          </a:p>
        </p:txBody>
      </p:sp>
      <p:sp>
        <p:nvSpPr>
          <p:cNvPr id="65" name="TextBox 65"/>
          <p:cNvSpPr txBox="1"/>
          <p:nvPr/>
        </p:nvSpPr>
        <p:spPr>
          <a:xfrm>
            <a:off x="1613514" y="5591955"/>
            <a:ext cx="2189140" cy="658450"/>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Enable real-time prediction integration into telemedicine and virtual consultation platforms</a:t>
            </a:r>
          </a:p>
        </p:txBody>
      </p:sp>
      <p:sp>
        <p:nvSpPr>
          <p:cNvPr id="66" name="TextBox 66"/>
          <p:cNvSpPr txBox="1"/>
          <p:nvPr/>
        </p:nvSpPr>
        <p:spPr>
          <a:xfrm>
            <a:off x="8009154" y="5624936"/>
            <a:ext cx="2112377" cy="615553"/>
          </a:xfrm>
          <a:prstGeom prst="rect">
            <a:avLst/>
          </a:prstGeom>
        </p:spPr>
        <p:txBody>
          <a:bodyPr lIns="0" tIns="0" rIns="0" bIns="0" rtlCol="0" anchor="t">
            <a:spAutoFit/>
          </a:bodyPr>
          <a:lstStyle/>
          <a:p>
            <a:pPr algn="ctr">
              <a:lnSpc>
                <a:spcPts val="1230"/>
              </a:lnSpc>
            </a:pPr>
            <a:r>
              <a:rPr lang="en-US" sz="1050" spc="23" dirty="0">
                <a:solidFill>
                  <a:srgbClr val="242424"/>
                </a:solidFill>
                <a:latin typeface="Montserrat"/>
                <a:ea typeface="Montserrat"/>
                <a:cs typeface="Montserrat"/>
                <a:sym typeface="Montserrat"/>
              </a:rPr>
              <a:t>Expand the dataset with real-world, diverse patient inputs to enhance accuracy and generalization.</a:t>
            </a:r>
          </a:p>
        </p:txBody>
      </p:sp>
      <p:grpSp>
        <p:nvGrpSpPr>
          <p:cNvPr id="67" name="Group 67"/>
          <p:cNvGrpSpPr/>
          <p:nvPr/>
        </p:nvGrpSpPr>
        <p:grpSpPr>
          <a:xfrm>
            <a:off x="4874325" y="5104766"/>
            <a:ext cx="2283008" cy="877402"/>
            <a:chOff x="0" y="0"/>
            <a:chExt cx="1709328" cy="415422"/>
          </a:xfrm>
        </p:grpSpPr>
        <p:sp>
          <p:nvSpPr>
            <p:cNvPr id="68" name="Freeform 68"/>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69" name="Freeform 69"/>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70" name="Freeform 70"/>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sp>
        <p:nvSpPr>
          <p:cNvPr id="71" name="TextBox 71"/>
          <p:cNvSpPr txBox="1"/>
          <p:nvPr/>
        </p:nvSpPr>
        <p:spPr>
          <a:xfrm>
            <a:off x="5140708" y="5261136"/>
            <a:ext cx="1703546" cy="545599"/>
          </a:xfrm>
          <a:prstGeom prst="rect">
            <a:avLst/>
          </a:prstGeom>
        </p:spPr>
        <p:txBody>
          <a:bodyPr lIns="0" tIns="0" rIns="0" bIns="0" rtlCol="0" anchor="t">
            <a:spAutoFit/>
          </a:bodyPr>
          <a:lstStyle/>
          <a:p>
            <a:pPr algn="ctr">
              <a:lnSpc>
                <a:spcPts val="2087"/>
              </a:lnSpc>
              <a:spcBef>
                <a:spcPct val="0"/>
              </a:spcBef>
            </a:pPr>
            <a:r>
              <a:rPr lang="en-US" sz="2545" dirty="0">
                <a:solidFill>
                  <a:srgbClr val="242424"/>
                </a:solidFill>
                <a:latin typeface="Ballpoint"/>
                <a:ea typeface="Ballpoint"/>
                <a:cs typeface="Ballpoint"/>
                <a:sym typeface="Ballpoint"/>
              </a:rPr>
              <a:t>Multilingual support </a:t>
            </a:r>
          </a:p>
        </p:txBody>
      </p:sp>
      <p:sp>
        <p:nvSpPr>
          <p:cNvPr id="72" name="TextBox 72"/>
          <p:cNvSpPr txBox="1"/>
          <p:nvPr/>
        </p:nvSpPr>
        <p:spPr>
          <a:xfrm>
            <a:off x="4823370" y="6076050"/>
            <a:ext cx="2374508" cy="346377"/>
          </a:xfrm>
          <a:prstGeom prst="rect">
            <a:avLst/>
          </a:prstGeom>
        </p:spPr>
        <p:txBody>
          <a:bodyPr lIns="0" tIns="0" rIns="0" bIns="0" rtlCol="0" anchor="t">
            <a:spAutoFit/>
          </a:bodyPr>
          <a:lstStyle/>
          <a:p>
            <a:pPr algn="ctr">
              <a:lnSpc>
                <a:spcPts val="1383"/>
              </a:lnSpc>
            </a:pPr>
            <a:r>
              <a:rPr lang="en-US" sz="1050" spc="25" dirty="0">
                <a:solidFill>
                  <a:srgbClr val="242424"/>
                </a:solidFill>
                <a:latin typeface="Montserrat"/>
                <a:ea typeface="Montserrat"/>
                <a:cs typeface="Montserrat"/>
                <a:sym typeface="Montserrat"/>
              </a:rPr>
              <a:t>Add multilingual support to serve a wider range of users.</a:t>
            </a:r>
          </a:p>
        </p:txBody>
      </p:sp>
      <p:sp>
        <p:nvSpPr>
          <p:cNvPr id="73" name="Rectangle 72">
            <a:extLst>
              <a:ext uri="{FF2B5EF4-FFF2-40B4-BE49-F238E27FC236}">
                <a16:creationId xmlns:a16="http://schemas.microsoft.com/office/drawing/2014/main" id="{2F69C486-6257-EA48-BBB2-291D26F7BD9B}"/>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lide Number Placeholder 73">
            <a:extLst>
              <a:ext uri="{FF2B5EF4-FFF2-40B4-BE49-F238E27FC236}">
                <a16:creationId xmlns:a16="http://schemas.microsoft.com/office/drawing/2014/main" id="{0030FC6E-7DB2-8CAE-1511-96C6F7A02AD7}"/>
              </a:ext>
            </a:extLst>
          </p:cNvPr>
          <p:cNvSpPr>
            <a:spLocks noGrp="1"/>
          </p:cNvSpPr>
          <p:nvPr>
            <p:ph type="sldNum" sz="quarter" idx="12"/>
          </p:nvPr>
        </p:nvSpPr>
        <p:spPr/>
        <p:txBody>
          <a:bodyPr/>
          <a:lstStyle/>
          <a:p>
            <a:fld id="{1845A7C6-3B24-4CDD-A2AB-7EC856166A91}"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34866CA-0DCB-5223-B78F-B93966A89B60}"/>
              </a:ext>
            </a:extLst>
          </p:cNvPr>
          <p:cNvSpPr/>
          <p:nvPr/>
        </p:nvSpPr>
        <p:spPr>
          <a:xfrm>
            <a:off x="309033" y="4466777"/>
            <a:ext cx="10731500" cy="22642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E6ED1297-7E2A-6AD5-5A87-52265DC68E32}"/>
              </a:ext>
            </a:extLst>
          </p:cNvPr>
          <p:cNvSpPr>
            <a:spLocks noGrp="1"/>
          </p:cNvSpPr>
          <p:nvPr>
            <p:ph type="sldNum" sz="quarter" idx="12"/>
          </p:nvPr>
        </p:nvSpPr>
        <p:spPr/>
        <p:txBody>
          <a:bodyPr/>
          <a:lstStyle/>
          <a:p>
            <a:fld id="{1845A7C6-3B24-4CDD-A2AB-7EC856166A91}" type="slidenum">
              <a:rPr lang="en-IN" smtClean="0"/>
              <a:t>12</a:t>
            </a:fld>
            <a:endParaRPr lang="en-IN"/>
          </a:p>
        </p:txBody>
      </p:sp>
      <p:sp>
        <p:nvSpPr>
          <p:cNvPr id="7" name="Rectangle 6">
            <a:extLst>
              <a:ext uri="{FF2B5EF4-FFF2-40B4-BE49-F238E27FC236}">
                <a16:creationId xmlns:a16="http://schemas.microsoft.com/office/drawing/2014/main" id="{FFBA1A89-9458-362B-367F-3A4AEA76AFB7}"/>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660376F-4170-33CC-5D15-7C75074966BA}"/>
              </a:ext>
            </a:extLst>
          </p:cNvPr>
          <p:cNvSpPr txBox="1"/>
          <p:nvPr/>
        </p:nvSpPr>
        <p:spPr>
          <a:xfrm>
            <a:off x="524719" y="140897"/>
            <a:ext cx="3056467"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3"/>
                </a:solidFill>
              </a:rPr>
              <a:t>Conclusion</a:t>
            </a:r>
            <a:endParaRPr lang="en-IN" sz="2800" b="1" dirty="0">
              <a:ln/>
              <a:solidFill>
                <a:schemeClr val="accent3"/>
              </a:solidFill>
            </a:endParaRPr>
          </a:p>
        </p:txBody>
      </p:sp>
      <p:sp>
        <p:nvSpPr>
          <p:cNvPr id="13" name="TextBox 12">
            <a:extLst>
              <a:ext uri="{FF2B5EF4-FFF2-40B4-BE49-F238E27FC236}">
                <a16:creationId xmlns:a16="http://schemas.microsoft.com/office/drawing/2014/main" id="{F43758CF-C81D-DFB2-32F6-F96CE1F0CD86}"/>
              </a:ext>
            </a:extLst>
          </p:cNvPr>
          <p:cNvSpPr txBox="1"/>
          <p:nvPr/>
        </p:nvSpPr>
        <p:spPr>
          <a:xfrm>
            <a:off x="283633" y="508669"/>
            <a:ext cx="11599334" cy="3968009"/>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A machine learning-based system was developed using </a:t>
            </a:r>
            <a:r>
              <a:rPr kumimoji="0" lang="en-US" altLang="en-US" sz="1700" b="1" i="0" u="none" strike="noStrike" cap="none" normalizeH="0" baseline="0" dirty="0">
                <a:ln>
                  <a:noFill/>
                </a:ln>
                <a:solidFill>
                  <a:schemeClr val="tx1"/>
                </a:solidFill>
                <a:effectLst/>
                <a:latin typeface="Arial" panose="020B0604020202020204" pitchFamily="34" charset="0"/>
              </a:rPr>
              <a:t>TF-IDF vectorization</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K-Nearest Neighbors (KNN)</a:t>
            </a:r>
            <a:r>
              <a:rPr kumimoji="0" lang="en-US" altLang="en-US" sz="1700" b="0" i="0" u="none" strike="noStrike" cap="none" normalizeH="0" baseline="0" dirty="0">
                <a:ln>
                  <a:noFill/>
                </a:ln>
                <a:solidFill>
                  <a:schemeClr val="tx1"/>
                </a:solidFill>
                <a:effectLst/>
                <a:latin typeface="Arial" panose="020B0604020202020204" pitchFamily="34" charset="0"/>
              </a:rPr>
              <a:t> for disease prediction from free-text symptom descriptions.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The model achieved a high </a:t>
            </a:r>
            <a:r>
              <a:rPr kumimoji="0" lang="en-US" altLang="en-US" sz="1700" b="1" i="0" u="none" strike="noStrike" cap="none" normalizeH="0" baseline="0" dirty="0">
                <a:ln>
                  <a:noFill/>
                </a:ln>
                <a:solidFill>
                  <a:schemeClr val="tx1"/>
                </a:solidFill>
                <a:effectLst/>
                <a:latin typeface="Arial" panose="020B0604020202020204" pitchFamily="34" charset="0"/>
              </a:rPr>
              <a:t>accuracy of 93.61%</a:t>
            </a:r>
            <a:r>
              <a:rPr kumimoji="0" lang="en-US" altLang="en-US" sz="1700" b="0" i="0" u="none" strike="noStrike" cap="none" normalizeH="0" baseline="0" dirty="0">
                <a:ln>
                  <a:noFill/>
                </a:ln>
                <a:solidFill>
                  <a:schemeClr val="tx1"/>
                </a:solidFill>
                <a:effectLst/>
                <a:latin typeface="Arial" panose="020B0604020202020204" pitchFamily="34" charset="0"/>
              </a:rPr>
              <a:t>, outperforming Logistic Regression (93.06%) and </a:t>
            </a:r>
            <a:r>
              <a:rPr kumimoji="0" lang="en-US" altLang="en-US" sz="1700" b="0" i="0" u="none" strike="noStrike" cap="none" normalizeH="0" baseline="0" dirty="0" err="1">
                <a:ln>
                  <a:noFill/>
                </a:ln>
                <a:solidFill>
                  <a:schemeClr val="tx1"/>
                </a:solidFill>
                <a:effectLst/>
                <a:latin typeface="Arial" panose="020B0604020202020204" pitchFamily="34" charset="0"/>
              </a:rPr>
              <a:t>XGBoost</a:t>
            </a:r>
            <a:r>
              <a:rPr kumimoji="0" lang="en-US" altLang="en-US" sz="1700" b="0" i="0" u="none" strike="noStrike" cap="none" normalizeH="0" baseline="0" dirty="0">
                <a:ln>
                  <a:noFill/>
                </a:ln>
                <a:solidFill>
                  <a:schemeClr val="tx1"/>
                </a:solidFill>
                <a:effectLst/>
                <a:latin typeface="Arial" panose="020B0604020202020204" pitchFamily="34" charset="0"/>
              </a:rPr>
              <a:t> (82.22%).</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Arial" panose="020B0604020202020204" pitchFamily="34" charset="0"/>
              </a:rPr>
              <a:t> Text preprocessing</a:t>
            </a: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0" i="0" u="none" strike="noStrike" cap="none" normalizeH="0" baseline="0" dirty="0" err="1">
                <a:ln>
                  <a:noFill/>
                </a:ln>
                <a:solidFill>
                  <a:schemeClr val="tx1"/>
                </a:solidFill>
                <a:effectLst/>
                <a:latin typeface="Arial" panose="020B0604020202020204" pitchFamily="34" charset="0"/>
              </a:rPr>
              <a:t>stopword</a:t>
            </a:r>
            <a:r>
              <a:rPr kumimoji="0" lang="en-US" altLang="en-US" sz="1700" b="0" i="0" u="none" strike="noStrike" cap="none" normalizeH="0" baseline="0" dirty="0">
                <a:ln>
                  <a:noFill/>
                </a:ln>
                <a:solidFill>
                  <a:schemeClr val="tx1"/>
                </a:solidFill>
                <a:effectLst/>
                <a:latin typeface="Arial" panose="020B0604020202020204" pitchFamily="34" charset="0"/>
              </a:rPr>
              <a:t> removal, lemmatization, etc.) ensured clean input for effective vectorization.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Arial" panose="020B0604020202020204" pitchFamily="34" charset="0"/>
              </a:rPr>
              <a:t> Grid Search, cross-validation, and oversampling</a:t>
            </a:r>
            <a:r>
              <a:rPr kumimoji="0" lang="en-US" altLang="en-US" sz="1700" b="0" i="0" u="none" strike="noStrike" cap="none" normalizeH="0" baseline="0" dirty="0">
                <a:ln>
                  <a:noFill/>
                </a:ln>
                <a:solidFill>
                  <a:schemeClr val="tx1"/>
                </a:solidFill>
                <a:effectLst/>
                <a:latin typeface="Arial" panose="020B0604020202020204" pitchFamily="34" charset="0"/>
              </a:rPr>
              <a:t> were used to optimize performance and address class imbalance.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KNN proved most effective due to its </a:t>
            </a:r>
            <a:r>
              <a:rPr kumimoji="0" lang="en-US" altLang="en-US" sz="1700" b="1" i="0" u="none" strike="noStrike" cap="none" normalizeH="0" baseline="0" dirty="0">
                <a:ln>
                  <a:noFill/>
                </a:ln>
                <a:solidFill>
                  <a:schemeClr val="tx1"/>
                </a:solidFill>
                <a:effectLst/>
                <a:latin typeface="Arial" panose="020B0604020202020204" pitchFamily="34" charset="0"/>
              </a:rPr>
              <a:t>instance-based, interpretable nature</a:t>
            </a:r>
            <a:r>
              <a:rPr kumimoji="0" lang="en-US" altLang="en-US" sz="1700" b="0" i="0" u="none" strike="noStrike" cap="none" normalizeH="0" baseline="0" dirty="0">
                <a:ln>
                  <a:noFill/>
                </a:ln>
                <a:solidFill>
                  <a:schemeClr val="tx1"/>
                </a:solidFill>
                <a:effectLst/>
                <a:latin typeface="Arial" panose="020B0604020202020204" pitchFamily="34" charset="0"/>
              </a:rPr>
              <a:t>, and strong alignment with TF-IDF features.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The system is lightweight and suitable for </a:t>
            </a:r>
            <a:r>
              <a:rPr kumimoji="0" lang="en-US" altLang="en-US" sz="1700" b="1" i="0" u="none" strike="noStrike" cap="none" normalizeH="0" baseline="0" dirty="0">
                <a:ln>
                  <a:noFill/>
                </a:ln>
                <a:solidFill>
                  <a:schemeClr val="tx1"/>
                </a:solidFill>
                <a:effectLst/>
                <a:latin typeface="Arial" panose="020B0604020202020204" pitchFamily="34" charset="0"/>
              </a:rPr>
              <a:t>clinical triage, telemedicine</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low-resource environments</a:t>
            </a:r>
            <a:r>
              <a:rPr kumimoji="0" lang="en-US" altLang="en-US" sz="1700" b="0" i="0" u="none" strike="noStrike" cap="none" normalizeH="0" baseline="0" dirty="0">
                <a:ln>
                  <a:noFill/>
                </a:ln>
                <a:solidFill>
                  <a:schemeClr val="tx1"/>
                </a:solidFill>
                <a:effectLst/>
                <a:latin typeface="Arial" panose="020B0604020202020204" pitchFamily="34" charset="0"/>
              </a:rPr>
              <a:t>.</a:t>
            </a:r>
          </a:p>
        </p:txBody>
      </p:sp>
      <p:pic>
        <p:nvPicPr>
          <p:cNvPr id="6" name="Picture 5">
            <a:extLst>
              <a:ext uri="{FF2B5EF4-FFF2-40B4-BE49-F238E27FC236}">
                <a16:creationId xmlns:a16="http://schemas.microsoft.com/office/drawing/2014/main" id="{79638477-5229-69D1-A2D7-E6EF8C2441E4}"/>
              </a:ext>
            </a:extLst>
          </p:cNvPr>
          <p:cNvPicPr>
            <a:picLocks noChangeAspect="1"/>
          </p:cNvPicPr>
          <p:nvPr/>
        </p:nvPicPr>
        <p:blipFill>
          <a:blip r:embed="rId2"/>
          <a:srcRect l="10779" t="12856" r="6777" b="12088"/>
          <a:stretch/>
        </p:blipFill>
        <p:spPr>
          <a:xfrm>
            <a:off x="3901018" y="4579351"/>
            <a:ext cx="6589182" cy="2082842"/>
          </a:xfrm>
          <a:prstGeom prst="rect">
            <a:avLst/>
          </a:prstGeom>
        </p:spPr>
      </p:pic>
      <p:sp>
        <p:nvSpPr>
          <p:cNvPr id="9" name="TextBox 8">
            <a:extLst>
              <a:ext uri="{FF2B5EF4-FFF2-40B4-BE49-F238E27FC236}">
                <a16:creationId xmlns:a16="http://schemas.microsoft.com/office/drawing/2014/main" id="{2BBC3E1E-09BE-1697-B72B-D98E716BD6EC}"/>
              </a:ext>
            </a:extLst>
          </p:cNvPr>
          <p:cNvSpPr txBox="1"/>
          <p:nvPr/>
        </p:nvSpPr>
        <p:spPr>
          <a:xfrm>
            <a:off x="524719" y="5019976"/>
            <a:ext cx="3556001"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Results Summary: KNN vs </a:t>
            </a:r>
          </a:p>
          <a:p>
            <a:r>
              <a:rPr lang="en-US" b="1" dirty="0">
                <a:ln/>
                <a:solidFill>
                  <a:schemeClr val="accent3"/>
                </a:solidFill>
              </a:rPr>
              <a:t>Logistic Regression vs </a:t>
            </a:r>
          </a:p>
          <a:p>
            <a:r>
              <a:rPr lang="en-US" b="1" dirty="0" err="1">
                <a:ln/>
                <a:solidFill>
                  <a:schemeClr val="accent3"/>
                </a:solidFill>
              </a:rPr>
              <a:t>XGBoost</a:t>
            </a:r>
            <a:endParaRPr lang="en-IN" b="1" dirty="0">
              <a:ln/>
              <a:solidFill>
                <a:schemeClr val="accent3"/>
              </a:solidFill>
            </a:endParaRPr>
          </a:p>
        </p:txBody>
      </p:sp>
    </p:spTree>
    <p:extLst>
      <p:ext uri="{BB962C8B-B14F-4D97-AF65-F5344CB8AC3E}">
        <p14:creationId xmlns:p14="http://schemas.microsoft.com/office/powerpoint/2010/main" val="284128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D1C34E-7F4A-553F-E4FD-66D48B658E7D}"/>
              </a:ext>
            </a:extLst>
          </p:cNvPr>
          <p:cNvSpPr>
            <a:spLocks noGrp="1"/>
          </p:cNvSpPr>
          <p:nvPr>
            <p:ph type="sldNum" sz="quarter" idx="12"/>
          </p:nvPr>
        </p:nvSpPr>
        <p:spPr/>
        <p:txBody>
          <a:bodyPr/>
          <a:lstStyle/>
          <a:p>
            <a:fld id="{1845A7C6-3B24-4CDD-A2AB-7EC856166A91}" type="slidenum">
              <a:rPr lang="en-IN" smtClean="0"/>
              <a:t>13</a:t>
            </a:fld>
            <a:endParaRPr lang="en-IN"/>
          </a:p>
        </p:txBody>
      </p:sp>
      <p:sp>
        <p:nvSpPr>
          <p:cNvPr id="6" name="TextBox 5">
            <a:extLst>
              <a:ext uri="{FF2B5EF4-FFF2-40B4-BE49-F238E27FC236}">
                <a16:creationId xmlns:a16="http://schemas.microsoft.com/office/drawing/2014/main" id="{709E3D8E-0BE3-4C38-A38C-1DFFFFDC7849}"/>
              </a:ext>
            </a:extLst>
          </p:cNvPr>
          <p:cNvSpPr txBox="1"/>
          <p:nvPr/>
        </p:nvSpPr>
        <p:spPr>
          <a:xfrm>
            <a:off x="321733" y="836757"/>
            <a:ext cx="10989395" cy="5859361"/>
          </a:xfrm>
          <a:prstGeom prst="rect">
            <a:avLst/>
          </a:prstGeom>
          <a:noFill/>
        </p:spPr>
        <p:txBody>
          <a:bodyPr wrap="square">
            <a:spAutoFit/>
          </a:bodyPr>
          <a:lstStyle/>
          <a:p>
            <a:pPr>
              <a:lnSpc>
                <a:spcPct val="150000"/>
              </a:lnSpc>
              <a:buFont typeface="+mj-lt"/>
              <a:buAutoNum type="arabicPeriod"/>
            </a:pPr>
            <a:r>
              <a:rPr lang="en-US" dirty="0"/>
              <a:t> Ramos, J. (2003). </a:t>
            </a:r>
            <a:r>
              <a:rPr lang="en-US" i="1" dirty="0"/>
              <a:t>Using TF-IDF to Determine Word Relevance in Document Queries</a:t>
            </a:r>
            <a:r>
              <a:rPr lang="en-US" dirty="0"/>
              <a:t>. Proceedings of the First Instructional Conference on Machine Learning.</a:t>
            </a:r>
          </a:p>
          <a:p>
            <a:pPr>
              <a:lnSpc>
                <a:spcPct val="150000"/>
              </a:lnSpc>
              <a:buFont typeface="+mj-lt"/>
              <a:buAutoNum type="arabicPeriod"/>
            </a:pPr>
            <a:r>
              <a:rPr lang="en-US" dirty="0"/>
              <a:t> Cover, T., &amp; Hart, P. (1967). </a:t>
            </a:r>
            <a:r>
              <a:rPr lang="en-US" i="1" dirty="0"/>
              <a:t>Nearest neighbor pattern classification</a:t>
            </a:r>
            <a:r>
              <a:rPr lang="en-US" dirty="0"/>
              <a:t>. IEEE Transactions on Information Theory, 13(1), 21–27.</a:t>
            </a:r>
          </a:p>
          <a:p>
            <a:pPr>
              <a:lnSpc>
                <a:spcPct val="150000"/>
              </a:lnSpc>
              <a:buFont typeface="+mj-lt"/>
              <a:buAutoNum type="arabicPeriod"/>
            </a:pPr>
            <a:r>
              <a:rPr lang="en-US" dirty="0"/>
              <a:t> Gupta, D., &amp; Khanna, A. (2017). </a:t>
            </a:r>
            <a:r>
              <a:rPr lang="en-US" i="1" dirty="0"/>
              <a:t>A Study of Applications of Machine Learning in Healthcare</a:t>
            </a:r>
            <a:r>
              <a:rPr lang="en-US" dirty="0"/>
              <a:t>. International Journal of Computer Applications, 162(8), 1–5.</a:t>
            </a:r>
          </a:p>
          <a:p>
            <a:pPr>
              <a:lnSpc>
                <a:spcPct val="150000"/>
              </a:lnSpc>
              <a:buFont typeface="+mj-lt"/>
              <a:buAutoNum type="arabicPeriod"/>
            </a:pPr>
            <a:r>
              <a:rPr lang="en-US" dirty="0"/>
              <a:t> Liu, L., Tang, L., Dong, W., Yao, S., &amp; Zhou, W. (2016). </a:t>
            </a:r>
            <a:r>
              <a:rPr lang="en-US" i="1" dirty="0"/>
              <a:t>An overview of topic modeling and its current applications in bioinformatics</a:t>
            </a:r>
            <a:r>
              <a:rPr lang="en-US" dirty="0"/>
              <a:t>. </a:t>
            </a:r>
            <a:r>
              <a:rPr lang="en-US" dirty="0" err="1"/>
              <a:t>SpringerPlus</a:t>
            </a:r>
            <a:r>
              <a:rPr lang="en-US" dirty="0"/>
              <a:t>, 5(1), 1608.</a:t>
            </a:r>
          </a:p>
          <a:p>
            <a:pPr>
              <a:lnSpc>
                <a:spcPct val="150000"/>
              </a:lnSpc>
              <a:buFont typeface="+mj-lt"/>
              <a:buAutoNum type="arabicPeriod"/>
            </a:pPr>
            <a:r>
              <a:rPr lang="en-US" dirty="0"/>
              <a:t> Tiwari, R., &amp; Pant, M. (2019). </a:t>
            </a:r>
            <a:r>
              <a:rPr lang="en-US" i="1" dirty="0"/>
              <a:t>Disease Prediction System Based on Symptoms Using Machine Learning</a:t>
            </a:r>
            <a:r>
              <a:rPr lang="en-US" dirty="0"/>
              <a:t>. Proceedings of the 2019 International Conference on Machine Learning, Big Data, Cloud and Parallel Computing (pp. 229–234). IEEE.</a:t>
            </a:r>
          </a:p>
          <a:p>
            <a:pPr>
              <a:lnSpc>
                <a:spcPct val="150000"/>
              </a:lnSpc>
              <a:buFont typeface="+mj-lt"/>
              <a:buAutoNum type="arabicPeriod"/>
            </a:pPr>
            <a:r>
              <a:rPr lang="en-US" dirty="0"/>
              <a:t> </a:t>
            </a:r>
            <a:r>
              <a:rPr lang="en-US" dirty="0" err="1"/>
              <a:t>Mikolov</a:t>
            </a:r>
            <a:r>
              <a:rPr lang="en-US" dirty="0"/>
              <a:t>, T., </a:t>
            </a:r>
            <a:r>
              <a:rPr lang="en-US" dirty="0" err="1"/>
              <a:t>Sutskever</a:t>
            </a:r>
            <a:r>
              <a:rPr lang="en-US" dirty="0"/>
              <a:t>, I., Chen, K., Corrado, G., &amp; Dean, J. (2013). </a:t>
            </a:r>
            <a:r>
              <a:rPr lang="en-US" i="1" dirty="0"/>
              <a:t>Distributed Representations of Words and Phrases and their Compositionality</a:t>
            </a:r>
            <a:r>
              <a:rPr lang="en-US" dirty="0"/>
              <a:t>. Advances in Neural Information Processing Systems (</a:t>
            </a:r>
            <a:r>
              <a:rPr lang="en-US" dirty="0" err="1"/>
              <a:t>NeurIPS</a:t>
            </a:r>
            <a:r>
              <a:rPr lang="en-US" dirty="0"/>
              <a:t>).</a:t>
            </a:r>
          </a:p>
          <a:p>
            <a:pPr>
              <a:lnSpc>
                <a:spcPct val="150000"/>
              </a:lnSpc>
              <a:buFont typeface="+mj-lt"/>
              <a:buAutoNum type="arabicPeriod"/>
            </a:pPr>
            <a:r>
              <a:rPr lang="en-US" dirty="0"/>
              <a:t> </a:t>
            </a:r>
            <a:r>
              <a:rPr lang="en-US" dirty="0" err="1"/>
              <a:t>Niyar</a:t>
            </a:r>
            <a:r>
              <a:rPr lang="en-US" dirty="0"/>
              <a:t> Barman. (2022). </a:t>
            </a:r>
            <a:r>
              <a:rPr lang="en-US" i="1" dirty="0"/>
              <a:t>Symptom to Disease Dataset</a:t>
            </a:r>
            <a:r>
              <a:rPr lang="en-US" dirty="0"/>
              <a:t>. </a:t>
            </a:r>
            <a:r>
              <a:rPr lang="en-US" dirty="0">
                <a:hlinkClick r:id="rId2"/>
              </a:rPr>
              <a:t>Kaggle Dataset</a:t>
            </a:r>
            <a:endParaRPr lang="en-US" dirty="0"/>
          </a:p>
        </p:txBody>
      </p:sp>
      <p:sp>
        <p:nvSpPr>
          <p:cNvPr id="7" name="Rectangle 6">
            <a:extLst>
              <a:ext uri="{FF2B5EF4-FFF2-40B4-BE49-F238E27FC236}">
                <a16:creationId xmlns:a16="http://schemas.microsoft.com/office/drawing/2014/main" id="{34FCE6CE-90C0-AFD1-94F2-A32C12914222}"/>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58E65EB-6508-F888-3CF3-AE7E86B3439D}"/>
              </a:ext>
            </a:extLst>
          </p:cNvPr>
          <p:cNvSpPr txBox="1"/>
          <p:nvPr/>
        </p:nvSpPr>
        <p:spPr>
          <a:xfrm>
            <a:off x="397933" y="372533"/>
            <a:ext cx="297180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chemeClr val="accent3"/>
                </a:solidFill>
              </a:rPr>
              <a:t>References</a:t>
            </a:r>
          </a:p>
        </p:txBody>
      </p:sp>
    </p:spTree>
    <p:extLst>
      <p:ext uri="{BB962C8B-B14F-4D97-AF65-F5344CB8AC3E}">
        <p14:creationId xmlns:p14="http://schemas.microsoft.com/office/powerpoint/2010/main" val="310792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3012441" y="3033061"/>
            <a:ext cx="6297206" cy="42343"/>
          </a:xfrm>
          <a:prstGeom prst="line">
            <a:avLst/>
          </a:prstGeom>
          <a:ln w="9525" cap="flat">
            <a:solidFill>
              <a:srgbClr val="000000"/>
            </a:solidFill>
            <a:prstDash val="solid"/>
            <a:headEnd type="oval" w="lg" len="lg"/>
            <a:tailEnd type="oval" w="lg" len="lg"/>
          </a:ln>
        </p:spPr>
      </p:sp>
      <p:sp>
        <p:nvSpPr>
          <p:cNvPr id="4" name="AutoShape 4"/>
          <p:cNvSpPr/>
          <p:nvPr/>
        </p:nvSpPr>
        <p:spPr>
          <a:xfrm flipV="1">
            <a:off x="4094163" y="1113631"/>
            <a:ext cx="1820390" cy="4871"/>
          </a:xfrm>
          <a:prstGeom prst="line">
            <a:avLst/>
          </a:prstGeom>
          <a:ln w="9525" cap="flat">
            <a:solidFill>
              <a:srgbClr val="000000"/>
            </a:solidFill>
            <a:prstDash val="solid"/>
            <a:headEnd type="oval" w="lg" len="lg"/>
            <a:tailEnd type="none" w="sm" len="sm"/>
          </a:ln>
        </p:spPr>
      </p:sp>
      <p:sp>
        <p:nvSpPr>
          <p:cNvPr id="5" name="AutoShape 5"/>
          <p:cNvSpPr/>
          <p:nvPr/>
        </p:nvSpPr>
        <p:spPr>
          <a:xfrm flipV="1">
            <a:off x="5882690" y="1116064"/>
            <a:ext cx="1372" cy="3349340"/>
          </a:xfrm>
          <a:prstGeom prst="line">
            <a:avLst/>
          </a:prstGeom>
          <a:ln w="9525" cap="flat">
            <a:solidFill>
              <a:srgbClr val="000000"/>
            </a:solidFill>
            <a:prstDash val="solid"/>
            <a:headEnd type="none" w="sm" len="sm"/>
            <a:tailEnd type="none" w="sm" len="sm"/>
          </a:ln>
        </p:spPr>
      </p:sp>
      <p:sp>
        <p:nvSpPr>
          <p:cNvPr id="6" name="AutoShape 6"/>
          <p:cNvSpPr/>
          <p:nvPr/>
        </p:nvSpPr>
        <p:spPr>
          <a:xfrm flipH="1" flipV="1">
            <a:off x="6340100" y="1116067"/>
            <a:ext cx="9284" cy="3349341"/>
          </a:xfrm>
          <a:prstGeom prst="line">
            <a:avLst/>
          </a:prstGeom>
          <a:ln w="9525" cap="flat">
            <a:solidFill>
              <a:srgbClr val="000000"/>
            </a:solidFill>
            <a:prstDash val="solid"/>
            <a:headEnd type="none" w="sm" len="sm"/>
            <a:tailEnd type="none" w="sm" len="sm"/>
          </a:ln>
        </p:spPr>
      </p:sp>
      <p:sp>
        <p:nvSpPr>
          <p:cNvPr id="7" name="AutoShape 7"/>
          <p:cNvSpPr/>
          <p:nvPr/>
        </p:nvSpPr>
        <p:spPr>
          <a:xfrm flipV="1">
            <a:off x="6076814" y="4547132"/>
            <a:ext cx="8391" cy="371898"/>
          </a:xfrm>
          <a:prstGeom prst="line">
            <a:avLst/>
          </a:prstGeom>
          <a:ln w="9525" cap="flat">
            <a:solidFill>
              <a:srgbClr val="000000"/>
            </a:solidFill>
            <a:prstDash val="solid"/>
            <a:headEnd type="oval" w="lg" len="lg"/>
            <a:tailEnd type="none" w="sm" len="sm"/>
          </a:ln>
        </p:spPr>
      </p:sp>
      <p:sp>
        <p:nvSpPr>
          <p:cNvPr id="8" name="AutoShape 8"/>
          <p:cNvSpPr/>
          <p:nvPr/>
        </p:nvSpPr>
        <p:spPr>
          <a:xfrm flipH="1">
            <a:off x="6329971" y="1084476"/>
            <a:ext cx="1846502" cy="23270"/>
          </a:xfrm>
          <a:prstGeom prst="line">
            <a:avLst/>
          </a:prstGeom>
          <a:ln w="9525" cap="flat">
            <a:solidFill>
              <a:srgbClr val="000000"/>
            </a:solidFill>
            <a:prstDash val="solid"/>
            <a:headEnd type="oval" w="lg" len="lg"/>
            <a:tailEnd type="none" w="sm" len="sm"/>
          </a:ln>
        </p:spPr>
      </p:sp>
      <p:sp>
        <p:nvSpPr>
          <p:cNvPr id="10" name="Freeform 10"/>
          <p:cNvSpPr/>
          <p:nvPr/>
        </p:nvSpPr>
        <p:spPr>
          <a:xfrm>
            <a:off x="4549283" y="1781838"/>
            <a:ext cx="3085790" cy="2711712"/>
          </a:xfrm>
          <a:custGeom>
            <a:avLst/>
            <a:gdLst/>
            <a:ahLst/>
            <a:cxnLst/>
            <a:rect l="l" t="t" r="r" b="b"/>
            <a:pathLst>
              <a:path w="3612191" h="3575594">
                <a:moveTo>
                  <a:pt x="0" y="0"/>
                </a:moveTo>
                <a:lnTo>
                  <a:pt x="3612192" y="0"/>
                </a:lnTo>
                <a:lnTo>
                  <a:pt x="3612192" y="3575595"/>
                </a:lnTo>
                <a:lnTo>
                  <a:pt x="0" y="35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520384" y="2690704"/>
            <a:ext cx="1858314" cy="702033"/>
            <a:chOff x="0" y="0"/>
            <a:chExt cx="602507" cy="218729"/>
          </a:xfrm>
        </p:grpSpPr>
        <p:sp>
          <p:nvSpPr>
            <p:cNvPr id="12" name="Freeform 12"/>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3" name="TextBox 13"/>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grpSp>
        <p:nvGrpSpPr>
          <p:cNvPr id="14" name="Group 14"/>
          <p:cNvGrpSpPr/>
          <p:nvPr/>
        </p:nvGrpSpPr>
        <p:grpSpPr>
          <a:xfrm>
            <a:off x="8741725" y="651496"/>
            <a:ext cx="1956755" cy="712645"/>
            <a:chOff x="0" y="0"/>
            <a:chExt cx="602507" cy="218729"/>
          </a:xfrm>
        </p:grpSpPr>
        <p:sp>
          <p:nvSpPr>
            <p:cNvPr id="15" name="Freeform 15"/>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6" name="TextBox 16"/>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sp>
        <p:nvSpPr>
          <p:cNvPr id="20" name="Freeform 20"/>
          <p:cNvSpPr/>
          <p:nvPr/>
        </p:nvSpPr>
        <p:spPr>
          <a:xfrm>
            <a:off x="2029486" y="2620063"/>
            <a:ext cx="834927" cy="824319"/>
          </a:xfrm>
          <a:custGeom>
            <a:avLst/>
            <a:gdLst/>
            <a:ahLst/>
            <a:cxnLst/>
            <a:rect l="l" t="t" r="r" b="b"/>
            <a:pathLst>
              <a:path w="833847" h="825399">
                <a:moveTo>
                  <a:pt x="0" y="0"/>
                </a:moveTo>
                <a:lnTo>
                  <a:pt x="833846" y="0"/>
                </a:lnTo>
                <a:lnTo>
                  <a:pt x="833846" y="825398"/>
                </a:lnTo>
                <a:lnTo>
                  <a:pt x="0" y="825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005731" y="488197"/>
            <a:ext cx="1666491" cy="759592"/>
            <a:chOff x="0" y="0"/>
            <a:chExt cx="602465" cy="218729"/>
          </a:xfrm>
        </p:grpSpPr>
        <p:sp>
          <p:nvSpPr>
            <p:cNvPr id="22" name="Freeform 22"/>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3" name="TextBox 23"/>
            <p:cNvSpPr txBox="1"/>
            <p:nvPr/>
          </p:nvSpPr>
          <p:spPr>
            <a:xfrm>
              <a:off x="0" y="-38100"/>
              <a:ext cx="602465" cy="256829"/>
            </a:xfrm>
            <a:prstGeom prst="rect">
              <a:avLst/>
            </a:prstGeom>
          </p:spPr>
          <p:txBody>
            <a:bodyPr lIns="33867" tIns="33867" rIns="33867" bIns="33867" rtlCol="0" anchor="ctr"/>
            <a:lstStyle/>
            <a:p>
              <a:pPr algn="ctr">
                <a:lnSpc>
                  <a:spcPts val="1411"/>
                </a:lnSpc>
              </a:pPr>
              <a:endParaRPr/>
            </a:p>
          </p:txBody>
        </p:sp>
      </p:grpSp>
      <p:grpSp>
        <p:nvGrpSpPr>
          <p:cNvPr id="24" name="Group 24"/>
          <p:cNvGrpSpPr/>
          <p:nvPr/>
        </p:nvGrpSpPr>
        <p:grpSpPr>
          <a:xfrm>
            <a:off x="4908176" y="4963523"/>
            <a:ext cx="2345046" cy="690173"/>
            <a:chOff x="0" y="0"/>
            <a:chExt cx="602465" cy="218729"/>
          </a:xfrm>
        </p:grpSpPr>
        <p:sp>
          <p:nvSpPr>
            <p:cNvPr id="25" name="Freeform 25"/>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6" name="TextBox 26"/>
            <p:cNvSpPr txBox="1"/>
            <p:nvPr/>
          </p:nvSpPr>
          <p:spPr>
            <a:xfrm>
              <a:off x="0" y="-38100"/>
              <a:ext cx="602465" cy="256829"/>
            </a:xfrm>
            <a:prstGeom prst="rect">
              <a:avLst/>
            </a:prstGeom>
          </p:spPr>
          <p:txBody>
            <a:bodyPr lIns="33867" tIns="33867" rIns="33867" bIns="33867" rtlCol="0" anchor="ctr"/>
            <a:lstStyle/>
            <a:p>
              <a:pPr algn="ctr">
                <a:lnSpc>
                  <a:spcPts val="1411"/>
                </a:lnSpc>
              </a:pPr>
              <a:endParaRPr sz="1200"/>
            </a:p>
          </p:txBody>
        </p:sp>
      </p:grpSp>
      <p:sp>
        <p:nvSpPr>
          <p:cNvPr id="27" name="Freeform 27"/>
          <p:cNvSpPr/>
          <p:nvPr/>
        </p:nvSpPr>
        <p:spPr>
          <a:xfrm>
            <a:off x="2334739" y="449870"/>
            <a:ext cx="754382" cy="83481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28" name="Freeform 28"/>
          <p:cNvSpPr/>
          <p:nvPr/>
        </p:nvSpPr>
        <p:spPr>
          <a:xfrm>
            <a:off x="6847343" y="4956710"/>
            <a:ext cx="811758" cy="696986"/>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9" name="Group 29"/>
          <p:cNvGrpSpPr/>
          <p:nvPr/>
        </p:nvGrpSpPr>
        <p:grpSpPr>
          <a:xfrm>
            <a:off x="9768984" y="2750439"/>
            <a:ext cx="2199496" cy="795224"/>
            <a:chOff x="0" y="0"/>
            <a:chExt cx="609641" cy="239219"/>
          </a:xfrm>
        </p:grpSpPr>
        <p:sp>
          <p:nvSpPr>
            <p:cNvPr id="30" name="Freeform 30"/>
            <p:cNvSpPr/>
            <p:nvPr/>
          </p:nvSpPr>
          <p:spPr>
            <a:xfrm>
              <a:off x="0" y="0"/>
              <a:ext cx="609641" cy="239219"/>
            </a:xfrm>
            <a:custGeom>
              <a:avLst/>
              <a:gdLst/>
              <a:ahLst/>
              <a:cxnLst/>
              <a:rect l="l" t="t" r="r" b="b"/>
              <a:pathLst>
                <a:path w="609641" h="239219">
                  <a:moveTo>
                    <a:pt x="119610" y="0"/>
                  </a:moveTo>
                  <a:lnTo>
                    <a:pt x="490031" y="0"/>
                  </a:lnTo>
                  <a:cubicBezTo>
                    <a:pt x="556090" y="0"/>
                    <a:pt x="609641" y="53551"/>
                    <a:pt x="609641" y="119610"/>
                  </a:cubicBezTo>
                  <a:lnTo>
                    <a:pt x="609641" y="119610"/>
                  </a:lnTo>
                  <a:cubicBezTo>
                    <a:pt x="609641" y="185668"/>
                    <a:pt x="556090" y="239219"/>
                    <a:pt x="490031" y="239219"/>
                  </a:cubicBezTo>
                  <a:lnTo>
                    <a:pt x="119610" y="239219"/>
                  </a:lnTo>
                  <a:cubicBezTo>
                    <a:pt x="53551" y="239219"/>
                    <a:pt x="0" y="185668"/>
                    <a:pt x="0" y="119610"/>
                  </a:cubicBezTo>
                  <a:lnTo>
                    <a:pt x="0" y="119610"/>
                  </a:lnTo>
                  <a:cubicBezTo>
                    <a:pt x="0" y="53551"/>
                    <a:pt x="53551" y="0"/>
                    <a:pt x="119610" y="0"/>
                  </a:cubicBezTo>
                  <a:close/>
                </a:path>
              </a:pathLst>
            </a:custGeom>
            <a:solidFill>
              <a:srgbClr val="95AD88"/>
            </a:solidFill>
          </p:spPr>
        </p:sp>
        <p:sp>
          <p:nvSpPr>
            <p:cNvPr id="31" name="TextBox 31"/>
            <p:cNvSpPr txBox="1"/>
            <p:nvPr/>
          </p:nvSpPr>
          <p:spPr>
            <a:xfrm>
              <a:off x="0" y="-38100"/>
              <a:ext cx="609641" cy="277319"/>
            </a:xfrm>
            <a:prstGeom prst="rect">
              <a:avLst/>
            </a:prstGeom>
          </p:spPr>
          <p:txBody>
            <a:bodyPr lIns="33867" tIns="33867" rIns="33867" bIns="33867" rtlCol="0" anchor="ctr"/>
            <a:lstStyle/>
            <a:p>
              <a:pPr algn="ctr">
                <a:lnSpc>
                  <a:spcPts val="1411"/>
                </a:lnSpc>
              </a:pPr>
              <a:endParaRPr sz="1200"/>
            </a:p>
          </p:txBody>
        </p:sp>
      </p:grpSp>
      <p:sp>
        <p:nvSpPr>
          <p:cNvPr id="32" name="Freeform 32"/>
          <p:cNvSpPr/>
          <p:nvPr/>
        </p:nvSpPr>
        <p:spPr>
          <a:xfrm>
            <a:off x="9457675" y="2750285"/>
            <a:ext cx="674965" cy="79522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3" name="Freeform 33"/>
          <p:cNvSpPr/>
          <p:nvPr/>
        </p:nvSpPr>
        <p:spPr>
          <a:xfrm>
            <a:off x="8370742" y="606960"/>
            <a:ext cx="725717" cy="775911"/>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5" name="Freeform 35"/>
          <p:cNvSpPr/>
          <p:nvPr/>
        </p:nvSpPr>
        <p:spPr>
          <a:xfrm>
            <a:off x="2194958" y="2757523"/>
            <a:ext cx="488575" cy="511275"/>
          </a:xfrm>
          <a:custGeom>
            <a:avLst/>
            <a:gdLst/>
            <a:ahLst/>
            <a:cxnLst/>
            <a:rect l="l" t="t" r="r" b="b"/>
            <a:pathLst>
              <a:path w="373175" h="412970">
                <a:moveTo>
                  <a:pt x="0" y="0"/>
                </a:moveTo>
                <a:lnTo>
                  <a:pt x="373175" y="0"/>
                </a:lnTo>
                <a:lnTo>
                  <a:pt x="373175" y="412970"/>
                </a:lnTo>
                <a:lnTo>
                  <a:pt x="0" y="4129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36" name="Freeform 36"/>
          <p:cNvSpPr/>
          <p:nvPr/>
        </p:nvSpPr>
        <p:spPr>
          <a:xfrm>
            <a:off x="2502332" y="633428"/>
            <a:ext cx="419195" cy="436017"/>
          </a:xfrm>
          <a:custGeom>
            <a:avLst/>
            <a:gdLst/>
            <a:ahLst/>
            <a:cxnLst/>
            <a:rect l="l" t="t" r="r" b="b"/>
            <a:pathLst>
              <a:path w="373175" h="373175">
                <a:moveTo>
                  <a:pt x="0" y="0"/>
                </a:moveTo>
                <a:lnTo>
                  <a:pt x="373175" y="0"/>
                </a:lnTo>
                <a:lnTo>
                  <a:pt x="373175" y="373175"/>
                </a:lnTo>
                <a:lnTo>
                  <a:pt x="0" y="3731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a:off x="8464758" y="745084"/>
            <a:ext cx="512725" cy="478192"/>
          </a:xfrm>
          <a:custGeom>
            <a:avLst/>
            <a:gdLst/>
            <a:ahLst/>
            <a:cxnLst/>
            <a:rect l="l" t="t" r="r" b="b"/>
            <a:pathLst>
              <a:path w="405271" h="412970">
                <a:moveTo>
                  <a:pt x="0" y="0"/>
                </a:moveTo>
                <a:lnTo>
                  <a:pt x="405271" y="0"/>
                </a:lnTo>
                <a:lnTo>
                  <a:pt x="405271" y="412970"/>
                </a:lnTo>
                <a:lnTo>
                  <a:pt x="0" y="4129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8" name="Freeform 38"/>
          <p:cNvSpPr/>
          <p:nvPr/>
        </p:nvSpPr>
        <p:spPr>
          <a:xfrm>
            <a:off x="9595832" y="2975392"/>
            <a:ext cx="443268" cy="345009"/>
          </a:xfrm>
          <a:custGeom>
            <a:avLst/>
            <a:gdLst/>
            <a:ahLst/>
            <a:cxnLst/>
            <a:rect l="l" t="t" r="r" b="b"/>
            <a:pathLst>
              <a:path w="382209" h="373175">
                <a:moveTo>
                  <a:pt x="0" y="0"/>
                </a:moveTo>
                <a:lnTo>
                  <a:pt x="382209" y="0"/>
                </a:lnTo>
                <a:lnTo>
                  <a:pt x="382209" y="373175"/>
                </a:lnTo>
                <a:lnTo>
                  <a:pt x="0" y="3731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dirty="0"/>
          </a:p>
        </p:txBody>
      </p:sp>
      <p:sp>
        <p:nvSpPr>
          <p:cNvPr id="40" name="Freeform 40"/>
          <p:cNvSpPr/>
          <p:nvPr/>
        </p:nvSpPr>
        <p:spPr>
          <a:xfrm>
            <a:off x="7049710" y="5077625"/>
            <a:ext cx="424716" cy="392672"/>
          </a:xfrm>
          <a:custGeom>
            <a:avLst/>
            <a:gdLst/>
            <a:ahLst/>
            <a:cxnLst/>
            <a:rect l="l" t="t" r="r" b="b"/>
            <a:pathLst>
              <a:path w="491528" h="441461">
                <a:moveTo>
                  <a:pt x="0" y="0"/>
                </a:moveTo>
                <a:lnTo>
                  <a:pt x="491528" y="0"/>
                </a:lnTo>
                <a:lnTo>
                  <a:pt x="491528" y="441460"/>
                </a:lnTo>
                <a:lnTo>
                  <a:pt x="0" y="44146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dirty="0"/>
          </a:p>
        </p:txBody>
      </p:sp>
      <p:sp>
        <p:nvSpPr>
          <p:cNvPr id="41" name="TextBox 41"/>
          <p:cNvSpPr txBox="1"/>
          <p:nvPr/>
        </p:nvSpPr>
        <p:spPr>
          <a:xfrm>
            <a:off x="4848892" y="2430346"/>
            <a:ext cx="2459531" cy="1477328"/>
          </a:xfrm>
          <a:prstGeom prst="rect">
            <a:avLst/>
          </a:prstGeom>
        </p:spPr>
        <p:txBody>
          <a:bodyPr wrap="square" lIns="0" tIns="0" rIns="0" bIns="0" rtlCol="0" anchor="t">
            <a:spAutoFit/>
          </a:bodyPr>
          <a:lstStyle/>
          <a:p>
            <a:pPr algn="ctr"/>
            <a:r>
              <a:rPr lang="en-US" sz="1200" dirty="0">
                <a:solidFill>
                  <a:srgbClr val="000000"/>
                </a:solidFill>
                <a:latin typeface="Montserrat Bold"/>
                <a:ea typeface="Montserrat Bold"/>
                <a:cs typeface="Montserrat Bold"/>
                <a:sym typeface="Montserrat Bold"/>
              </a:rPr>
              <a:t>Many individuals face difficulties in accessing </a:t>
            </a:r>
          </a:p>
          <a:p>
            <a:pPr algn="ctr"/>
            <a:r>
              <a:rPr lang="en-US" sz="1200" dirty="0">
                <a:solidFill>
                  <a:srgbClr val="000000"/>
                </a:solidFill>
                <a:latin typeface="Montserrat Bold"/>
                <a:ea typeface="Montserrat Bold"/>
                <a:cs typeface="Montserrat Bold"/>
                <a:sym typeface="Montserrat Bold"/>
              </a:rPr>
              <a:t>timely and accurate medical diagnoses, leading to late detection of diseases, often due to reliance on self-diagnosis or overcrowded healthcare systems.</a:t>
            </a:r>
          </a:p>
        </p:txBody>
      </p:sp>
      <p:sp>
        <p:nvSpPr>
          <p:cNvPr id="42" name="TextBox 42"/>
          <p:cNvSpPr txBox="1"/>
          <p:nvPr/>
        </p:nvSpPr>
        <p:spPr>
          <a:xfrm>
            <a:off x="1100468" y="559633"/>
            <a:ext cx="1398858" cy="553998"/>
          </a:xfrm>
          <a:prstGeom prst="rect">
            <a:avLst/>
          </a:prstGeom>
        </p:spPr>
        <p:txBody>
          <a:bodyPr wrap="square" lIns="0" tIns="0" rIns="0" bIns="0" rtlCol="0" anchor="t">
            <a:spAutoFit/>
          </a:bodyPr>
          <a:lstStyle/>
          <a:p>
            <a:pPr algn="ctr">
              <a:spcBef>
                <a:spcPct val="0"/>
              </a:spcBef>
            </a:pPr>
            <a:r>
              <a:rPr lang="en-US" b="1" dirty="0">
                <a:solidFill>
                  <a:srgbClr val="FEFEFE"/>
                </a:solidFill>
                <a:latin typeface="Montserrat Bold"/>
                <a:ea typeface="Montserrat Bold"/>
                <a:cs typeface="Montserrat Bold"/>
                <a:sym typeface="Montserrat Bold"/>
              </a:rPr>
              <a:t>Vision  Analysis</a:t>
            </a:r>
          </a:p>
        </p:txBody>
      </p:sp>
      <p:sp>
        <p:nvSpPr>
          <p:cNvPr id="43" name="TextBox 43"/>
          <p:cNvSpPr txBox="1"/>
          <p:nvPr/>
        </p:nvSpPr>
        <p:spPr>
          <a:xfrm>
            <a:off x="171899" y="1303211"/>
            <a:ext cx="3812580" cy="1231106"/>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empower individuals with early and accurate disease predictions based on symptoms, improving healthcare accessibility and timely interventions globally.</a:t>
            </a:r>
          </a:p>
        </p:txBody>
      </p:sp>
      <p:sp>
        <p:nvSpPr>
          <p:cNvPr id="44" name="TextBox 44"/>
          <p:cNvSpPr txBox="1"/>
          <p:nvPr/>
        </p:nvSpPr>
        <p:spPr>
          <a:xfrm>
            <a:off x="8072689" y="1432846"/>
            <a:ext cx="4044955" cy="1231106"/>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To create a scalable, accurate disease prediction system, improving early detection, accessibility, and supporting healthcare professionals with timely, data-driven insights.</a:t>
            </a:r>
          </a:p>
        </p:txBody>
      </p:sp>
      <p:sp>
        <p:nvSpPr>
          <p:cNvPr id="46" name="TextBox 46"/>
          <p:cNvSpPr txBox="1"/>
          <p:nvPr/>
        </p:nvSpPr>
        <p:spPr>
          <a:xfrm>
            <a:off x="1859639" y="5698189"/>
            <a:ext cx="7983471" cy="984885"/>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Potential risks, such as data privacy concerns, model inaccuracies, or system malfunctions, will be mitigated by implementing robust security protocols, continuous testing, and regular updates to the machine learning model to ensure reliability and compliance with healthcare standards.</a:t>
            </a:r>
          </a:p>
        </p:txBody>
      </p:sp>
      <p:sp>
        <p:nvSpPr>
          <p:cNvPr id="47" name="TextBox 47"/>
          <p:cNvSpPr txBox="1"/>
          <p:nvPr/>
        </p:nvSpPr>
        <p:spPr>
          <a:xfrm>
            <a:off x="117428" y="3503296"/>
            <a:ext cx="4061235" cy="1723549"/>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develop an accessible and efficient disease prediction system that uses advanced techniques like TF-IDF and KNN to provide early, reliable diagnoses based on user-reported symptoms, supporting timely healthcare interventions.</a:t>
            </a:r>
          </a:p>
        </p:txBody>
      </p:sp>
      <p:sp>
        <p:nvSpPr>
          <p:cNvPr id="48" name="TextBox 48"/>
          <p:cNvSpPr txBox="1"/>
          <p:nvPr/>
        </p:nvSpPr>
        <p:spPr>
          <a:xfrm>
            <a:off x="8131221" y="3661569"/>
            <a:ext cx="3631079" cy="1477328"/>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The strategy evaluates TF-IDF and KNN for their accuracy and scalability, ensuring the system is simple, reliable, cost-effective, and adaptable for future updates.</a:t>
            </a:r>
          </a:p>
          <a:p>
            <a:endParaRPr lang="en-US" sz="1600" dirty="0">
              <a:solidFill>
                <a:srgbClr val="000000"/>
              </a:solidFill>
              <a:latin typeface="Montserrat"/>
              <a:ea typeface="Montserrat"/>
              <a:cs typeface="Montserrat"/>
              <a:sym typeface="Montserrat"/>
            </a:endParaRPr>
          </a:p>
        </p:txBody>
      </p:sp>
      <p:sp>
        <p:nvSpPr>
          <p:cNvPr id="49" name="TextBox 49"/>
          <p:cNvSpPr txBox="1"/>
          <p:nvPr/>
        </p:nvSpPr>
        <p:spPr>
          <a:xfrm>
            <a:off x="5035208" y="5093907"/>
            <a:ext cx="1830118" cy="438582"/>
          </a:xfrm>
          <a:prstGeom prst="rect">
            <a:avLst/>
          </a:prstGeom>
        </p:spPr>
        <p:txBody>
          <a:bodyPr wrap="square" lIns="0" tIns="0" rIns="0" bIns="0" rtlCol="0" anchor="t">
            <a:spAutoFit/>
          </a:bodyPr>
          <a:lstStyle/>
          <a:p>
            <a:pPr algn="ctr">
              <a:lnSpc>
                <a:spcPts val="1689"/>
              </a:lnSpc>
              <a:spcBef>
                <a:spcPct val="0"/>
              </a:spcBef>
            </a:pPr>
            <a:r>
              <a:rPr lang="en-US" b="1" dirty="0">
                <a:solidFill>
                  <a:srgbClr val="FEFEFE"/>
                </a:solidFill>
                <a:latin typeface="Montserrat Bold"/>
                <a:ea typeface="Montserrat Bold"/>
                <a:cs typeface="Montserrat Bold"/>
                <a:sym typeface="Montserrat Bold"/>
              </a:rPr>
              <a:t>Risk Management</a:t>
            </a:r>
          </a:p>
        </p:txBody>
      </p:sp>
      <p:sp>
        <p:nvSpPr>
          <p:cNvPr id="50" name="TextBox 50"/>
          <p:cNvSpPr txBox="1"/>
          <p:nvPr/>
        </p:nvSpPr>
        <p:spPr>
          <a:xfrm>
            <a:off x="121586" y="2750285"/>
            <a:ext cx="1768290" cy="553998"/>
          </a:xfrm>
          <a:prstGeom prst="rect">
            <a:avLst/>
          </a:prstGeom>
        </p:spPr>
        <p:txBody>
          <a:bodyPr wrap="square" lIns="0" tIns="0" rIns="0" bIns="0" rtlCol="0" anchor="t">
            <a:spAutoFit/>
          </a:bodyPr>
          <a:lstStyle/>
          <a:p>
            <a:pPr algn="r">
              <a:spcBef>
                <a:spcPct val="0"/>
              </a:spcBef>
            </a:pPr>
            <a:r>
              <a:rPr lang="en-US" b="1" dirty="0">
                <a:solidFill>
                  <a:srgbClr val="FEFEFE"/>
                </a:solidFill>
                <a:latin typeface="Montserrat Bold"/>
                <a:ea typeface="Montserrat Bold"/>
                <a:cs typeface="Montserrat Bold"/>
                <a:sym typeface="Montserrat Bold"/>
              </a:rPr>
              <a:t> Mission Analysis</a:t>
            </a:r>
          </a:p>
        </p:txBody>
      </p:sp>
      <p:sp>
        <p:nvSpPr>
          <p:cNvPr id="51" name="TextBox 51"/>
          <p:cNvSpPr txBox="1"/>
          <p:nvPr/>
        </p:nvSpPr>
        <p:spPr>
          <a:xfrm>
            <a:off x="9081008" y="720879"/>
            <a:ext cx="2053965" cy="553998"/>
          </a:xfrm>
          <a:prstGeom prst="rect">
            <a:avLst/>
          </a:prstGeom>
        </p:spPr>
        <p:txBody>
          <a:bodyPr wrap="square" lIns="0" tIns="0" rIns="0" bIns="0" rtlCol="0" anchor="t">
            <a:spAutoFit/>
          </a:bodyPr>
          <a:lstStyle/>
          <a:p>
            <a:pPr>
              <a:spcBef>
                <a:spcPct val="0"/>
              </a:spcBef>
            </a:pPr>
            <a:r>
              <a:rPr lang="en-US" b="1" dirty="0">
                <a:solidFill>
                  <a:srgbClr val="FEFEFE"/>
                </a:solidFill>
                <a:latin typeface="Montserrat Bold"/>
                <a:ea typeface="Montserrat Bold"/>
                <a:cs typeface="Montserrat Bold"/>
                <a:sym typeface="Montserrat Bold"/>
              </a:rPr>
              <a:t>Strategic Objectives</a:t>
            </a:r>
          </a:p>
        </p:txBody>
      </p:sp>
      <p:sp>
        <p:nvSpPr>
          <p:cNvPr id="53" name="TextBox 53"/>
          <p:cNvSpPr txBox="1"/>
          <p:nvPr/>
        </p:nvSpPr>
        <p:spPr>
          <a:xfrm>
            <a:off x="10107990" y="2823058"/>
            <a:ext cx="1782123" cy="621324"/>
          </a:xfrm>
          <a:prstGeom prst="rect">
            <a:avLst/>
          </a:prstGeom>
        </p:spPr>
        <p:txBody>
          <a:bodyPr wrap="square" lIns="0" tIns="0" rIns="0" bIns="0" rtlCol="0" anchor="t">
            <a:spAutoFit/>
          </a:bodyPr>
          <a:lstStyle/>
          <a:p>
            <a:pPr algn="ctr">
              <a:lnSpc>
                <a:spcPts val="1559"/>
              </a:lnSpc>
              <a:spcBef>
                <a:spcPct val="0"/>
              </a:spcBef>
            </a:pPr>
            <a:r>
              <a:rPr lang="en-US" b="1" dirty="0">
                <a:solidFill>
                  <a:srgbClr val="FEFEFE"/>
                </a:solidFill>
                <a:latin typeface="Montserrat Bold"/>
                <a:ea typeface="Montserrat Bold"/>
                <a:cs typeface="Montserrat Bold"/>
                <a:sym typeface="Montserrat Bold"/>
              </a:rPr>
              <a:t>Strategy Evaluation and Selection</a:t>
            </a:r>
          </a:p>
        </p:txBody>
      </p:sp>
      <p:sp>
        <p:nvSpPr>
          <p:cNvPr id="54" name="TextBox 54"/>
          <p:cNvSpPr txBox="1"/>
          <p:nvPr/>
        </p:nvSpPr>
        <p:spPr>
          <a:xfrm>
            <a:off x="3115796" y="364554"/>
            <a:ext cx="4944669" cy="300339"/>
          </a:xfrm>
          <a:prstGeom prst="rect">
            <a:avLst/>
          </a:prstGeom>
        </p:spPr>
        <p:txBody>
          <a:bodyPr wrap="square" lIns="0" tIns="0" rIns="0" bIns="0" rtlCol="0" anchor="t">
            <a:spAutoFit/>
          </a:bodyPr>
          <a:lstStyle/>
          <a:p>
            <a:pPr algn="r">
              <a:lnSpc>
                <a:spcPts val="2229"/>
              </a:lnSpc>
              <a:spcBef>
                <a:spcPct val="0"/>
              </a:spcBef>
            </a:pPr>
            <a:r>
              <a:rPr lang="en-US" sz="2800" b="1" dirty="0">
                <a:solidFill>
                  <a:srgbClr val="000000"/>
                </a:solidFill>
                <a:latin typeface="Montserrat Bold"/>
                <a:ea typeface="Montserrat Bold"/>
                <a:cs typeface="Montserrat Bold"/>
                <a:sym typeface="Montserrat Bold"/>
              </a:rPr>
              <a:t>PROBLEM OVERVIEW</a:t>
            </a:r>
          </a:p>
        </p:txBody>
      </p:sp>
      <p:sp>
        <p:nvSpPr>
          <p:cNvPr id="2" name="Rectangle 1">
            <a:extLst>
              <a:ext uri="{FF2B5EF4-FFF2-40B4-BE49-F238E27FC236}">
                <a16:creationId xmlns:a16="http://schemas.microsoft.com/office/drawing/2014/main" id="{9791F2F8-E592-C0C5-8CE2-E41D946C4A00}"/>
              </a:ext>
            </a:extLst>
          </p:cNvPr>
          <p:cNvSpPr/>
          <p:nvPr/>
        </p:nvSpPr>
        <p:spPr>
          <a:xfrm>
            <a:off x="74356" y="84667"/>
            <a:ext cx="12043288" cy="66632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01AB8EC6-606B-776D-1ECA-9FEB8E9021B2}"/>
              </a:ext>
            </a:extLst>
          </p:cNvPr>
          <p:cNvSpPr>
            <a:spLocks noGrp="1"/>
          </p:cNvSpPr>
          <p:nvPr>
            <p:ph type="sldNum" sz="quarter" idx="12"/>
          </p:nvPr>
        </p:nvSpPr>
        <p:spPr/>
        <p:txBody>
          <a:bodyPr/>
          <a:lstStyle/>
          <a:p>
            <a:fld id="{1845A7C6-3B24-4CDD-A2AB-7EC856166A91}"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EF06E-7241-8EBF-2757-48D713B1CB3E}"/>
              </a:ext>
            </a:extLst>
          </p:cNvPr>
          <p:cNvPicPr>
            <a:picLocks noChangeAspect="1"/>
          </p:cNvPicPr>
          <p:nvPr/>
        </p:nvPicPr>
        <p:blipFill>
          <a:blip r:embed="rId2"/>
          <a:stretch>
            <a:fillRect/>
          </a:stretch>
        </p:blipFill>
        <p:spPr>
          <a:xfrm>
            <a:off x="7137982" y="3224112"/>
            <a:ext cx="4038018" cy="3522128"/>
          </a:xfrm>
          <a:prstGeom prst="rect">
            <a:avLst/>
          </a:prstGeom>
        </p:spPr>
      </p:pic>
      <p:sp>
        <p:nvSpPr>
          <p:cNvPr id="7" name="Rectangle 6">
            <a:extLst>
              <a:ext uri="{FF2B5EF4-FFF2-40B4-BE49-F238E27FC236}">
                <a16:creationId xmlns:a16="http://schemas.microsoft.com/office/drawing/2014/main" id="{AAA0689B-B363-38B9-6E7F-16C1C54823EE}"/>
              </a:ext>
            </a:extLst>
          </p:cNvPr>
          <p:cNvSpPr/>
          <p:nvPr/>
        </p:nvSpPr>
        <p:spPr>
          <a:xfrm>
            <a:off x="325120" y="147048"/>
            <a:ext cx="11541760" cy="29529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6F38D4-9EE3-FB27-EF35-AD0A6B7602E3}"/>
              </a:ext>
            </a:extLst>
          </p:cNvPr>
          <p:cNvSpPr txBox="1"/>
          <p:nvPr/>
        </p:nvSpPr>
        <p:spPr>
          <a:xfrm>
            <a:off x="392463" y="197011"/>
            <a:ext cx="2133600" cy="4001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000" b="1" dirty="0">
                <a:ln/>
                <a:solidFill>
                  <a:schemeClr val="accent3"/>
                </a:solidFill>
              </a:rPr>
              <a:t>IDEA BRIEF</a:t>
            </a:r>
          </a:p>
        </p:txBody>
      </p:sp>
      <p:sp>
        <p:nvSpPr>
          <p:cNvPr id="9" name="TextBox 8">
            <a:extLst>
              <a:ext uri="{FF2B5EF4-FFF2-40B4-BE49-F238E27FC236}">
                <a16:creationId xmlns:a16="http://schemas.microsoft.com/office/drawing/2014/main" id="{4B30D840-CBB4-FC11-5A7A-DA45640B04A6}"/>
              </a:ext>
            </a:extLst>
          </p:cNvPr>
          <p:cNvSpPr txBox="1"/>
          <p:nvPr/>
        </p:nvSpPr>
        <p:spPr>
          <a:xfrm>
            <a:off x="392463" y="487048"/>
            <a:ext cx="11115040" cy="2800767"/>
          </a:xfrm>
          <a:prstGeom prst="rect">
            <a:avLst/>
          </a:prstGeom>
          <a:noFill/>
        </p:spPr>
        <p:txBody>
          <a:bodyPr wrap="square" rtlCol="0">
            <a:spAutoFit/>
          </a:bodyPr>
          <a:lstStyle/>
          <a:p>
            <a:pPr>
              <a:buNone/>
            </a:pPr>
            <a:r>
              <a:rPr lang="en-US" sz="1600" b="1" dirty="0"/>
              <a:t>TF-IDF + KNN Approach for Disease Classification</a:t>
            </a:r>
          </a:p>
          <a:p>
            <a:pPr>
              <a:buNone/>
            </a:pPr>
            <a:r>
              <a:rPr lang="en-US" sz="1600" dirty="0"/>
              <a:t>This project explores the application of traditional machine learning methods for disease classification based on natural language symptom descriptions. The two key techniques used in this approach are:</a:t>
            </a:r>
          </a:p>
          <a:p>
            <a:pPr>
              <a:buFont typeface="+mj-lt"/>
              <a:buAutoNum type="arabicPeriod"/>
            </a:pPr>
            <a:r>
              <a:rPr lang="en-US" sz="1600" b="1" dirty="0"/>
              <a:t>TF-IDF (Term Frequency-Inverse Document Frequency):</a:t>
            </a:r>
            <a:br>
              <a:rPr lang="en-US" sz="1600" dirty="0"/>
            </a:br>
            <a:r>
              <a:rPr lang="en-US" sz="1600" dirty="0"/>
              <a:t>TF-IDF is used to convert the text data (symptom descriptions) into numerical features. It measures the importance of words within a document relative to a collection of documents, helping identify the most significant terms in the symptom descriptions.</a:t>
            </a:r>
          </a:p>
          <a:p>
            <a:pPr>
              <a:buFont typeface="+mj-lt"/>
              <a:buAutoNum type="arabicPeriod"/>
            </a:pPr>
            <a:r>
              <a:rPr lang="en-US" sz="1600" b="1" dirty="0"/>
              <a:t>K-Nearest Neighbors (KNN):</a:t>
            </a:r>
            <a:br>
              <a:rPr lang="en-US" sz="1600" dirty="0"/>
            </a:br>
            <a:r>
              <a:rPr lang="en-US" sz="1600" dirty="0"/>
              <a:t>KNN is a simple, instance-based learning algorithm. It classifies new symptom data based on the majority label of its K nearest neighbors in the feature space, which is formed by the TF-IDF vectors.</a:t>
            </a:r>
          </a:p>
          <a:p>
            <a:endParaRPr lang="en-IN" sz="1600" dirty="0"/>
          </a:p>
        </p:txBody>
      </p:sp>
      <p:graphicFrame>
        <p:nvGraphicFramePr>
          <p:cNvPr id="10" name="Diagram 9">
            <a:extLst>
              <a:ext uri="{FF2B5EF4-FFF2-40B4-BE49-F238E27FC236}">
                <a16:creationId xmlns:a16="http://schemas.microsoft.com/office/drawing/2014/main" id="{A9C53898-6CB5-E7C9-1FE1-DB3703B40F89}"/>
              </a:ext>
            </a:extLst>
          </p:cNvPr>
          <p:cNvGraphicFramePr/>
          <p:nvPr>
            <p:extLst>
              <p:ext uri="{D42A27DB-BD31-4B8C-83A1-F6EECF244321}">
                <p14:modId xmlns:p14="http://schemas.microsoft.com/office/powerpoint/2010/main" val="3943821144"/>
              </p:ext>
            </p:extLst>
          </p:nvPr>
        </p:nvGraphicFramePr>
        <p:xfrm>
          <a:off x="-365761" y="3266427"/>
          <a:ext cx="7044657" cy="3250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FA5F9CF9-CAB7-442A-208C-77E226F2E1EC}"/>
              </a:ext>
            </a:extLst>
          </p:cNvPr>
          <p:cNvSpPr/>
          <p:nvPr/>
        </p:nvSpPr>
        <p:spPr>
          <a:xfrm>
            <a:off x="325120" y="3182089"/>
            <a:ext cx="5994402" cy="3417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6E7398E-9159-C0A6-522B-BF3A72CD2908}"/>
              </a:ext>
            </a:extLst>
          </p:cNvPr>
          <p:cNvSpPr/>
          <p:nvPr/>
        </p:nvSpPr>
        <p:spPr>
          <a:xfrm>
            <a:off x="7010402" y="3182089"/>
            <a:ext cx="4343397" cy="35641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9D96EDC5-FEBB-C3F5-A742-3C126D6AE41C}"/>
              </a:ext>
            </a:extLst>
          </p:cNvPr>
          <p:cNvSpPr>
            <a:spLocks noGrp="1"/>
          </p:cNvSpPr>
          <p:nvPr>
            <p:ph type="sldNum" sz="quarter" idx="12"/>
          </p:nvPr>
        </p:nvSpPr>
        <p:spPr/>
        <p:txBody>
          <a:bodyPr/>
          <a:lstStyle/>
          <a:p>
            <a:fld id="{1845A7C6-3B24-4CDD-A2AB-7EC856166A91}" type="slidenum">
              <a:rPr lang="en-IN" smtClean="0"/>
              <a:t>3</a:t>
            </a:fld>
            <a:endParaRPr lang="en-IN"/>
          </a:p>
        </p:txBody>
      </p:sp>
    </p:spTree>
    <p:extLst>
      <p:ext uri="{BB962C8B-B14F-4D97-AF65-F5344CB8AC3E}">
        <p14:creationId xmlns:p14="http://schemas.microsoft.com/office/powerpoint/2010/main" val="26055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CB1B3-1B11-3DB5-B3C5-10C432CBC1AA}"/>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A62580C-64B1-6D20-8E74-7E7F8C29BA9C}"/>
              </a:ext>
            </a:extLst>
          </p:cNvPr>
          <p:cNvGraphicFramePr>
            <a:graphicFrameLocks noGrp="1"/>
          </p:cNvGraphicFramePr>
          <p:nvPr>
            <p:extLst>
              <p:ext uri="{D42A27DB-BD31-4B8C-83A1-F6EECF244321}">
                <p14:modId xmlns:p14="http://schemas.microsoft.com/office/powerpoint/2010/main" val="1208231095"/>
              </p:ext>
            </p:extLst>
          </p:nvPr>
        </p:nvGraphicFramePr>
        <p:xfrm>
          <a:off x="215900" y="863600"/>
          <a:ext cx="11082866" cy="5761949"/>
        </p:xfrm>
        <a:graphic>
          <a:graphicData uri="http://schemas.openxmlformats.org/drawingml/2006/table">
            <a:tbl>
              <a:tblPr firstRow="1" bandRow="1">
                <a:tableStyleId>{5C22544A-7EE6-4342-B048-85BDC9FD1C3A}</a:tableStyleId>
              </a:tblPr>
              <a:tblGrid>
                <a:gridCol w="3708984">
                  <a:extLst>
                    <a:ext uri="{9D8B030D-6E8A-4147-A177-3AD203B41FA5}">
                      <a16:colId xmlns:a16="http://schemas.microsoft.com/office/drawing/2014/main" val="296424408"/>
                    </a:ext>
                  </a:extLst>
                </a:gridCol>
                <a:gridCol w="3686941">
                  <a:extLst>
                    <a:ext uri="{9D8B030D-6E8A-4147-A177-3AD203B41FA5}">
                      <a16:colId xmlns:a16="http://schemas.microsoft.com/office/drawing/2014/main" val="1291693302"/>
                    </a:ext>
                  </a:extLst>
                </a:gridCol>
                <a:gridCol w="3686941">
                  <a:extLst>
                    <a:ext uri="{9D8B030D-6E8A-4147-A177-3AD203B41FA5}">
                      <a16:colId xmlns:a16="http://schemas.microsoft.com/office/drawing/2014/main" val="303241770"/>
                    </a:ext>
                  </a:extLst>
                </a:gridCol>
              </a:tblGrid>
              <a:tr h="824189">
                <a:tc>
                  <a:txBody>
                    <a:bodyPr/>
                    <a:lstStyle/>
                    <a:p>
                      <a:r>
                        <a:rPr lang="en-IN" b="1"/>
                        <a:t>Theme</a:t>
                      </a:r>
                      <a:endParaRPr lang="en-IN"/>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586785">
                <a:tc>
                  <a:txBody>
                    <a:bodyPr/>
                    <a:lstStyle/>
                    <a:p>
                      <a:r>
                        <a:rPr lang="en-IN" b="1"/>
                        <a:t>Traditional Diagnostic Systems</a:t>
                      </a:r>
                      <a:endParaRPr lang="en-IN"/>
                    </a:p>
                  </a:txBody>
                  <a:tcPr anchor="ctr"/>
                </a:tc>
                <a:tc>
                  <a:txBody>
                    <a:bodyPr/>
                    <a:lstStyle/>
                    <a:p>
                      <a:r>
                        <a:rPr lang="en-US"/>
                        <a:t>Relied heavily on structured data formats, rule-based decision trees, and manual feature engineering. Failed to interpret natural language inputs from patients.</a:t>
                      </a:r>
                    </a:p>
                  </a:txBody>
                  <a:tcPr anchor="ctr"/>
                </a:tc>
                <a:tc>
                  <a:txBody>
                    <a:bodyPr/>
                    <a:lstStyle/>
                    <a:p>
                      <a:r>
                        <a:rPr lang="en-US" dirty="0"/>
                        <a:t>Limited scalability and flexibility; often inaccurate when symptoms are vague or varied.</a:t>
                      </a:r>
                    </a:p>
                  </a:txBody>
                  <a:tcPr anchor="ctr"/>
                </a:tc>
                <a:extLst>
                  <a:ext uri="{0D108BD9-81ED-4DB2-BD59-A6C34878D82A}">
                    <a16:rowId xmlns:a16="http://schemas.microsoft.com/office/drawing/2014/main" val="1683041009"/>
                  </a:ext>
                </a:extLst>
              </a:tr>
              <a:tr h="1336240">
                <a:tc>
                  <a:txBody>
                    <a:bodyPr/>
                    <a:lstStyle/>
                    <a:p>
                      <a:r>
                        <a:rPr lang="en-US" b="1"/>
                        <a:t>Need for NLP in Healthcare</a:t>
                      </a:r>
                      <a:endParaRPr lang="en-US"/>
                    </a:p>
                  </a:txBody>
                  <a:tcPr anchor="ctr"/>
                </a:tc>
                <a:tc>
                  <a:txBody>
                    <a:bodyPr/>
                    <a:lstStyle/>
                    <a:p>
                      <a:r>
                        <a:rPr lang="en-US"/>
                        <a:t>Increasing patient use of free-text (natural language) symptom descriptions led to the adoption of NLP techniques for better understanding and automation.</a:t>
                      </a:r>
                    </a:p>
                  </a:txBody>
                  <a:tcPr anchor="ctr"/>
                </a:tc>
                <a:tc>
                  <a:txBody>
                    <a:bodyPr/>
                    <a:lstStyle/>
                    <a:p>
                      <a:r>
                        <a:rPr lang="en-US"/>
                        <a:t>NLP allows computers to read, extract, and analyze medical language inputs effectively.</a:t>
                      </a:r>
                    </a:p>
                  </a:txBody>
                  <a:tcPr anchor="ctr"/>
                </a:tc>
                <a:extLst>
                  <a:ext uri="{0D108BD9-81ED-4DB2-BD59-A6C34878D82A}">
                    <a16:rowId xmlns:a16="http://schemas.microsoft.com/office/drawing/2014/main" val="751582656"/>
                  </a:ext>
                </a:extLst>
              </a:tr>
              <a:tr h="1586785">
                <a:tc>
                  <a:txBody>
                    <a:bodyPr/>
                    <a:lstStyle/>
                    <a:p>
                      <a:r>
                        <a:rPr lang="en-US" b="1"/>
                        <a:t>TF-IDF (Term Frequency–Inverse Document Frequency)</a:t>
                      </a:r>
                      <a:endParaRPr lang="en-US"/>
                    </a:p>
                  </a:txBody>
                  <a:tcPr anchor="ctr"/>
                </a:tc>
                <a:tc>
                  <a:txBody>
                    <a:bodyPr/>
                    <a:lstStyle/>
                    <a:p>
                      <a:r>
                        <a:rPr lang="en-US" dirty="0"/>
                        <a:t>A text vectorization method that assigns higher weights to rare but significant terms in patient input. Helps extract relevant features for disease classification.</a:t>
                      </a:r>
                    </a:p>
                  </a:txBody>
                  <a:tcPr anchor="ctr"/>
                </a:tc>
                <a:tc>
                  <a:txBody>
                    <a:bodyPr/>
                    <a:lstStyle/>
                    <a:p>
                      <a:r>
                        <a:rPr lang="en-US" dirty="0"/>
                        <a:t>Effective in emphasizing disease-specific keywords and reducing noise from common terms.</a:t>
                      </a:r>
                    </a:p>
                  </a:txBody>
                  <a:tcPr anchor="ctr"/>
                </a:tc>
                <a:extLst>
                  <a:ext uri="{0D108BD9-81ED-4DB2-BD59-A6C34878D82A}">
                    <a16:rowId xmlns:a16="http://schemas.microsoft.com/office/drawing/2014/main" val="1595588339"/>
                  </a:ext>
                </a:extLst>
              </a:tr>
            </a:tbl>
          </a:graphicData>
        </a:graphic>
      </p:graphicFrame>
      <p:sp>
        <p:nvSpPr>
          <p:cNvPr id="6" name="Rectangle 5">
            <a:extLst>
              <a:ext uri="{FF2B5EF4-FFF2-40B4-BE49-F238E27FC236}">
                <a16:creationId xmlns:a16="http://schemas.microsoft.com/office/drawing/2014/main" id="{AD5C3BD8-1BE5-A2BB-7497-47E94ACD290E}"/>
              </a:ext>
            </a:extLst>
          </p:cNvPr>
          <p:cNvSpPr/>
          <p:nvPr/>
        </p:nvSpPr>
        <p:spPr>
          <a:xfrm>
            <a:off x="356050" y="-59730"/>
            <a:ext cx="558710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Literature Survey</a:t>
            </a:r>
          </a:p>
        </p:txBody>
      </p:sp>
      <p:sp>
        <p:nvSpPr>
          <p:cNvPr id="3" name="Slide Number Placeholder 2">
            <a:extLst>
              <a:ext uri="{FF2B5EF4-FFF2-40B4-BE49-F238E27FC236}">
                <a16:creationId xmlns:a16="http://schemas.microsoft.com/office/drawing/2014/main" id="{D427A2D1-8629-0DB5-848B-09A5080B39FF}"/>
              </a:ext>
            </a:extLst>
          </p:cNvPr>
          <p:cNvSpPr>
            <a:spLocks noGrp="1"/>
          </p:cNvSpPr>
          <p:nvPr>
            <p:ph type="sldNum" sz="quarter" idx="12"/>
          </p:nvPr>
        </p:nvSpPr>
        <p:spPr/>
        <p:txBody>
          <a:bodyPr/>
          <a:lstStyle/>
          <a:p>
            <a:fld id="{1845A7C6-3B24-4CDD-A2AB-7EC856166A91}" type="slidenum">
              <a:rPr lang="en-IN" smtClean="0"/>
              <a:t>4</a:t>
            </a:fld>
            <a:endParaRPr lang="en-IN"/>
          </a:p>
        </p:txBody>
      </p:sp>
    </p:spTree>
    <p:extLst>
      <p:ext uri="{BB962C8B-B14F-4D97-AF65-F5344CB8AC3E}">
        <p14:creationId xmlns:p14="http://schemas.microsoft.com/office/powerpoint/2010/main" val="153009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D704-87E6-B479-A777-FB219FD017BB}"/>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795049-14BF-375E-E335-163EFC73F6A5}"/>
              </a:ext>
            </a:extLst>
          </p:cNvPr>
          <p:cNvGraphicFramePr>
            <a:graphicFrameLocks noGrp="1"/>
          </p:cNvGraphicFramePr>
          <p:nvPr>
            <p:extLst>
              <p:ext uri="{D42A27DB-BD31-4B8C-83A1-F6EECF244321}">
                <p14:modId xmlns:p14="http://schemas.microsoft.com/office/powerpoint/2010/main" val="1282816165"/>
              </p:ext>
            </p:extLst>
          </p:nvPr>
        </p:nvGraphicFramePr>
        <p:xfrm>
          <a:off x="287865" y="95265"/>
          <a:ext cx="11616267" cy="6667468"/>
        </p:xfrm>
        <a:graphic>
          <a:graphicData uri="http://schemas.openxmlformats.org/drawingml/2006/table">
            <a:tbl>
              <a:tblPr firstRow="1" bandRow="1">
                <a:tableStyleId>{5C22544A-7EE6-4342-B048-85BDC9FD1C3A}</a:tableStyleId>
              </a:tblPr>
              <a:tblGrid>
                <a:gridCol w="3887491">
                  <a:extLst>
                    <a:ext uri="{9D8B030D-6E8A-4147-A177-3AD203B41FA5}">
                      <a16:colId xmlns:a16="http://schemas.microsoft.com/office/drawing/2014/main" val="296424408"/>
                    </a:ext>
                  </a:extLst>
                </a:gridCol>
                <a:gridCol w="3864388">
                  <a:extLst>
                    <a:ext uri="{9D8B030D-6E8A-4147-A177-3AD203B41FA5}">
                      <a16:colId xmlns:a16="http://schemas.microsoft.com/office/drawing/2014/main" val="1291693302"/>
                    </a:ext>
                  </a:extLst>
                </a:gridCol>
                <a:gridCol w="3864388">
                  <a:extLst>
                    <a:ext uri="{9D8B030D-6E8A-4147-A177-3AD203B41FA5}">
                      <a16:colId xmlns:a16="http://schemas.microsoft.com/office/drawing/2014/main" val="303241770"/>
                    </a:ext>
                  </a:extLst>
                </a:gridCol>
              </a:tblGrid>
              <a:tr h="815308">
                <a:tc>
                  <a:txBody>
                    <a:bodyPr/>
                    <a:lstStyle/>
                    <a:p>
                      <a:r>
                        <a:rPr lang="en-IN" b="1" dirty="0"/>
                        <a:t>Theme</a:t>
                      </a:r>
                      <a:endParaRPr lang="en-IN" dirty="0"/>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400832">
                <a:tc>
                  <a:txBody>
                    <a:bodyPr/>
                    <a:lstStyle/>
                    <a:p>
                      <a:r>
                        <a:rPr lang="en-US" b="1"/>
                        <a:t>Word Embeddings (e.g., Word2Vec, GloVe)</a:t>
                      </a:r>
                      <a:endParaRPr lang="en-US"/>
                    </a:p>
                  </a:txBody>
                  <a:tcPr anchor="ctr"/>
                </a:tc>
                <a:tc>
                  <a:txBody>
                    <a:bodyPr/>
                    <a:lstStyle/>
                    <a:p>
                      <a:r>
                        <a:rPr lang="en-US"/>
                        <a:t>Dense vector representations of words that capture context and semantic similarity. Helps identify related symptoms expressed in different ways.</a:t>
                      </a:r>
                    </a:p>
                  </a:txBody>
                  <a:tcPr anchor="ctr"/>
                </a:tc>
                <a:tc>
                  <a:txBody>
                    <a:bodyPr/>
                    <a:lstStyle/>
                    <a:p>
                      <a:r>
                        <a:rPr lang="en-US"/>
                        <a:t>Useful for deep learning approaches but may require more computation and training data.</a:t>
                      </a:r>
                    </a:p>
                  </a:txBody>
                  <a:tcPr anchor="ctr"/>
                </a:tc>
                <a:extLst>
                  <a:ext uri="{0D108BD9-81ED-4DB2-BD59-A6C34878D82A}">
                    <a16:rowId xmlns:a16="http://schemas.microsoft.com/office/drawing/2014/main" val="1683041009"/>
                  </a:ext>
                </a:extLst>
              </a:tr>
              <a:tr h="1400832">
                <a:tc>
                  <a:txBody>
                    <a:bodyPr/>
                    <a:lstStyle/>
                    <a:p>
                      <a:r>
                        <a:rPr lang="en-IN" b="1" dirty="0"/>
                        <a:t>K-Nearest </a:t>
                      </a:r>
                      <a:r>
                        <a:rPr lang="en-IN" b="1" dirty="0" err="1"/>
                        <a:t>Neighbors</a:t>
                      </a:r>
                      <a:r>
                        <a:rPr lang="en-IN" b="1" dirty="0"/>
                        <a:t> (KNN)</a:t>
                      </a:r>
                      <a:endParaRPr lang="en-IN" dirty="0"/>
                    </a:p>
                  </a:txBody>
                  <a:tcPr anchor="ctr"/>
                </a:tc>
                <a:tc>
                  <a:txBody>
                    <a:bodyPr/>
                    <a:lstStyle/>
                    <a:p>
                      <a:r>
                        <a:rPr lang="en-US" dirty="0"/>
                        <a:t>A non-parametric, instance-based learning algorithm that classifies a new symptom vector based on the most common label among the k-nearest past cases.</a:t>
                      </a:r>
                      <a:endParaRPr lang="en-IN" dirty="0"/>
                    </a:p>
                  </a:txBody>
                  <a:tcPr anchor="ctr"/>
                </a:tc>
                <a:tc>
                  <a:txBody>
                    <a:bodyPr/>
                    <a:lstStyle/>
                    <a:p>
                      <a:r>
                        <a:rPr lang="en-US" dirty="0"/>
                        <a:t>Simple, interpretable, and performs well when combined with meaningful text representations like TF-IDF.</a:t>
                      </a:r>
                      <a:r>
                        <a:rPr lang="en-IN" b="1" dirty="0"/>
                        <a:t> </a:t>
                      </a:r>
                      <a:endParaRPr lang="en-IN" dirty="0"/>
                    </a:p>
                  </a:txBody>
                  <a:tcPr anchor="ctr"/>
                </a:tc>
                <a:extLst>
                  <a:ext uri="{0D108BD9-81ED-4DB2-BD59-A6C34878D82A}">
                    <a16:rowId xmlns:a16="http://schemas.microsoft.com/office/drawing/2014/main" val="751582656"/>
                  </a:ext>
                </a:extLst>
              </a:tr>
              <a:tr h="1400832">
                <a:tc>
                  <a:txBody>
                    <a:bodyPr/>
                    <a:lstStyle/>
                    <a:p>
                      <a:r>
                        <a:rPr lang="en-IN" b="1"/>
                        <a:t>TF-IDF + KNN Combination</a:t>
                      </a:r>
                      <a:endParaRPr lang="en-IN"/>
                    </a:p>
                  </a:txBody>
                  <a:tcPr anchor="ctr"/>
                </a:tc>
                <a:tc>
                  <a:txBody>
                    <a:bodyPr/>
                    <a:lstStyle/>
                    <a:p>
                      <a:r>
                        <a:rPr lang="en-US" dirty="0"/>
                        <a:t>Studies show this combo yields high accuracy in disease prediction from text, especially for small or medium datasets with limited labeled data.</a:t>
                      </a:r>
                      <a:endParaRPr lang="en-IN" dirty="0"/>
                    </a:p>
                  </a:txBody>
                  <a:tcPr anchor="ctr"/>
                </a:tc>
                <a:tc>
                  <a:txBody>
                    <a:bodyPr/>
                    <a:lstStyle/>
                    <a:p>
                      <a:r>
                        <a:rPr lang="en-US" dirty="0"/>
                        <a:t>Ideal for real-world systems where fast, transparent predictions are needed.</a:t>
                      </a:r>
                      <a:endParaRPr lang="en-IN" dirty="0"/>
                    </a:p>
                  </a:txBody>
                  <a:tcPr anchor="ctr"/>
                </a:tc>
                <a:extLst>
                  <a:ext uri="{0D108BD9-81ED-4DB2-BD59-A6C34878D82A}">
                    <a16:rowId xmlns:a16="http://schemas.microsoft.com/office/drawing/2014/main" val="1595588339"/>
                  </a:ext>
                </a:extLst>
              </a:tr>
              <a:tr h="1188264">
                <a:tc>
                  <a:txBody>
                    <a:bodyPr/>
                    <a:lstStyle/>
                    <a:p>
                      <a:r>
                        <a:rPr lang="en-IN" b="1" dirty="0"/>
                        <a:t>Research Findings</a:t>
                      </a:r>
                      <a:endParaRPr lang="en-IN" dirty="0"/>
                    </a:p>
                  </a:txBody>
                  <a:tcPr anchor="ctr"/>
                </a:tc>
                <a:tc>
                  <a:txBody>
                    <a:bodyPr/>
                    <a:lstStyle/>
                    <a:p>
                      <a:r>
                        <a:rPr lang="en-US" dirty="0"/>
                        <a:t>Multiple works validate the use of TF-IDF and KNN for medical text classification tasks. This method is cost-effective, interpretable, and easy to deploy.</a:t>
                      </a:r>
                      <a:endParaRPr lang="en-IN" dirty="0"/>
                    </a:p>
                  </a:txBody>
                  <a:tcPr anchor="ctr"/>
                </a:tc>
                <a:tc>
                  <a:txBody>
                    <a:bodyPr/>
                    <a:lstStyle/>
                    <a:p>
                      <a:r>
                        <a:rPr lang="en-US" dirty="0"/>
                        <a:t>Well-suited for mobile apps or online tools for early disease screening.</a:t>
                      </a:r>
                      <a:endParaRPr lang="en-IN" dirty="0"/>
                    </a:p>
                  </a:txBody>
                  <a:tcPr anchor="ctr"/>
                </a:tc>
                <a:extLst>
                  <a:ext uri="{0D108BD9-81ED-4DB2-BD59-A6C34878D82A}">
                    <a16:rowId xmlns:a16="http://schemas.microsoft.com/office/drawing/2014/main" val="4275929392"/>
                  </a:ext>
                </a:extLst>
              </a:tr>
            </a:tbl>
          </a:graphicData>
        </a:graphic>
      </p:graphicFrame>
      <p:sp>
        <p:nvSpPr>
          <p:cNvPr id="2" name="Rectangle 1">
            <a:extLst>
              <a:ext uri="{FF2B5EF4-FFF2-40B4-BE49-F238E27FC236}">
                <a16:creationId xmlns:a16="http://schemas.microsoft.com/office/drawing/2014/main" id="{19B1A015-F849-2ACB-73AB-789F8F7FBAAA}"/>
              </a:ext>
            </a:extLst>
          </p:cNvPr>
          <p:cNvSpPr/>
          <p:nvPr/>
        </p:nvSpPr>
        <p:spPr>
          <a:xfrm>
            <a:off x="287865" y="95266"/>
            <a:ext cx="11616267" cy="66674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1A050C94-ABA5-F952-2379-151188D8C7BD}"/>
              </a:ext>
            </a:extLst>
          </p:cNvPr>
          <p:cNvSpPr>
            <a:spLocks noGrp="1"/>
          </p:cNvSpPr>
          <p:nvPr>
            <p:ph type="sldNum" sz="quarter" idx="12"/>
          </p:nvPr>
        </p:nvSpPr>
        <p:spPr/>
        <p:txBody>
          <a:bodyPr/>
          <a:lstStyle/>
          <a:p>
            <a:fld id="{1845A7C6-3B24-4CDD-A2AB-7EC856166A91}" type="slidenum">
              <a:rPr lang="en-IN" smtClean="0"/>
              <a:t>5</a:t>
            </a:fld>
            <a:endParaRPr lang="en-IN"/>
          </a:p>
        </p:txBody>
      </p:sp>
    </p:spTree>
    <p:extLst>
      <p:ext uri="{BB962C8B-B14F-4D97-AF65-F5344CB8AC3E}">
        <p14:creationId xmlns:p14="http://schemas.microsoft.com/office/powerpoint/2010/main" val="15613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8"/>
          <p:cNvGrpSpPr/>
          <p:nvPr/>
        </p:nvGrpSpPr>
        <p:grpSpPr>
          <a:xfrm rot="-5400000">
            <a:off x="9054925" y="-583600"/>
            <a:ext cx="600259" cy="4420829"/>
            <a:chOff x="0" y="0"/>
            <a:chExt cx="448820" cy="1567274"/>
          </a:xfrm>
        </p:grpSpPr>
        <p:sp>
          <p:nvSpPr>
            <p:cNvPr id="19" name="Freeform 19"/>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0" name="TextBox 20"/>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35" name="Freeform 10">
            <a:extLst>
              <a:ext uri="{FF2B5EF4-FFF2-40B4-BE49-F238E27FC236}">
                <a16:creationId xmlns:a16="http://schemas.microsoft.com/office/drawing/2014/main" id="{9C6D3FC1-7ABF-BA17-339B-47B38387E19A}"/>
              </a:ext>
            </a:extLst>
          </p:cNvPr>
          <p:cNvSpPr/>
          <p:nvPr/>
        </p:nvSpPr>
        <p:spPr>
          <a:xfrm>
            <a:off x="10754008" y="13856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85" name="Freeform 85"/>
          <p:cNvSpPr/>
          <p:nvPr/>
        </p:nvSpPr>
        <p:spPr>
          <a:xfrm>
            <a:off x="10900386" y="14598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rot="5400000">
            <a:off x="2352722" y="266740"/>
            <a:ext cx="818134" cy="4423137"/>
            <a:chOff x="-156570" y="-9525"/>
            <a:chExt cx="605390" cy="1589887"/>
          </a:xfrm>
        </p:grpSpPr>
        <p:sp>
          <p:nvSpPr>
            <p:cNvPr id="28" name="Freeform 28"/>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9" name="TextBox 29"/>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32" name="Group 9">
            <a:extLst>
              <a:ext uri="{FF2B5EF4-FFF2-40B4-BE49-F238E27FC236}">
                <a16:creationId xmlns:a16="http://schemas.microsoft.com/office/drawing/2014/main" id="{03BFB1F0-D04A-1837-8EEF-98BD5296E27A}"/>
              </a:ext>
            </a:extLst>
          </p:cNvPr>
          <p:cNvGrpSpPr/>
          <p:nvPr/>
        </p:nvGrpSpPr>
        <p:grpSpPr>
          <a:xfrm>
            <a:off x="840176" y="2138182"/>
            <a:ext cx="548391" cy="458823"/>
            <a:chOff x="42726" y="0"/>
            <a:chExt cx="693874" cy="812800"/>
          </a:xfrm>
        </p:grpSpPr>
        <p:sp>
          <p:nvSpPr>
            <p:cNvPr id="133" name="Freeform 10">
              <a:extLst>
                <a:ext uri="{FF2B5EF4-FFF2-40B4-BE49-F238E27FC236}">
                  <a16:creationId xmlns:a16="http://schemas.microsoft.com/office/drawing/2014/main" id="{C9EC05CB-AC02-4557-D98A-7D1A244AB220}"/>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4" name="TextBox 11">
              <a:extLst>
                <a:ext uri="{FF2B5EF4-FFF2-40B4-BE49-F238E27FC236}">
                  <a16:creationId xmlns:a16="http://schemas.microsoft.com/office/drawing/2014/main" id="{AC1434B6-1053-4A3E-558E-9C541C94735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 name="Freeform 2"/>
          <p:cNvSpPr/>
          <p:nvPr/>
        </p:nvSpPr>
        <p:spPr>
          <a:xfrm>
            <a:off x="2209800" y="934529"/>
            <a:ext cx="7772400" cy="800724"/>
          </a:xfrm>
          <a:custGeom>
            <a:avLst/>
            <a:gdLst/>
            <a:ahLst/>
            <a:cxnLst/>
            <a:rect l="l" t="t" r="r" b="b"/>
            <a:pathLst>
              <a:path w="8290560" h="854106">
                <a:moveTo>
                  <a:pt x="0" y="0"/>
                </a:moveTo>
                <a:lnTo>
                  <a:pt x="8290560" y="0"/>
                </a:lnTo>
                <a:lnTo>
                  <a:pt x="8290560" y="854106"/>
                </a:lnTo>
                <a:lnTo>
                  <a:pt x="0" y="854106"/>
                </a:lnTo>
                <a:lnTo>
                  <a:pt x="0" y="0"/>
                </a:lnTo>
                <a:close/>
              </a:path>
            </a:pathLst>
          </a:custGeom>
          <a:blipFill>
            <a:blip r:embed="rId4"/>
            <a:stretch>
              <a:fillRect t="-154801"/>
            </a:stretch>
          </a:blipFill>
        </p:spPr>
      </p:sp>
      <p:sp>
        <p:nvSpPr>
          <p:cNvPr id="3" name="AutoShape 3"/>
          <p:cNvSpPr/>
          <p:nvPr/>
        </p:nvSpPr>
        <p:spPr>
          <a:xfrm flipV="1">
            <a:off x="4946744" y="1612114"/>
            <a:ext cx="2112239" cy="0"/>
          </a:xfrm>
          <a:prstGeom prst="line">
            <a:avLst/>
          </a:prstGeom>
          <a:ln w="28575" cap="rnd">
            <a:solidFill>
              <a:srgbClr val="404040"/>
            </a:solidFill>
            <a:prstDash val="sysDot"/>
            <a:headEnd type="triangle" w="lg" len="med"/>
            <a:tailEnd type="triangle" w="lg" len="med"/>
          </a:ln>
        </p:spPr>
      </p:sp>
      <p:grpSp>
        <p:nvGrpSpPr>
          <p:cNvPr id="4" name="Group 4"/>
          <p:cNvGrpSpPr/>
          <p:nvPr/>
        </p:nvGrpSpPr>
        <p:grpSpPr>
          <a:xfrm>
            <a:off x="5681691" y="1362177"/>
            <a:ext cx="642346" cy="499873"/>
            <a:chOff x="0" y="0"/>
            <a:chExt cx="6988107" cy="5438140"/>
          </a:xfrm>
        </p:grpSpPr>
        <p:sp>
          <p:nvSpPr>
            <p:cNvPr id="5" name="Freeform 5"/>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6" name="Group 6"/>
          <p:cNvGrpSpPr/>
          <p:nvPr/>
        </p:nvGrpSpPr>
        <p:grpSpPr>
          <a:xfrm rot="5400000">
            <a:off x="2233488" y="-356826"/>
            <a:ext cx="1067807" cy="4366384"/>
            <a:chOff x="-292356" y="-9525"/>
            <a:chExt cx="741176" cy="1601202"/>
          </a:xfrm>
        </p:grpSpPr>
        <p:sp>
          <p:nvSpPr>
            <p:cNvPr id="7" name="Freeform 7"/>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8" name="TextBox 8"/>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9" name="Group 9"/>
          <p:cNvGrpSpPr/>
          <p:nvPr/>
        </p:nvGrpSpPr>
        <p:grpSpPr>
          <a:xfrm>
            <a:off x="881980" y="1383099"/>
            <a:ext cx="548391" cy="458823"/>
            <a:chOff x="42726" y="0"/>
            <a:chExt cx="693874" cy="812800"/>
          </a:xfrm>
        </p:grpSpPr>
        <p:sp>
          <p:nvSpPr>
            <p:cNvPr id="10" name="Freeform 10"/>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1" name="TextBox 11"/>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2" name="Group 12"/>
          <p:cNvGrpSpPr/>
          <p:nvPr/>
        </p:nvGrpSpPr>
        <p:grpSpPr>
          <a:xfrm>
            <a:off x="2209800" y="115501"/>
            <a:ext cx="7772400" cy="1026791"/>
            <a:chOff x="0" y="0"/>
            <a:chExt cx="3070578" cy="405646"/>
          </a:xfrm>
        </p:grpSpPr>
        <p:sp>
          <p:nvSpPr>
            <p:cNvPr id="13" name="Freeform 13"/>
            <p:cNvSpPr/>
            <p:nvPr/>
          </p:nvSpPr>
          <p:spPr>
            <a:xfrm>
              <a:off x="0" y="0"/>
              <a:ext cx="3070578" cy="405646"/>
            </a:xfrm>
            <a:custGeom>
              <a:avLst/>
              <a:gdLst/>
              <a:ahLst/>
              <a:cxnLst/>
              <a:rect l="l" t="t" r="r" b="b"/>
              <a:pathLst>
                <a:path w="3070578" h="405646">
                  <a:moveTo>
                    <a:pt x="33618" y="0"/>
                  </a:moveTo>
                  <a:lnTo>
                    <a:pt x="3036960" y="0"/>
                  </a:lnTo>
                  <a:cubicBezTo>
                    <a:pt x="3045876" y="0"/>
                    <a:pt x="3054427" y="3542"/>
                    <a:pt x="3060731" y="9846"/>
                  </a:cubicBezTo>
                  <a:cubicBezTo>
                    <a:pt x="3067036" y="16151"/>
                    <a:pt x="3070578" y="24702"/>
                    <a:pt x="3070578" y="33618"/>
                  </a:cubicBezTo>
                  <a:lnTo>
                    <a:pt x="3070578" y="372028"/>
                  </a:lnTo>
                  <a:cubicBezTo>
                    <a:pt x="3070578" y="380944"/>
                    <a:pt x="3067036" y="389495"/>
                    <a:pt x="3060731" y="395799"/>
                  </a:cubicBezTo>
                  <a:cubicBezTo>
                    <a:pt x="3054427" y="402104"/>
                    <a:pt x="3045876" y="405646"/>
                    <a:pt x="3036960" y="405646"/>
                  </a:cubicBezTo>
                  <a:lnTo>
                    <a:pt x="33618" y="405646"/>
                  </a:lnTo>
                  <a:cubicBezTo>
                    <a:pt x="24702" y="405646"/>
                    <a:pt x="16151" y="402104"/>
                    <a:pt x="9846" y="395799"/>
                  </a:cubicBezTo>
                  <a:cubicBezTo>
                    <a:pt x="3542" y="389495"/>
                    <a:pt x="0" y="380944"/>
                    <a:pt x="0" y="372028"/>
                  </a:cubicBezTo>
                  <a:lnTo>
                    <a:pt x="0" y="33618"/>
                  </a:lnTo>
                  <a:cubicBezTo>
                    <a:pt x="0" y="24702"/>
                    <a:pt x="3542" y="16151"/>
                    <a:pt x="9846" y="9846"/>
                  </a:cubicBezTo>
                  <a:cubicBezTo>
                    <a:pt x="16151" y="3542"/>
                    <a:pt x="24702" y="0"/>
                    <a:pt x="33618" y="0"/>
                  </a:cubicBezTo>
                  <a:close/>
                </a:path>
              </a:pathLst>
            </a:custGeom>
            <a:solidFill>
              <a:srgbClr val="FFFFFF"/>
            </a:solidFill>
          </p:spPr>
        </p:sp>
        <p:sp>
          <p:nvSpPr>
            <p:cNvPr id="14" name="TextBox 14"/>
            <p:cNvSpPr txBox="1"/>
            <p:nvPr/>
          </p:nvSpPr>
          <p:spPr>
            <a:xfrm>
              <a:off x="0" y="-9525"/>
              <a:ext cx="3070578" cy="415171"/>
            </a:xfrm>
            <a:prstGeom prst="rect">
              <a:avLst/>
            </a:prstGeom>
          </p:spPr>
          <p:txBody>
            <a:bodyPr lIns="47625" tIns="47625" rIns="47625" bIns="47625" rtlCol="0" anchor="ctr"/>
            <a:lstStyle/>
            <a:p>
              <a:pPr algn="ctr">
                <a:lnSpc>
                  <a:spcPts val="1799"/>
                </a:lnSpc>
              </a:pPr>
              <a:endParaRPr sz="1688"/>
            </a:p>
          </p:txBody>
        </p:sp>
      </p:grpSp>
      <p:grpSp>
        <p:nvGrpSpPr>
          <p:cNvPr id="15" name="Group 15"/>
          <p:cNvGrpSpPr/>
          <p:nvPr/>
        </p:nvGrpSpPr>
        <p:grpSpPr>
          <a:xfrm>
            <a:off x="5658507" y="191404"/>
            <a:ext cx="874987" cy="874987"/>
            <a:chOff x="0" y="0"/>
            <a:chExt cx="812800" cy="812800"/>
          </a:xfrm>
        </p:grpSpPr>
        <p:sp>
          <p:nvSpPr>
            <p:cNvPr id="16" name="Freeform 16"/>
            <p:cNvSpPr/>
            <p:nvPr/>
          </p:nvSpPr>
          <p:spPr>
            <a:xfrm>
              <a:off x="18006" y="18006"/>
              <a:ext cx="776788" cy="776788"/>
            </a:xfrm>
            <a:custGeom>
              <a:avLst/>
              <a:gdLst/>
              <a:ahLst/>
              <a:cxnLst/>
              <a:rect l="l" t="t" r="r" b="b"/>
              <a:pathLst>
                <a:path w="776788" h="776788">
                  <a:moveTo>
                    <a:pt x="416714" y="12295"/>
                  </a:moveTo>
                  <a:lnTo>
                    <a:pt x="476716" y="76494"/>
                  </a:lnTo>
                  <a:cubicBezTo>
                    <a:pt x="494711" y="95748"/>
                    <a:pt x="520149" y="106285"/>
                    <a:pt x="546487" y="105395"/>
                  </a:cubicBezTo>
                  <a:lnTo>
                    <a:pt x="634310" y="102427"/>
                  </a:lnTo>
                  <a:cubicBezTo>
                    <a:pt x="645040" y="102064"/>
                    <a:pt x="655439" y="106167"/>
                    <a:pt x="663030" y="113758"/>
                  </a:cubicBezTo>
                  <a:cubicBezTo>
                    <a:pt x="670621" y="121349"/>
                    <a:pt x="674724" y="131748"/>
                    <a:pt x="674361" y="142477"/>
                  </a:cubicBezTo>
                  <a:lnTo>
                    <a:pt x="671393" y="230301"/>
                  </a:lnTo>
                  <a:cubicBezTo>
                    <a:pt x="670503" y="256639"/>
                    <a:pt x="681040" y="282077"/>
                    <a:pt x="700294" y="300072"/>
                  </a:cubicBezTo>
                  <a:lnTo>
                    <a:pt x="764493" y="360074"/>
                  </a:lnTo>
                  <a:cubicBezTo>
                    <a:pt x="772336" y="367404"/>
                    <a:pt x="776788" y="377659"/>
                    <a:pt x="776788" y="388394"/>
                  </a:cubicBezTo>
                  <a:cubicBezTo>
                    <a:pt x="776788" y="399129"/>
                    <a:pt x="772336" y="409384"/>
                    <a:pt x="764493" y="416714"/>
                  </a:cubicBezTo>
                  <a:lnTo>
                    <a:pt x="700294" y="476716"/>
                  </a:lnTo>
                  <a:cubicBezTo>
                    <a:pt x="681040" y="494711"/>
                    <a:pt x="670503" y="520149"/>
                    <a:pt x="671393" y="546487"/>
                  </a:cubicBezTo>
                  <a:lnTo>
                    <a:pt x="674361" y="634310"/>
                  </a:lnTo>
                  <a:cubicBezTo>
                    <a:pt x="674724" y="645040"/>
                    <a:pt x="670621" y="655439"/>
                    <a:pt x="663030" y="663030"/>
                  </a:cubicBezTo>
                  <a:cubicBezTo>
                    <a:pt x="655439" y="670621"/>
                    <a:pt x="645040" y="674724"/>
                    <a:pt x="634310" y="674361"/>
                  </a:cubicBezTo>
                  <a:lnTo>
                    <a:pt x="546487" y="671393"/>
                  </a:lnTo>
                  <a:cubicBezTo>
                    <a:pt x="520149" y="670503"/>
                    <a:pt x="494711" y="681040"/>
                    <a:pt x="476716" y="700294"/>
                  </a:cubicBezTo>
                  <a:lnTo>
                    <a:pt x="416714" y="764493"/>
                  </a:lnTo>
                  <a:cubicBezTo>
                    <a:pt x="409384" y="772336"/>
                    <a:pt x="399129" y="776788"/>
                    <a:pt x="388394" y="776788"/>
                  </a:cubicBezTo>
                  <a:cubicBezTo>
                    <a:pt x="377659" y="776788"/>
                    <a:pt x="367404" y="772336"/>
                    <a:pt x="360074" y="764493"/>
                  </a:cubicBezTo>
                  <a:lnTo>
                    <a:pt x="300072" y="700294"/>
                  </a:lnTo>
                  <a:cubicBezTo>
                    <a:pt x="282077" y="681040"/>
                    <a:pt x="256639" y="670503"/>
                    <a:pt x="230301" y="671393"/>
                  </a:cubicBezTo>
                  <a:lnTo>
                    <a:pt x="142477" y="674361"/>
                  </a:lnTo>
                  <a:cubicBezTo>
                    <a:pt x="131748" y="674724"/>
                    <a:pt x="121349" y="670621"/>
                    <a:pt x="113758" y="663030"/>
                  </a:cubicBezTo>
                  <a:cubicBezTo>
                    <a:pt x="106167" y="655439"/>
                    <a:pt x="102064" y="645040"/>
                    <a:pt x="102427" y="634310"/>
                  </a:cubicBezTo>
                  <a:lnTo>
                    <a:pt x="105395" y="546487"/>
                  </a:lnTo>
                  <a:cubicBezTo>
                    <a:pt x="106285" y="520149"/>
                    <a:pt x="95748" y="494711"/>
                    <a:pt x="76494" y="476716"/>
                  </a:cubicBezTo>
                  <a:lnTo>
                    <a:pt x="12295" y="416714"/>
                  </a:lnTo>
                  <a:cubicBezTo>
                    <a:pt x="4452" y="409384"/>
                    <a:pt x="0" y="399129"/>
                    <a:pt x="0" y="388394"/>
                  </a:cubicBezTo>
                  <a:cubicBezTo>
                    <a:pt x="0" y="377659"/>
                    <a:pt x="4452" y="367404"/>
                    <a:pt x="12295" y="360074"/>
                  </a:cubicBezTo>
                  <a:lnTo>
                    <a:pt x="76494" y="300072"/>
                  </a:lnTo>
                  <a:cubicBezTo>
                    <a:pt x="95748" y="282077"/>
                    <a:pt x="106285" y="256639"/>
                    <a:pt x="105395" y="230301"/>
                  </a:cubicBezTo>
                  <a:lnTo>
                    <a:pt x="102427" y="142477"/>
                  </a:lnTo>
                  <a:cubicBezTo>
                    <a:pt x="102064" y="131748"/>
                    <a:pt x="106167" y="121349"/>
                    <a:pt x="113758" y="113758"/>
                  </a:cubicBezTo>
                  <a:cubicBezTo>
                    <a:pt x="121349" y="106167"/>
                    <a:pt x="131748" y="102064"/>
                    <a:pt x="142477" y="102427"/>
                  </a:cubicBezTo>
                  <a:lnTo>
                    <a:pt x="230301" y="105395"/>
                  </a:lnTo>
                  <a:cubicBezTo>
                    <a:pt x="256639" y="106285"/>
                    <a:pt x="282077" y="95748"/>
                    <a:pt x="300072" y="76494"/>
                  </a:cubicBezTo>
                  <a:lnTo>
                    <a:pt x="360074" y="12295"/>
                  </a:lnTo>
                  <a:cubicBezTo>
                    <a:pt x="367404" y="4452"/>
                    <a:pt x="377659" y="0"/>
                    <a:pt x="388394" y="0"/>
                  </a:cubicBezTo>
                  <a:cubicBezTo>
                    <a:pt x="399129" y="0"/>
                    <a:pt x="409384" y="4452"/>
                    <a:pt x="416714" y="12295"/>
                  </a:cubicBezTo>
                  <a:close/>
                </a:path>
              </a:pathLst>
            </a:custGeom>
            <a:solidFill>
              <a:srgbClr val="F8E2A8"/>
            </a:solidFill>
          </p:spPr>
        </p:sp>
        <p:sp>
          <p:nvSpPr>
            <p:cNvPr id="17" name="TextBox 17"/>
            <p:cNvSpPr txBox="1"/>
            <p:nvPr/>
          </p:nvSpPr>
          <p:spPr>
            <a:xfrm>
              <a:off x="127000" y="117475"/>
              <a:ext cx="558800" cy="568325"/>
            </a:xfrm>
            <a:prstGeom prst="rect">
              <a:avLst/>
            </a:prstGeom>
          </p:spPr>
          <p:txBody>
            <a:bodyPr lIns="47625" tIns="47625" rIns="47625" bIns="47625" rtlCol="0" anchor="ctr"/>
            <a:lstStyle/>
            <a:p>
              <a:pPr algn="ctr">
                <a:lnSpc>
                  <a:spcPts val="1799"/>
                </a:lnSpc>
              </a:pPr>
              <a:endParaRPr sz="1688"/>
            </a:p>
          </p:txBody>
        </p:sp>
      </p:grpSp>
      <p:sp>
        <p:nvSpPr>
          <p:cNvPr id="24" name="AutoShape 24"/>
          <p:cNvSpPr/>
          <p:nvPr/>
        </p:nvSpPr>
        <p:spPr>
          <a:xfrm>
            <a:off x="4980612" y="2321645"/>
            <a:ext cx="2112239" cy="0"/>
          </a:xfrm>
          <a:prstGeom prst="line">
            <a:avLst/>
          </a:prstGeom>
          <a:ln w="28575" cap="rnd">
            <a:solidFill>
              <a:srgbClr val="404040"/>
            </a:solidFill>
            <a:prstDash val="sysDot"/>
            <a:headEnd type="triangle" w="lg" len="med"/>
            <a:tailEnd type="triangle" w="lg" len="med"/>
          </a:ln>
        </p:spPr>
      </p:sp>
      <p:grpSp>
        <p:nvGrpSpPr>
          <p:cNvPr id="25" name="Group 25"/>
          <p:cNvGrpSpPr/>
          <p:nvPr/>
        </p:nvGrpSpPr>
        <p:grpSpPr>
          <a:xfrm>
            <a:off x="5715559" y="2071708"/>
            <a:ext cx="642346" cy="499873"/>
            <a:chOff x="0" y="0"/>
            <a:chExt cx="6988107" cy="5438140"/>
          </a:xfrm>
        </p:grpSpPr>
        <p:sp>
          <p:nvSpPr>
            <p:cNvPr id="26" name="Freeform 2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33" name="Group 33"/>
          <p:cNvGrpSpPr/>
          <p:nvPr/>
        </p:nvGrpSpPr>
        <p:grpSpPr>
          <a:xfrm rot="-5400000">
            <a:off x="9028395" y="223238"/>
            <a:ext cx="633447" cy="4372963"/>
            <a:chOff x="0" y="0"/>
            <a:chExt cx="448820" cy="1565740"/>
          </a:xfrm>
        </p:grpSpPr>
        <p:sp>
          <p:nvSpPr>
            <p:cNvPr id="34" name="Freeform 34"/>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35" name="TextBox 35"/>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39" name="AutoShape 39"/>
          <p:cNvSpPr/>
          <p:nvPr/>
        </p:nvSpPr>
        <p:spPr>
          <a:xfrm flipV="1">
            <a:off x="4980612" y="3085737"/>
            <a:ext cx="2112239" cy="0"/>
          </a:xfrm>
          <a:prstGeom prst="line">
            <a:avLst/>
          </a:prstGeom>
          <a:ln w="28575" cap="rnd">
            <a:solidFill>
              <a:srgbClr val="404040"/>
            </a:solidFill>
            <a:prstDash val="sysDot"/>
            <a:headEnd type="triangle" w="lg" len="med"/>
            <a:tailEnd type="triangle" w="lg" len="med"/>
          </a:ln>
        </p:spPr>
      </p:sp>
      <p:grpSp>
        <p:nvGrpSpPr>
          <p:cNvPr id="40" name="Group 40"/>
          <p:cNvGrpSpPr/>
          <p:nvPr/>
        </p:nvGrpSpPr>
        <p:grpSpPr>
          <a:xfrm>
            <a:off x="5715559" y="2835800"/>
            <a:ext cx="642346" cy="499873"/>
            <a:chOff x="0" y="0"/>
            <a:chExt cx="6988107" cy="5438140"/>
          </a:xfrm>
        </p:grpSpPr>
        <p:sp>
          <p:nvSpPr>
            <p:cNvPr id="41" name="Freeform 41"/>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54" name="AutoShape 54"/>
          <p:cNvSpPr/>
          <p:nvPr/>
        </p:nvSpPr>
        <p:spPr>
          <a:xfrm>
            <a:off x="5006013" y="3888403"/>
            <a:ext cx="2112239" cy="0"/>
          </a:xfrm>
          <a:prstGeom prst="line">
            <a:avLst/>
          </a:prstGeom>
          <a:ln w="28575" cap="rnd">
            <a:solidFill>
              <a:srgbClr val="404040"/>
            </a:solidFill>
            <a:prstDash val="sysDot"/>
            <a:headEnd type="triangle" w="lg" len="med"/>
            <a:tailEnd type="triangle" w="lg" len="med"/>
          </a:ln>
        </p:spPr>
      </p:sp>
      <p:grpSp>
        <p:nvGrpSpPr>
          <p:cNvPr id="55" name="Group 55"/>
          <p:cNvGrpSpPr/>
          <p:nvPr/>
        </p:nvGrpSpPr>
        <p:grpSpPr>
          <a:xfrm>
            <a:off x="5740960" y="3613472"/>
            <a:ext cx="642346" cy="549860"/>
            <a:chOff x="0" y="0"/>
            <a:chExt cx="6988107" cy="5438140"/>
          </a:xfrm>
        </p:grpSpPr>
        <p:sp>
          <p:nvSpPr>
            <p:cNvPr id="56" name="Freeform 5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sp>
        <p:nvSpPr>
          <p:cNvPr id="84" name="Freeform 84"/>
          <p:cNvSpPr/>
          <p:nvPr/>
        </p:nvSpPr>
        <p:spPr>
          <a:xfrm>
            <a:off x="994186" y="14780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6" name="Freeform 86"/>
          <p:cNvSpPr/>
          <p:nvPr/>
        </p:nvSpPr>
        <p:spPr>
          <a:xfrm>
            <a:off x="925106" y="225829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4" name="TextBox 94"/>
          <p:cNvSpPr txBox="1"/>
          <p:nvPr/>
        </p:nvSpPr>
        <p:spPr>
          <a:xfrm>
            <a:off x="2658265" y="17152"/>
            <a:ext cx="2736459" cy="1192634"/>
          </a:xfrm>
          <a:prstGeom prst="rect">
            <a:avLst/>
          </a:prstGeom>
        </p:spPr>
        <p:txBody>
          <a:bodyPr lIns="0" tIns="0" rIns="0" bIns="0" rtlCol="0" anchor="t">
            <a:spAutoFit/>
          </a:bodyPr>
          <a:lstStyle/>
          <a:p>
            <a:pPr algn="r">
              <a:lnSpc>
                <a:spcPts val="3149"/>
              </a:lnSpc>
            </a:pPr>
            <a:endParaRPr sz="1688" dirty="0"/>
          </a:p>
          <a:p>
            <a:pPr algn="r">
              <a:lnSpc>
                <a:spcPts val="3149"/>
              </a:lnSpc>
            </a:pPr>
            <a:r>
              <a:rPr lang="en-US" sz="2624" b="1" dirty="0">
                <a:solidFill>
                  <a:srgbClr val="404040"/>
                </a:solidFill>
                <a:latin typeface="Public Sans Bold"/>
                <a:ea typeface="Public Sans Bold"/>
                <a:cs typeface="Public Sans Bold"/>
                <a:sym typeface="Public Sans Bold"/>
              </a:rPr>
              <a:t>Existing System</a:t>
            </a:r>
          </a:p>
          <a:p>
            <a:pPr algn="r">
              <a:lnSpc>
                <a:spcPts val="3149"/>
              </a:lnSpc>
            </a:pPr>
            <a:endParaRPr lang="en-US" sz="2624" b="1" dirty="0">
              <a:solidFill>
                <a:srgbClr val="404040"/>
              </a:solidFill>
              <a:latin typeface="Public Sans Bold"/>
              <a:ea typeface="Public Sans Bold"/>
              <a:cs typeface="Public Sans Bold"/>
              <a:sym typeface="Public Sans Bold"/>
            </a:endParaRPr>
          </a:p>
        </p:txBody>
      </p:sp>
      <p:sp>
        <p:nvSpPr>
          <p:cNvPr id="95" name="TextBox 95"/>
          <p:cNvSpPr txBox="1"/>
          <p:nvPr/>
        </p:nvSpPr>
        <p:spPr>
          <a:xfrm>
            <a:off x="5778617" y="1491563"/>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01</a:t>
            </a:r>
          </a:p>
        </p:txBody>
      </p:sp>
      <p:sp>
        <p:nvSpPr>
          <p:cNvPr id="96" name="TextBox 96"/>
          <p:cNvSpPr txBox="1"/>
          <p:nvPr/>
        </p:nvSpPr>
        <p:spPr>
          <a:xfrm>
            <a:off x="1549401" y="1450253"/>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Structured input (checkboxes, dropdowns, predefined symptom lists)</a:t>
            </a:r>
          </a:p>
        </p:txBody>
      </p:sp>
      <p:sp>
        <p:nvSpPr>
          <p:cNvPr id="97" name="TextBox 97"/>
          <p:cNvSpPr txBox="1"/>
          <p:nvPr/>
        </p:nvSpPr>
        <p:spPr>
          <a:xfrm>
            <a:off x="6801384" y="432382"/>
            <a:ext cx="2970746" cy="397545"/>
          </a:xfrm>
          <a:prstGeom prst="rect">
            <a:avLst/>
          </a:prstGeom>
        </p:spPr>
        <p:txBody>
          <a:bodyPr lIns="0" tIns="0" rIns="0" bIns="0" rtlCol="0" anchor="t">
            <a:spAutoFit/>
          </a:bodyPr>
          <a:lstStyle/>
          <a:p>
            <a:pPr>
              <a:lnSpc>
                <a:spcPts val="3149"/>
              </a:lnSpc>
            </a:pPr>
            <a:r>
              <a:rPr lang="en-US" sz="2624" b="1">
                <a:solidFill>
                  <a:srgbClr val="404040"/>
                </a:solidFill>
                <a:latin typeface="Public Sans Bold"/>
                <a:ea typeface="Public Sans Bold"/>
                <a:cs typeface="Public Sans Bold"/>
                <a:sym typeface="Public Sans Bold"/>
              </a:rPr>
              <a:t>Proposed System</a:t>
            </a:r>
          </a:p>
        </p:txBody>
      </p:sp>
      <p:sp>
        <p:nvSpPr>
          <p:cNvPr id="98" name="TextBox 98"/>
          <p:cNvSpPr txBox="1"/>
          <p:nvPr/>
        </p:nvSpPr>
        <p:spPr>
          <a:xfrm>
            <a:off x="5673701" y="432382"/>
            <a:ext cx="844598" cy="397545"/>
          </a:xfrm>
          <a:prstGeom prst="rect">
            <a:avLst/>
          </a:prstGeom>
        </p:spPr>
        <p:txBody>
          <a:bodyPr lIns="0" tIns="0" rIns="0" bIns="0" rtlCol="0" anchor="t">
            <a:spAutoFit/>
          </a:bodyPr>
          <a:lstStyle/>
          <a:p>
            <a:pPr algn="ctr">
              <a:lnSpc>
                <a:spcPts val="3149"/>
              </a:lnSpc>
            </a:pPr>
            <a:r>
              <a:rPr lang="en-US" sz="2624" b="1">
                <a:solidFill>
                  <a:srgbClr val="404040"/>
                </a:solidFill>
                <a:latin typeface="Public Sans Bold"/>
                <a:ea typeface="Public Sans Bold"/>
                <a:cs typeface="Public Sans Bold"/>
                <a:sym typeface="Public Sans Bold"/>
              </a:rPr>
              <a:t>VS</a:t>
            </a:r>
          </a:p>
        </p:txBody>
      </p:sp>
      <p:sp>
        <p:nvSpPr>
          <p:cNvPr id="99" name="TextBox 99"/>
          <p:cNvSpPr txBox="1"/>
          <p:nvPr/>
        </p:nvSpPr>
        <p:spPr>
          <a:xfrm>
            <a:off x="7671595" y="1450252"/>
            <a:ext cx="2880086"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Free-text symptom input in natural language</a:t>
            </a:r>
          </a:p>
        </p:txBody>
      </p:sp>
      <p:sp>
        <p:nvSpPr>
          <p:cNvPr id="100" name="TextBox 100"/>
          <p:cNvSpPr txBox="1"/>
          <p:nvPr/>
        </p:nvSpPr>
        <p:spPr>
          <a:xfrm>
            <a:off x="5812485" y="2201094"/>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02</a:t>
            </a:r>
          </a:p>
        </p:txBody>
      </p:sp>
      <p:sp>
        <p:nvSpPr>
          <p:cNvPr id="101" name="TextBox 101"/>
          <p:cNvSpPr txBox="1"/>
          <p:nvPr/>
        </p:nvSpPr>
        <p:spPr>
          <a:xfrm>
            <a:off x="1581773" y="2035464"/>
            <a:ext cx="2287369" cy="718145"/>
          </a:xfrm>
          <a:prstGeom prst="rect">
            <a:avLst/>
          </a:prstGeom>
        </p:spPr>
        <p:txBody>
          <a:bodyPr lIns="0" tIns="0" rIns="0" bIns="0" rtlCol="0" anchor="t">
            <a:spAutoFit/>
          </a:bodyPr>
          <a:lstStyle/>
          <a:p>
            <a:pPr>
              <a:lnSpc>
                <a:spcPts val="1444"/>
              </a:lnSpc>
            </a:pPr>
            <a:endParaRPr sz="1688" dirty="0"/>
          </a:p>
          <a:p>
            <a:pPr>
              <a:lnSpc>
                <a:spcPts val="1444"/>
              </a:lnSpc>
            </a:pPr>
            <a:r>
              <a:rPr lang="en-US" sz="1313" dirty="0">
                <a:solidFill>
                  <a:srgbClr val="404040"/>
                </a:solidFill>
                <a:latin typeface="Public Sans"/>
                <a:ea typeface="Public Sans"/>
                <a:cs typeface="Public Sans"/>
                <a:sym typeface="Public Sans"/>
              </a:rPr>
              <a:t>Does not support natural language variations</a:t>
            </a:r>
          </a:p>
          <a:p>
            <a:pPr>
              <a:lnSpc>
                <a:spcPts val="1444"/>
              </a:lnSpc>
            </a:pPr>
            <a:endParaRPr lang="en-US" sz="1313" dirty="0">
              <a:solidFill>
                <a:srgbClr val="404040"/>
              </a:solidFill>
              <a:latin typeface="Public Sans"/>
              <a:ea typeface="Public Sans"/>
              <a:cs typeface="Public Sans"/>
              <a:sym typeface="Public Sans"/>
            </a:endParaRPr>
          </a:p>
        </p:txBody>
      </p:sp>
      <p:sp>
        <p:nvSpPr>
          <p:cNvPr id="102" name="TextBox 102"/>
          <p:cNvSpPr txBox="1"/>
          <p:nvPr/>
        </p:nvSpPr>
        <p:spPr>
          <a:xfrm>
            <a:off x="7205134" y="2291132"/>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Handles language richness using NLP techniques</a:t>
            </a:r>
          </a:p>
        </p:txBody>
      </p:sp>
      <p:sp>
        <p:nvSpPr>
          <p:cNvPr id="103" name="TextBox 103"/>
          <p:cNvSpPr txBox="1"/>
          <p:nvPr/>
        </p:nvSpPr>
        <p:spPr>
          <a:xfrm>
            <a:off x="5812485" y="2965186"/>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03</a:t>
            </a:r>
          </a:p>
        </p:txBody>
      </p:sp>
      <p:sp>
        <p:nvSpPr>
          <p:cNvPr id="106" name="TextBox 106"/>
          <p:cNvSpPr txBox="1"/>
          <p:nvPr/>
        </p:nvSpPr>
        <p:spPr>
          <a:xfrm>
            <a:off x="5837886" y="3757007"/>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05</a:t>
            </a:r>
          </a:p>
        </p:txBody>
      </p:sp>
      <p:grpSp>
        <p:nvGrpSpPr>
          <p:cNvPr id="136" name="Group 9">
            <a:extLst>
              <a:ext uri="{FF2B5EF4-FFF2-40B4-BE49-F238E27FC236}">
                <a16:creationId xmlns:a16="http://schemas.microsoft.com/office/drawing/2014/main" id="{CE0D83D9-1134-ED6E-86FA-B42237641050}"/>
              </a:ext>
            </a:extLst>
          </p:cNvPr>
          <p:cNvGrpSpPr/>
          <p:nvPr/>
        </p:nvGrpSpPr>
        <p:grpSpPr>
          <a:xfrm>
            <a:off x="10780080" y="2180512"/>
            <a:ext cx="548391" cy="458823"/>
            <a:chOff x="42726" y="0"/>
            <a:chExt cx="693874" cy="812800"/>
          </a:xfrm>
        </p:grpSpPr>
        <p:sp>
          <p:nvSpPr>
            <p:cNvPr id="137" name="Freeform 10">
              <a:extLst>
                <a:ext uri="{FF2B5EF4-FFF2-40B4-BE49-F238E27FC236}">
                  <a16:creationId xmlns:a16="http://schemas.microsoft.com/office/drawing/2014/main" id="{3D40FB0F-21AB-B2DF-099D-377994A5AF37}"/>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8" name="TextBox 11">
              <a:extLst>
                <a:ext uri="{FF2B5EF4-FFF2-40B4-BE49-F238E27FC236}">
                  <a16:creationId xmlns:a16="http://schemas.microsoft.com/office/drawing/2014/main" id="{8D29D40E-A1CC-EE99-5270-7067FE3E527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39" name="Freeform 86">
            <a:extLst>
              <a:ext uri="{FF2B5EF4-FFF2-40B4-BE49-F238E27FC236}">
                <a16:creationId xmlns:a16="http://schemas.microsoft.com/office/drawing/2014/main" id="{DE02CC32-64FA-CD8C-DF37-C1F22586F713}"/>
              </a:ext>
            </a:extLst>
          </p:cNvPr>
          <p:cNvSpPr/>
          <p:nvPr/>
        </p:nvSpPr>
        <p:spPr>
          <a:xfrm>
            <a:off x="10865010" y="230062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0" name="Group 18">
            <a:extLst>
              <a:ext uri="{FF2B5EF4-FFF2-40B4-BE49-F238E27FC236}">
                <a16:creationId xmlns:a16="http://schemas.microsoft.com/office/drawing/2014/main" id="{D70B5CFE-AAE2-87C0-649E-FF0AAA3027B1}"/>
              </a:ext>
            </a:extLst>
          </p:cNvPr>
          <p:cNvGrpSpPr/>
          <p:nvPr/>
        </p:nvGrpSpPr>
        <p:grpSpPr>
          <a:xfrm rot="-5400000">
            <a:off x="9068994" y="931751"/>
            <a:ext cx="600259" cy="4420829"/>
            <a:chOff x="0" y="0"/>
            <a:chExt cx="448820" cy="1567274"/>
          </a:xfrm>
        </p:grpSpPr>
        <p:sp>
          <p:nvSpPr>
            <p:cNvPr id="141" name="Freeform 19">
              <a:extLst>
                <a:ext uri="{FF2B5EF4-FFF2-40B4-BE49-F238E27FC236}">
                  <a16:creationId xmlns:a16="http://schemas.microsoft.com/office/drawing/2014/main" id="{DA8D1771-E56C-EBE0-6B31-8B7938AA1424}"/>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42" name="TextBox 20">
              <a:extLst>
                <a:ext uri="{FF2B5EF4-FFF2-40B4-BE49-F238E27FC236}">
                  <a16:creationId xmlns:a16="http://schemas.microsoft.com/office/drawing/2014/main" id="{0E73DECB-1E89-D793-E048-4E5626732DB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43" name="Freeform 10">
            <a:extLst>
              <a:ext uri="{FF2B5EF4-FFF2-40B4-BE49-F238E27FC236}">
                <a16:creationId xmlns:a16="http://schemas.microsoft.com/office/drawing/2014/main" id="{45B3080F-11A9-2029-AD18-9CDEFFA682DB}"/>
              </a:ext>
            </a:extLst>
          </p:cNvPr>
          <p:cNvSpPr/>
          <p:nvPr/>
        </p:nvSpPr>
        <p:spPr>
          <a:xfrm>
            <a:off x="10821741" y="2892699"/>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44" name="Freeform 85">
            <a:extLst>
              <a:ext uri="{FF2B5EF4-FFF2-40B4-BE49-F238E27FC236}">
                <a16:creationId xmlns:a16="http://schemas.microsoft.com/office/drawing/2014/main" id="{FA54ADCB-7FA7-4028-F369-B6E63921DBA1}"/>
              </a:ext>
            </a:extLst>
          </p:cNvPr>
          <p:cNvSpPr/>
          <p:nvPr/>
        </p:nvSpPr>
        <p:spPr>
          <a:xfrm>
            <a:off x="10968119" y="2966898"/>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45" name="Group 27">
            <a:extLst>
              <a:ext uri="{FF2B5EF4-FFF2-40B4-BE49-F238E27FC236}">
                <a16:creationId xmlns:a16="http://schemas.microsoft.com/office/drawing/2014/main" id="{9B32FC34-CA76-0D04-0A67-A459D9F90781}"/>
              </a:ext>
            </a:extLst>
          </p:cNvPr>
          <p:cNvGrpSpPr/>
          <p:nvPr/>
        </p:nvGrpSpPr>
        <p:grpSpPr>
          <a:xfrm rot="5400000">
            <a:off x="2420455" y="1773802"/>
            <a:ext cx="818134" cy="4423137"/>
            <a:chOff x="-156570" y="-9525"/>
            <a:chExt cx="605390" cy="1589887"/>
          </a:xfrm>
        </p:grpSpPr>
        <p:sp>
          <p:nvSpPr>
            <p:cNvPr id="146" name="Freeform 28">
              <a:extLst>
                <a:ext uri="{FF2B5EF4-FFF2-40B4-BE49-F238E27FC236}">
                  <a16:creationId xmlns:a16="http://schemas.microsoft.com/office/drawing/2014/main" id="{45C129A3-91DB-5362-400E-71DDE39778A4}"/>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47" name="TextBox 29">
              <a:extLst>
                <a:ext uri="{FF2B5EF4-FFF2-40B4-BE49-F238E27FC236}">
                  <a16:creationId xmlns:a16="http://schemas.microsoft.com/office/drawing/2014/main" id="{190484E5-AD9E-80B8-F4DE-F24791B8C276}"/>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48" name="Group 9">
            <a:extLst>
              <a:ext uri="{FF2B5EF4-FFF2-40B4-BE49-F238E27FC236}">
                <a16:creationId xmlns:a16="http://schemas.microsoft.com/office/drawing/2014/main" id="{44E34A7B-1CD0-70A8-9EEC-7D656338CFF4}"/>
              </a:ext>
            </a:extLst>
          </p:cNvPr>
          <p:cNvGrpSpPr/>
          <p:nvPr/>
        </p:nvGrpSpPr>
        <p:grpSpPr>
          <a:xfrm>
            <a:off x="907909" y="3645244"/>
            <a:ext cx="548391" cy="458823"/>
            <a:chOff x="42726" y="0"/>
            <a:chExt cx="693874" cy="812800"/>
          </a:xfrm>
        </p:grpSpPr>
        <p:sp>
          <p:nvSpPr>
            <p:cNvPr id="149" name="Freeform 10">
              <a:extLst>
                <a:ext uri="{FF2B5EF4-FFF2-40B4-BE49-F238E27FC236}">
                  <a16:creationId xmlns:a16="http://schemas.microsoft.com/office/drawing/2014/main" id="{07139619-1F14-A982-98D4-5620A55C0A56}"/>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0" name="TextBox 11">
              <a:extLst>
                <a:ext uri="{FF2B5EF4-FFF2-40B4-BE49-F238E27FC236}">
                  <a16:creationId xmlns:a16="http://schemas.microsoft.com/office/drawing/2014/main" id="{66886C03-7E4A-FAAA-1495-1D98511728D0}"/>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54" name="Group 6">
            <a:extLst>
              <a:ext uri="{FF2B5EF4-FFF2-40B4-BE49-F238E27FC236}">
                <a16:creationId xmlns:a16="http://schemas.microsoft.com/office/drawing/2014/main" id="{90278901-1332-860A-18BF-316D024B1B70}"/>
              </a:ext>
            </a:extLst>
          </p:cNvPr>
          <p:cNvGrpSpPr/>
          <p:nvPr/>
        </p:nvGrpSpPr>
        <p:grpSpPr>
          <a:xfrm rot="5400000">
            <a:off x="2246188" y="1095203"/>
            <a:ext cx="1067807" cy="4476450"/>
            <a:chOff x="-292356" y="-9525"/>
            <a:chExt cx="741176" cy="1601202"/>
          </a:xfrm>
        </p:grpSpPr>
        <p:sp>
          <p:nvSpPr>
            <p:cNvPr id="155" name="Freeform 7">
              <a:extLst>
                <a:ext uri="{FF2B5EF4-FFF2-40B4-BE49-F238E27FC236}">
                  <a16:creationId xmlns:a16="http://schemas.microsoft.com/office/drawing/2014/main" id="{2BA5130C-0980-5482-E0EE-F62DB6797855}"/>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56" name="TextBox 8">
              <a:extLst>
                <a:ext uri="{FF2B5EF4-FFF2-40B4-BE49-F238E27FC236}">
                  <a16:creationId xmlns:a16="http://schemas.microsoft.com/office/drawing/2014/main" id="{62DA5E45-8A2B-FE36-08F7-A687351C58E0}"/>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57" name="Group 9">
            <a:extLst>
              <a:ext uri="{FF2B5EF4-FFF2-40B4-BE49-F238E27FC236}">
                <a16:creationId xmlns:a16="http://schemas.microsoft.com/office/drawing/2014/main" id="{9A836CAD-B577-9382-88C5-B90E62C1E2AA}"/>
              </a:ext>
            </a:extLst>
          </p:cNvPr>
          <p:cNvGrpSpPr/>
          <p:nvPr/>
        </p:nvGrpSpPr>
        <p:grpSpPr>
          <a:xfrm>
            <a:off x="949713" y="2890161"/>
            <a:ext cx="548391" cy="458823"/>
            <a:chOff x="42726" y="0"/>
            <a:chExt cx="693874" cy="812800"/>
          </a:xfrm>
        </p:grpSpPr>
        <p:sp>
          <p:nvSpPr>
            <p:cNvPr id="158" name="Freeform 10">
              <a:extLst>
                <a:ext uri="{FF2B5EF4-FFF2-40B4-BE49-F238E27FC236}">
                  <a16:creationId xmlns:a16="http://schemas.microsoft.com/office/drawing/2014/main" id="{AD0C7FB6-5ADC-2015-8B90-50B0EC479B83}"/>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9" name="TextBox 11">
              <a:extLst>
                <a:ext uri="{FF2B5EF4-FFF2-40B4-BE49-F238E27FC236}">
                  <a16:creationId xmlns:a16="http://schemas.microsoft.com/office/drawing/2014/main" id="{EE804A24-F02E-17BE-1DF8-675F4FB9C086}"/>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61" name="Group 33">
            <a:extLst>
              <a:ext uri="{FF2B5EF4-FFF2-40B4-BE49-F238E27FC236}">
                <a16:creationId xmlns:a16="http://schemas.microsoft.com/office/drawing/2014/main" id="{C0D2FA8D-8BAB-A925-3CF1-D2A957BA4E97}"/>
              </a:ext>
            </a:extLst>
          </p:cNvPr>
          <p:cNvGrpSpPr/>
          <p:nvPr/>
        </p:nvGrpSpPr>
        <p:grpSpPr>
          <a:xfrm rot="-5400000">
            <a:off x="9036859" y="1730300"/>
            <a:ext cx="633447" cy="4372963"/>
            <a:chOff x="0" y="0"/>
            <a:chExt cx="448820" cy="1565740"/>
          </a:xfrm>
        </p:grpSpPr>
        <p:sp>
          <p:nvSpPr>
            <p:cNvPr id="162" name="Freeform 34">
              <a:extLst>
                <a:ext uri="{FF2B5EF4-FFF2-40B4-BE49-F238E27FC236}">
                  <a16:creationId xmlns:a16="http://schemas.microsoft.com/office/drawing/2014/main" id="{3661E4B8-0916-6DCC-41F0-3ECAE1116D0D}"/>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63" name="TextBox 35">
              <a:extLst>
                <a:ext uri="{FF2B5EF4-FFF2-40B4-BE49-F238E27FC236}">
                  <a16:creationId xmlns:a16="http://schemas.microsoft.com/office/drawing/2014/main" id="{8360DEA5-52AA-EA2D-06A3-43776A721E9C}"/>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164" name="Freeform 84">
            <a:extLst>
              <a:ext uri="{FF2B5EF4-FFF2-40B4-BE49-F238E27FC236}">
                <a16:creationId xmlns:a16="http://schemas.microsoft.com/office/drawing/2014/main" id="{886D715F-7B24-737C-C6DE-74701D6E6CF5}"/>
              </a:ext>
            </a:extLst>
          </p:cNvPr>
          <p:cNvSpPr/>
          <p:nvPr/>
        </p:nvSpPr>
        <p:spPr>
          <a:xfrm>
            <a:off x="1061919" y="2985107"/>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5" name="Freeform 86">
            <a:extLst>
              <a:ext uri="{FF2B5EF4-FFF2-40B4-BE49-F238E27FC236}">
                <a16:creationId xmlns:a16="http://schemas.microsoft.com/office/drawing/2014/main" id="{DF055C3C-6688-2721-6848-F232963A5F97}"/>
              </a:ext>
            </a:extLst>
          </p:cNvPr>
          <p:cNvSpPr/>
          <p:nvPr/>
        </p:nvSpPr>
        <p:spPr>
          <a:xfrm>
            <a:off x="992839" y="376535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7" name="TextBox 96">
            <a:extLst>
              <a:ext uri="{FF2B5EF4-FFF2-40B4-BE49-F238E27FC236}">
                <a16:creationId xmlns:a16="http://schemas.microsoft.com/office/drawing/2014/main" id="{82479908-05C0-4F8D-DEAB-9A0F1782A7B1}"/>
              </a:ext>
            </a:extLst>
          </p:cNvPr>
          <p:cNvSpPr txBox="1"/>
          <p:nvPr/>
        </p:nvSpPr>
        <p:spPr>
          <a:xfrm>
            <a:off x="1549401" y="2956401"/>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Low scalable; difficult to adapt across varied populations and platforms</a:t>
            </a:r>
          </a:p>
        </p:txBody>
      </p:sp>
      <p:sp>
        <p:nvSpPr>
          <p:cNvPr id="168" name="TextBox 99">
            <a:extLst>
              <a:ext uri="{FF2B5EF4-FFF2-40B4-BE49-F238E27FC236}">
                <a16:creationId xmlns:a16="http://schemas.microsoft.com/office/drawing/2014/main" id="{9E635879-5EBF-D729-55D7-C53FBD5F46A3}"/>
              </a:ext>
            </a:extLst>
          </p:cNvPr>
          <p:cNvSpPr txBox="1"/>
          <p:nvPr/>
        </p:nvSpPr>
        <p:spPr>
          <a:xfrm>
            <a:off x="7367085" y="2985107"/>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High Scalable; lightweight model suitable for mobile apps, chatbots, and telemedicine</a:t>
            </a:r>
          </a:p>
        </p:txBody>
      </p:sp>
      <p:sp>
        <p:nvSpPr>
          <p:cNvPr id="170" name="TextBox 101">
            <a:extLst>
              <a:ext uri="{FF2B5EF4-FFF2-40B4-BE49-F238E27FC236}">
                <a16:creationId xmlns:a16="http://schemas.microsoft.com/office/drawing/2014/main" id="{7E0231F5-DC44-3045-3DA9-E10BDCBEE1BF}"/>
              </a:ext>
            </a:extLst>
          </p:cNvPr>
          <p:cNvSpPr txBox="1"/>
          <p:nvPr/>
        </p:nvSpPr>
        <p:spPr>
          <a:xfrm>
            <a:off x="1558326" y="3782678"/>
            <a:ext cx="2287369" cy="538609"/>
          </a:xfrm>
          <a:prstGeom prst="rect">
            <a:avLst/>
          </a:prstGeom>
        </p:spPr>
        <p:txBody>
          <a:bodyPr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Text processing not supported</a:t>
            </a:r>
          </a:p>
          <a:p>
            <a:pPr>
              <a:lnSpc>
                <a:spcPts val="1444"/>
              </a:lnSpc>
            </a:pPr>
            <a:endParaRPr lang="en-US" sz="1313" dirty="0">
              <a:solidFill>
                <a:srgbClr val="404040"/>
              </a:solidFill>
              <a:latin typeface="Public Sans"/>
              <a:ea typeface="Public Sans"/>
              <a:cs typeface="Public Sans"/>
              <a:sym typeface="Public Sans"/>
            </a:endParaRPr>
          </a:p>
          <a:p>
            <a:pPr>
              <a:lnSpc>
                <a:spcPts val="1444"/>
              </a:lnSpc>
            </a:pPr>
            <a:endParaRPr lang="en-US" sz="1313" dirty="0">
              <a:solidFill>
                <a:srgbClr val="404040"/>
              </a:solidFill>
              <a:latin typeface="Public Sans"/>
              <a:ea typeface="Public Sans"/>
              <a:cs typeface="Public Sans"/>
              <a:sym typeface="Public Sans"/>
            </a:endParaRPr>
          </a:p>
        </p:txBody>
      </p:sp>
      <p:sp>
        <p:nvSpPr>
          <p:cNvPr id="171" name="TextBox 102">
            <a:extLst>
              <a:ext uri="{FF2B5EF4-FFF2-40B4-BE49-F238E27FC236}">
                <a16:creationId xmlns:a16="http://schemas.microsoft.com/office/drawing/2014/main" id="{8D460BAF-7C41-2BE7-6AB5-BFA411B55DE7}"/>
              </a:ext>
            </a:extLst>
          </p:cNvPr>
          <p:cNvSpPr txBox="1"/>
          <p:nvPr/>
        </p:nvSpPr>
        <p:spPr>
          <a:xfrm>
            <a:off x="7239297" y="3738867"/>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Includes </a:t>
            </a:r>
            <a:r>
              <a:rPr lang="en-US" sz="1313" dirty="0" err="1">
                <a:solidFill>
                  <a:srgbClr val="404040"/>
                </a:solidFill>
                <a:latin typeface="Public Sans"/>
                <a:ea typeface="Public Sans"/>
                <a:cs typeface="Public Sans"/>
                <a:sym typeface="Public Sans"/>
              </a:rPr>
              <a:t>stopword</a:t>
            </a:r>
            <a:r>
              <a:rPr lang="en-US" sz="1313" dirty="0">
                <a:solidFill>
                  <a:srgbClr val="404040"/>
                </a:solidFill>
                <a:latin typeface="Public Sans"/>
                <a:ea typeface="Public Sans"/>
                <a:cs typeface="Public Sans"/>
                <a:sym typeface="Public Sans"/>
              </a:rPr>
              <a:t> removal, lemmatization, punctuation cleanup, and case normalization</a:t>
            </a:r>
          </a:p>
        </p:txBody>
      </p:sp>
      <p:grpSp>
        <p:nvGrpSpPr>
          <p:cNvPr id="172" name="Group 9">
            <a:extLst>
              <a:ext uri="{FF2B5EF4-FFF2-40B4-BE49-F238E27FC236}">
                <a16:creationId xmlns:a16="http://schemas.microsoft.com/office/drawing/2014/main" id="{6B560600-3CEE-D622-2B4E-6A66EC94106A}"/>
              </a:ext>
            </a:extLst>
          </p:cNvPr>
          <p:cNvGrpSpPr/>
          <p:nvPr/>
        </p:nvGrpSpPr>
        <p:grpSpPr>
          <a:xfrm>
            <a:off x="10847813" y="3687574"/>
            <a:ext cx="548391" cy="458823"/>
            <a:chOff x="42726" y="0"/>
            <a:chExt cx="693874" cy="812800"/>
          </a:xfrm>
        </p:grpSpPr>
        <p:sp>
          <p:nvSpPr>
            <p:cNvPr id="173" name="Freeform 10">
              <a:extLst>
                <a:ext uri="{FF2B5EF4-FFF2-40B4-BE49-F238E27FC236}">
                  <a16:creationId xmlns:a16="http://schemas.microsoft.com/office/drawing/2014/main" id="{D472A478-8022-DC58-8583-CECE25FAF99D}"/>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74" name="TextBox 11">
              <a:extLst>
                <a:ext uri="{FF2B5EF4-FFF2-40B4-BE49-F238E27FC236}">
                  <a16:creationId xmlns:a16="http://schemas.microsoft.com/office/drawing/2014/main" id="{774C9077-1B44-20B7-28E3-BDC754142932}"/>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75" name="Freeform 86">
            <a:extLst>
              <a:ext uri="{FF2B5EF4-FFF2-40B4-BE49-F238E27FC236}">
                <a16:creationId xmlns:a16="http://schemas.microsoft.com/office/drawing/2014/main" id="{2C7E15AE-E286-FA12-6502-93372DC9C5CF}"/>
              </a:ext>
            </a:extLst>
          </p:cNvPr>
          <p:cNvSpPr/>
          <p:nvPr/>
        </p:nvSpPr>
        <p:spPr>
          <a:xfrm>
            <a:off x="10932743" y="380768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76" name="Group 18">
            <a:extLst>
              <a:ext uri="{FF2B5EF4-FFF2-40B4-BE49-F238E27FC236}">
                <a16:creationId xmlns:a16="http://schemas.microsoft.com/office/drawing/2014/main" id="{23727EC2-711F-F9B5-4748-62B41D4E8739}"/>
              </a:ext>
            </a:extLst>
          </p:cNvPr>
          <p:cNvGrpSpPr/>
          <p:nvPr/>
        </p:nvGrpSpPr>
        <p:grpSpPr>
          <a:xfrm rot="-5400000">
            <a:off x="9071857" y="2430538"/>
            <a:ext cx="600259" cy="4420829"/>
            <a:chOff x="0" y="0"/>
            <a:chExt cx="448820" cy="1567274"/>
          </a:xfrm>
        </p:grpSpPr>
        <p:sp>
          <p:nvSpPr>
            <p:cNvPr id="177" name="Freeform 19">
              <a:extLst>
                <a:ext uri="{FF2B5EF4-FFF2-40B4-BE49-F238E27FC236}">
                  <a16:creationId xmlns:a16="http://schemas.microsoft.com/office/drawing/2014/main" id="{55ACA51C-2E83-FCAF-D977-8646DEDC3B8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78" name="TextBox 20">
              <a:extLst>
                <a:ext uri="{FF2B5EF4-FFF2-40B4-BE49-F238E27FC236}">
                  <a16:creationId xmlns:a16="http://schemas.microsoft.com/office/drawing/2014/main" id="{3CDB960C-6777-F18A-F2D5-79CCDAEEE3E2}"/>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79" name="Freeform 10">
            <a:extLst>
              <a:ext uri="{FF2B5EF4-FFF2-40B4-BE49-F238E27FC236}">
                <a16:creationId xmlns:a16="http://schemas.microsoft.com/office/drawing/2014/main" id="{62590AB9-F2ED-E112-B380-BC6B694E9AE8}"/>
              </a:ext>
            </a:extLst>
          </p:cNvPr>
          <p:cNvSpPr/>
          <p:nvPr/>
        </p:nvSpPr>
        <p:spPr>
          <a:xfrm>
            <a:off x="10770940" y="4399775"/>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0" name="Freeform 85">
            <a:extLst>
              <a:ext uri="{FF2B5EF4-FFF2-40B4-BE49-F238E27FC236}">
                <a16:creationId xmlns:a16="http://schemas.microsoft.com/office/drawing/2014/main" id="{83DB45B3-1AC7-A9CA-2177-F9E9E64F758E}"/>
              </a:ext>
            </a:extLst>
          </p:cNvPr>
          <p:cNvSpPr/>
          <p:nvPr/>
        </p:nvSpPr>
        <p:spPr>
          <a:xfrm>
            <a:off x="10917318" y="4473974"/>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1" name="Group 27">
            <a:extLst>
              <a:ext uri="{FF2B5EF4-FFF2-40B4-BE49-F238E27FC236}">
                <a16:creationId xmlns:a16="http://schemas.microsoft.com/office/drawing/2014/main" id="{A234B82B-AEF7-4D2F-5DD1-913731F50F30}"/>
              </a:ext>
            </a:extLst>
          </p:cNvPr>
          <p:cNvGrpSpPr/>
          <p:nvPr/>
        </p:nvGrpSpPr>
        <p:grpSpPr>
          <a:xfrm rot="5400000">
            <a:off x="2369654" y="3280878"/>
            <a:ext cx="818134" cy="4423137"/>
            <a:chOff x="-156570" y="-9525"/>
            <a:chExt cx="605390" cy="1589887"/>
          </a:xfrm>
        </p:grpSpPr>
        <p:sp>
          <p:nvSpPr>
            <p:cNvPr id="182" name="Freeform 28">
              <a:extLst>
                <a:ext uri="{FF2B5EF4-FFF2-40B4-BE49-F238E27FC236}">
                  <a16:creationId xmlns:a16="http://schemas.microsoft.com/office/drawing/2014/main" id="{F0DC944D-AD0F-1F3D-21AA-29C093CB09D5}"/>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83" name="TextBox 29">
              <a:extLst>
                <a:ext uri="{FF2B5EF4-FFF2-40B4-BE49-F238E27FC236}">
                  <a16:creationId xmlns:a16="http://schemas.microsoft.com/office/drawing/2014/main" id="{D6F5CD00-E19F-8E32-72D5-4FBCA99C5662}"/>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84" name="Group 9">
            <a:extLst>
              <a:ext uri="{FF2B5EF4-FFF2-40B4-BE49-F238E27FC236}">
                <a16:creationId xmlns:a16="http://schemas.microsoft.com/office/drawing/2014/main" id="{2EEF6896-8D22-2352-87F1-89D3E71D4126}"/>
              </a:ext>
            </a:extLst>
          </p:cNvPr>
          <p:cNvGrpSpPr/>
          <p:nvPr/>
        </p:nvGrpSpPr>
        <p:grpSpPr>
          <a:xfrm>
            <a:off x="857108" y="5152320"/>
            <a:ext cx="548391" cy="458823"/>
            <a:chOff x="42726" y="0"/>
            <a:chExt cx="693874" cy="812800"/>
          </a:xfrm>
        </p:grpSpPr>
        <p:sp>
          <p:nvSpPr>
            <p:cNvPr id="185" name="Freeform 10">
              <a:extLst>
                <a:ext uri="{FF2B5EF4-FFF2-40B4-BE49-F238E27FC236}">
                  <a16:creationId xmlns:a16="http://schemas.microsoft.com/office/drawing/2014/main" id="{20224BD1-7B01-7341-F05F-812AA0518BF2}"/>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6" name="TextBox 11">
              <a:extLst>
                <a:ext uri="{FF2B5EF4-FFF2-40B4-BE49-F238E27FC236}">
                  <a16:creationId xmlns:a16="http://schemas.microsoft.com/office/drawing/2014/main" id="{5C0F0C8B-F31E-67AB-E488-B129BCB7017F}"/>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87" name="AutoShape 3">
            <a:extLst>
              <a:ext uri="{FF2B5EF4-FFF2-40B4-BE49-F238E27FC236}">
                <a16:creationId xmlns:a16="http://schemas.microsoft.com/office/drawing/2014/main" id="{3934E1D3-9856-D327-663C-18D3170D11E8}"/>
              </a:ext>
            </a:extLst>
          </p:cNvPr>
          <p:cNvSpPr/>
          <p:nvPr/>
        </p:nvSpPr>
        <p:spPr>
          <a:xfrm flipV="1">
            <a:off x="4963676" y="4626252"/>
            <a:ext cx="2112239" cy="0"/>
          </a:xfrm>
          <a:prstGeom prst="line">
            <a:avLst/>
          </a:prstGeom>
          <a:ln w="28575" cap="rnd">
            <a:solidFill>
              <a:srgbClr val="404040"/>
            </a:solidFill>
            <a:prstDash val="sysDot"/>
            <a:headEnd type="triangle" w="lg" len="med"/>
            <a:tailEnd type="triangle" w="lg" len="med"/>
          </a:ln>
        </p:spPr>
      </p:sp>
      <p:grpSp>
        <p:nvGrpSpPr>
          <p:cNvPr id="188" name="Group 4">
            <a:extLst>
              <a:ext uri="{FF2B5EF4-FFF2-40B4-BE49-F238E27FC236}">
                <a16:creationId xmlns:a16="http://schemas.microsoft.com/office/drawing/2014/main" id="{662AAD36-6295-5186-FE8F-DBF5E5F0A19D}"/>
              </a:ext>
            </a:extLst>
          </p:cNvPr>
          <p:cNvGrpSpPr/>
          <p:nvPr/>
        </p:nvGrpSpPr>
        <p:grpSpPr>
          <a:xfrm>
            <a:off x="5698623" y="4376315"/>
            <a:ext cx="642346" cy="499873"/>
            <a:chOff x="0" y="0"/>
            <a:chExt cx="6988107" cy="5438140"/>
          </a:xfrm>
        </p:grpSpPr>
        <p:sp>
          <p:nvSpPr>
            <p:cNvPr id="189" name="Freeform 5">
              <a:extLst>
                <a:ext uri="{FF2B5EF4-FFF2-40B4-BE49-F238E27FC236}">
                  <a16:creationId xmlns:a16="http://schemas.microsoft.com/office/drawing/2014/main" id="{34EED81B-B77B-8E3E-23DF-4A8DBEDB8E72}"/>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190" name="Group 6">
            <a:extLst>
              <a:ext uri="{FF2B5EF4-FFF2-40B4-BE49-F238E27FC236}">
                <a16:creationId xmlns:a16="http://schemas.microsoft.com/office/drawing/2014/main" id="{A951D24B-00B7-9C10-ECBB-6AB7DBADA9FC}"/>
              </a:ext>
            </a:extLst>
          </p:cNvPr>
          <p:cNvGrpSpPr/>
          <p:nvPr/>
        </p:nvGrpSpPr>
        <p:grpSpPr>
          <a:xfrm rot="5400000">
            <a:off x="2250420" y="2657312"/>
            <a:ext cx="1067807" cy="4366384"/>
            <a:chOff x="-292356" y="-9525"/>
            <a:chExt cx="741176" cy="1601202"/>
          </a:xfrm>
        </p:grpSpPr>
        <p:sp>
          <p:nvSpPr>
            <p:cNvPr id="191" name="Freeform 7">
              <a:extLst>
                <a:ext uri="{FF2B5EF4-FFF2-40B4-BE49-F238E27FC236}">
                  <a16:creationId xmlns:a16="http://schemas.microsoft.com/office/drawing/2014/main" id="{7436DD68-58EA-E6E5-4260-CC05BA97A224}"/>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92" name="TextBox 8">
              <a:extLst>
                <a:ext uri="{FF2B5EF4-FFF2-40B4-BE49-F238E27FC236}">
                  <a16:creationId xmlns:a16="http://schemas.microsoft.com/office/drawing/2014/main" id="{6D8E0A6E-BED4-7315-F337-C34BB404C97A}"/>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93" name="Group 9">
            <a:extLst>
              <a:ext uri="{FF2B5EF4-FFF2-40B4-BE49-F238E27FC236}">
                <a16:creationId xmlns:a16="http://schemas.microsoft.com/office/drawing/2014/main" id="{6EFCDD4E-E7E7-08DF-AE16-C50EC1A8BD2D}"/>
              </a:ext>
            </a:extLst>
          </p:cNvPr>
          <p:cNvGrpSpPr/>
          <p:nvPr/>
        </p:nvGrpSpPr>
        <p:grpSpPr>
          <a:xfrm>
            <a:off x="898912" y="4397237"/>
            <a:ext cx="548391" cy="458823"/>
            <a:chOff x="42726" y="0"/>
            <a:chExt cx="693874" cy="812800"/>
          </a:xfrm>
        </p:grpSpPr>
        <p:sp>
          <p:nvSpPr>
            <p:cNvPr id="194" name="Freeform 10">
              <a:extLst>
                <a:ext uri="{FF2B5EF4-FFF2-40B4-BE49-F238E27FC236}">
                  <a16:creationId xmlns:a16="http://schemas.microsoft.com/office/drawing/2014/main" id="{0A5FDCAE-242B-8F37-B8EC-1D85877D7E0E}"/>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95" name="TextBox 11">
              <a:extLst>
                <a:ext uri="{FF2B5EF4-FFF2-40B4-BE49-F238E27FC236}">
                  <a16:creationId xmlns:a16="http://schemas.microsoft.com/office/drawing/2014/main" id="{6E8A2609-B7B4-1059-1090-F32496FCE7D9}"/>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96" name="AutoShape 24">
            <a:extLst>
              <a:ext uri="{FF2B5EF4-FFF2-40B4-BE49-F238E27FC236}">
                <a16:creationId xmlns:a16="http://schemas.microsoft.com/office/drawing/2014/main" id="{5259B998-9DD0-BC54-88C8-3E2A404143B6}"/>
              </a:ext>
            </a:extLst>
          </p:cNvPr>
          <p:cNvSpPr/>
          <p:nvPr/>
        </p:nvSpPr>
        <p:spPr>
          <a:xfrm>
            <a:off x="4997544" y="5335783"/>
            <a:ext cx="2112239" cy="0"/>
          </a:xfrm>
          <a:prstGeom prst="line">
            <a:avLst/>
          </a:prstGeom>
          <a:ln w="28575" cap="rnd">
            <a:solidFill>
              <a:srgbClr val="404040"/>
            </a:solidFill>
            <a:prstDash val="sysDot"/>
            <a:headEnd type="triangle" w="lg" len="med"/>
            <a:tailEnd type="triangle" w="lg" len="med"/>
          </a:ln>
        </p:spPr>
      </p:sp>
      <p:grpSp>
        <p:nvGrpSpPr>
          <p:cNvPr id="197" name="Group 25">
            <a:extLst>
              <a:ext uri="{FF2B5EF4-FFF2-40B4-BE49-F238E27FC236}">
                <a16:creationId xmlns:a16="http://schemas.microsoft.com/office/drawing/2014/main" id="{A2E1F743-E2BC-4323-27B0-2825EE742DFA}"/>
              </a:ext>
            </a:extLst>
          </p:cNvPr>
          <p:cNvGrpSpPr/>
          <p:nvPr/>
        </p:nvGrpSpPr>
        <p:grpSpPr>
          <a:xfrm>
            <a:off x="5732491" y="5085846"/>
            <a:ext cx="642346" cy="499873"/>
            <a:chOff x="0" y="0"/>
            <a:chExt cx="6988107" cy="5438140"/>
          </a:xfrm>
        </p:grpSpPr>
        <p:sp>
          <p:nvSpPr>
            <p:cNvPr id="198" name="Freeform 26">
              <a:extLst>
                <a:ext uri="{FF2B5EF4-FFF2-40B4-BE49-F238E27FC236}">
                  <a16:creationId xmlns:a16="http://schemas.microsoft.com/office/drawing/2014/main" id="{42421CE4-235A-9D98-93A8-B830A3CB7097}"/>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199" name="Group 33">
            <a:extLst>
              <a:ext uri="{FF2B5EF4-FFF2-40B4-BE49-F238E27FC236}">
                <a16:creationId xmlns:a16="http://schemas.microsoft.com/office/drawing/2014/main" id="{B7AF9E53-2D7A-4C5E-152C-816D7CE6370C}"/>
              </a:ext>
            </a:extLst>
          </p:cNvPr>
          <p:cNvGrpSpPr/>
          <p:nvPr/>
        </p:nvGrpSpPr>
        <p:grpSpPr>
          <a:xfrm rot="-5400000">
            <a:off x="9045327" y="3237376"/>
            <a:ext cx="633447" cy="4372963"/>
            <a:chOff x="0" y="0"/>
            <a:chExt cx="448820" cy="1565740"/>
          </a:xfrm>
        </p:grpSpPr>
        <p:sp>
          <p:nvSpPr>
            <p:cNvPr id="200" name="Freeform 34">
              <a:extLst>
                <a:ext uri="{FF2B5EF4-FFF2-40B4-BE49-F238E27FC236}">
                  <a16:creationId xmlns:a16="http://schemas.microsoft.com/office/drawing/2014/main" id="{D9965BA2-74CF-DD26-198D-15AEC3760165}"/>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01" name="TextBox 35">
              <a:extLst>
                <a:ext uri="{FF2B5EF4-FFF2-40B4-BE49-F238E27FC236}">
                  <a16:creationId xmlns:a16="http://schemas.microsoft.com/office/drawing/2014/main" id="{69F0E7B0-C0E9-BB60-D37F-4971F0FF6193}"/>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202" name="AutoShape 39">
            <a:extLst>
              <a:ext uri="{FF2B5EF4-FFF2-40B4-BE49-F238E27FC236}">
                <a16:creationId xmlns:a16="http://schemas.microsoft.com/office/drawing/2014/main" id="{312D9781-E17F-4487-39EE-DB22791DB1E4}"/>
              </a:ext>
            </a:extLst>
          </p:cNvPr>
          <p:cNvSpPr/>
          <p:nvPr/>
        </p:nvSpPr>
        <p:spPr>
          <a:xfrm flipV="1">
            <a:off x="4997544" y="6099875"/>
            <a:ext cx="2112239" cy="0"/>
          </a:xfrm>
          <a:prstGeom prst="line">
            <a:avLst/>
          </a:prstGeom>
          <a:ln w="28575" cap="rnd">
            <a:solidFill>
              <a:srgbClr val="404040"/>
            </a:solidFill>
            <a:prstDash val="sysDot"/>
            <a:headEnd type="triangle" w="lg" len="med"/>
            <a:tailEnd type="triangle" w="lg" len="med"/>
          </a:ln>
        </p:spPr>
      </p:sp>
      <p:grpSp>
        <p:nvGrpSpPr>
          <p:cNvPr id="203" name="Group 40">
            <a:extLst>
              <a:ext uri="{FF2B5EF4-FFF2-40B4-BE49-F238E27FC236}">
                <a16:creationId xmlns:a16="http://schemas.microsoft.com/office/drawing/2014/main" id="{9B1E6AC9-4602-86B5-F017-0455101A7601}"/>
              </a:ext>
            </a:extLst>
          </p:cNvPr>
          <p:cNvGrpSpPr/>
          <p:nvPr/>
        </p:nvGrpSpPr>
        <p:grpSpPr>
          <a:xfrm>
            <a:off x="5732491" y="5849938"/>
            <a:ext cx="642346" cy="499873"/>
            <a:chOff x="0" y="0"/>
            <a:chExt cx="6988107" cy="5438140"/>
          </a:xfrm>
        </p:grpSpPr>
        <p:sp>
          <p:nvSpPr>
            <p:cNvPr id="204" name="Freeform 41">
              <a:extLst>
                <a:ext uri="{FF2B5EF4-FFF2-40B4-BE49-F238E27FC236}">
                  <a16:creationId xmlns:a16="http://schemas.microsoft.com/office/drawing/2014/main" id="{16E9D81E-4198-B620-BA06-20E08A466CDC}"/>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205" name="Freeform 84">
            <a:extLst>
              <a:ext uri="{FF2B5EF4-FFF2-40B4-BE49-F238E27FC236}">
                <a16:creationId xmlns:a16="http://schemas.microsoft.com/office/drawing/2014/main" id="{924D2E97-67F9-067F-6691-D6E662FD60FE}"/>
              </a:ext>
            </a:extLst>
          </p:cNvPr>
          <p:cNvSpPr/>
          <p:nvPr/>
        </p:nvSpPr>
        <p:spPr>
          <a:xfrm>
            <a:off x="1011118" y="4492183"/>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6" name="Freeform 86">
            <a:extLst>
              <a:ext uri="{FF2B5EF4-FFF2-40B4-BE49-F238E27FC236}">
                <a16:creationId xmlns:a16="http://schemas.microsoft.com/office/drawing/2014/main" id="{BF41A606-A9B3-A650-E68C-BDA339600D78}"/>
              </a:ext>
            </a:extLst>
          </p:cNvPr>
          <p:cNvSpPr/>
          <p:nvPr/>
        </p:nvSpPr>
        <p:spPr>
          <a:xfrm>
            <a:off x="942038" y="527243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7" name="TextBox 95">
            <a:extLst>
              <a:ext uri="{FF2B5EF4-FFF2-40B4-BE49-F238E27FC236}">
                <a16:creationId xmlns:a16="http://schemas.microsoft.com/office/drawing/2014/main" id="{BB0FC318-02FA-661F-A122-1F87D6524B92}"/>
              </a:ext>
            </a:extLst>
          </p:cNvPr>
          <p:cNvSpPr txBox="1"/>
          <p:nvPr/>
        </p:nvSpPr>
        <p:spPr>
          <a:xfrm>
            <a:off x="5795549" y="4505701"/>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06</a:t>
            </a:r>
          </a:p>
        </p:txBody>
      </p:sp>
      <p:sp>
        <p:nvSpPr>
          <p:cNvPr id="208" name="TextBox 96">
            <a:extLst>
              <a:ext uri="{FF2B5EF4-FFF2-40B4-BE49-F238E27FC236}">
                <a16:creationId xmlns:a16="http://schemas.microsoft.com/office/drawing/2014/main" id="{36EC6B11-8556-07D8-BACE-3F894F830F77}"/>
              </a:ext>
            </a:extLst>
          </p:cNvPr>
          <p:cNvSpPr txBox="1"/>
          <p:nvPr/>
        </p:nvSpPr>
        <p:spPr>
          <a:xfrm>
            <a:off x="1505408" y="4283373"/>
            <a:ext cx="3311888" cy="756426"/>
          </a:xfrm>
          <a:prstGeom prst="rect">
            <a:avLst/>
          </a:prstGeom>
        </p:spPr>
        <p:txBody>
          <a:bodyPr wrap="square" lIns="0" tIns="0" rIns="0" bIns="0" rtlCol="0" anchor="t">
            <a:spAutoFit/>
          </a:bodyPr>
          <a:lstStyle/>
          <a:p>
            <a:pPr algn="l">
              <a:lnSpc>
                <a:spcPts val="1540"/>
              </a:lnSpc>
            </a:pPr>
            <a:endParaRPr lang="en-US" sz="1400" dirty="0"/>
          </a:p>
          <a:p>
            <a:pPr algn="l">
              <a:lnSpc>
                <a:spcPts val="1540"/>
              </a:lnSpc>
            </a:pPr>
            <a:r>
              <a:rPr lang="en-US" sz="1310" dirty="0">
                <a:solidFill>
                  <a:srgbClr val="404040"/>
                </a:solidFill>
                <a:latin typeface="Public Sans"/>
                <a:ea typeface="Public Sans"/>
                <a:cs typeface="Public Sans"/>
                <a:sym typeface="Public Sans"/>
              </a:rPr>
              <a:t>Limited usability in resource-constrained or non-expert settings</a:t>
            </a:r>
          </a:p>
          <a:p>
            <a:pPr algn="l">
              <a:lnSpc>
                <a:spcPts val="1540"/>
              </a:lnSpc>
            </a:pPr>
            <a:endParaRPr lang="en-US" sz="1200" dirty="0">
              <a:solidFill>
                <a:srgbClr val="404040"/>
              </a:solidFill>
              <a:latin typeface="Public Sans"/>
              <a:ea typeface="Public Sans"/>
              <a:cs typeface="Public Sans"/>
              <a:sym typeface="Public Sans"/>
            </a:endParaRPr>
          </a:p>
        </p:txBody>
      </p:sp>
      <p:sp>
        <p:nvSpPr>
          <p:cNvPr id="209" name="TextBox 99">
            <a:extLst>
              <a:ext uri="{FF2B5EF4-FFF2-40B4-BE49-F238E27FC236}">
                <a16:creationId xmlns:a16="http://schemas.microsoft.com/office/drawing/2014/main" id="{A1D1DD4B-D044-6D21-A58D-55AEFD685705}"/>
              </a:ext>
            </a:extLst>
          </p:cNvPr>
          <p:cNvSpPr txBox="1"/>
          <p:nvPr/>
        </p:nvSpPr>
        <p:spPr>
          <a:xfrm>
            <a:off x="7205134" y="4393286"/>
            <a:ext cx="3393802" cy="577081"/>
          </a:xfrm>
          <a:prstGeom prst="rect">
            <a:avLst/>
          </a:prstGeom>
        </p:spPr>
        <p:txBody>
          <a:bodyPr wrap="square" lIns="0" tIns="0" rIns="0" bIns="0" rtlCol="0" anchor="t">
            <a:spAutoFit/>
          </a:bodyPr>
          <a:lstStyle/>
          <a:p>
            <a:pPr algn="r">
              <a:lnSpc>
                <a:spcPts val="1540"/>
              </a:lnSpc>
            </a:pPr>
            <a:r>
              <a:rPr lang="en-US" sz="1310" dirty="0">
                <a:solidFill>
                  <a:srgbClr val="404040"/>
                </a:solidFill>
                <a:latin typeface="Public Sans"/>
                <a:ea typeface="Public Sans"/>
                <a:cs typeface="Public Sans"/>
                <a:sym typeface="Public Sans"/>
              </a:rPr>
              <a:t>Designed for broader accessibility and ease of deployment in real-world healthcare contexts</a:t>
            </a:r>
          </a:p>
        </p:txBody>
      </p:sp>
      <p:sp>
        <p:nvSpPr>
          <p:cNvPr id="210" name="TextBox 100">
            <a:extLst>
              <a:ext uri="{FF2B5EF4-FFF2-40B4-BE49-F238E27FC236}">
                <a16:creationId xmlns:a16="http://schemas.microsoft.com/office/drawing/2014/main" id="{AD3CF890-63D9-90F1-7E1D-1DA51C961410}"/>
              </a:ext>
            </a:extLst>
          </p:cNvPr>
          <p:cNvSpPr txBox="1"/>
          <p:nvPr/>
        </p:nvSpPr>
        <p:spPr>
          <a:xfrm>
            <a:off x="5829417" y="5215232"/>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07</a:t>
            </a:r>
          </a:p>
        </p:txBody>
      </p:sp>
      <p:sp>
        <p:nvSpPr>
          <p:cNvPr id="213" name="TextBox 103">
            <a:extLst>
              <a:ext uri="{FF2B5EF4-FFF2-40B4-BE49-F238E27FC236}">
                <a16:creationId xmlns:a16="http://schemas.microsoft.com/office/drawing/2014/main" id="{6B7C8C15-511D-68DC-3797-DCCFFAA41DBA}"/>
              </a:ext>
            </a:extLst>
          </p:cNvPr>
          <p:cNvSpPr txBox="1"/>
          <p:nvPr/>
        </p:nvSpPr>
        <p:spPr>
          <a:xfrm>
            <a:off x="5829417" y="5979324"/>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08</a:t>
            </a:r>
          </a:p>
        </p:txBody>
      </p:sp>
      <p:grpSp>
        <p:nvGrpSpPr>
          <p:cNvPr id="214" name="Group 9">
            <a:extLst>
              <a:ext uri="{FF2B5EF4-FFF2-40B4-BE49-F238E27FC236}">
                <a16:creationId xmlns:a16="http://schemas.microsoft.com/office/drawing/2014/main" id="{8E29D26A-775C-017C-D3ED-F18300F4A31F}"/>
              </a:ext>
            </a:extLst>
          </p:cNvPr>
          <p:cNvGrpSpPr/>
          <p:nvPr/>
        </p:nvGrpSpPr>
        <p:grpSpPr>
          <a:xfrm>
            <a:off x="10797012" y="5194650"/>
            <a:ext cx="548391" cy="458823"/>
            <a:chOff x="42726" y="0"/>
            <a:chExt cx="693874" cy="812800"/>
          </a:xfrm>
        </p:grpSpPr>
        <p:sp>
          <p:nvSpPr>
            <p:cNvPr id="215" name="Freeform 10">
              <a:extLst>
                <a:ext uri="{FF2B5EF4-FFF2-40B4-BE49-F238E27FC236}">
                  <a16:creationId xmlns:a16="http://schemas.microsoft.com/office/drawing/2014/main" id="{D4016475-B514-8E2F-02C5-B47E584322BF}"/>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16" name="TextBox 11">
              <a:extLst>
                <a:ext uri="{FF2B5EF4-FFF2-40B4-BE49-F238E27FC236}">
                  <a16:creationId xmlns:a16="http://schemas.microsoft.com/office/drawing/2014/main" id="{292FF0A1-EDB1-325E-30DE-7823003D854D}"/>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17" name="Freeform 86">
            <a:extLst>
              <a:ext uri="{FF2B5EF4-FFF2-40B4-BE49-F238E27FC236}">
                <a16:creationId xmlns:a16="http://schemas.microsoft.com/office/drawing/2014/main" id="{2817F3E9-D44A-B325-22C4-F7573939CF7E}"/>
              </a:ext>
            </a:extLst>
          </p:cNvPr>
          <p:cNvSpPr/>
          <p:nvPr/>
        </p:nvSpPr>
        <p:spPr>
          <a:xfrm>
            <a:off x="10881942" y="531476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8" name="Group 18">
            <a:extLst>
              <a:ext uri="{FF2B5EF4-FFF2-40B4-BE49-F238E27FC236}">
                <a16:creationId xmlns:a16="http://schemas.microsoft.com/office/drawing/2014/main" id="{BD294B01-BF05-538C-CA04-B8934D17FF89}"/>
              </a:ext>
            </a:extLst>
          </p:cNvPr>
          <p:cNvGrpSpPr/>
          <p:nvPr/>
        </p:nvGrpSpPr>
        <p:grpSpPr>
          <a:xfrm rot="-5400000">
            <a:off x="9085926" y="3945889"/>
            <a:ext cx="600259" cy="4420829"/>
            <a:chOff x="0" y="0"/>
            <a:chExt cx="448820" cy="1567274"/>
          </a:xfrm>
        </p:grpSpPr>
        <p:sp>
          <p:nvSpPr>
            <p:cNvPr id="219" name="Freeform 19">
              <a:extLst>
                <a:ext uri="{FF2B5EF4-FFF2-40B4-BE49-F238E27FC236}">
                  <a16:creationId xmlns:a16="http://schemas.microsoft.com/office/drawing/2014/main" id="{574A0F12-C145-AF8E-665B-CC6B4B70390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0" name="TextBox 20">
              <a:extLst>
                <a:ext uri="{FF2B5EF4-FFF2-40B4-BE49-F238E27FC236}">
                  <a16:creationId xmlns:a16="http://schemas.microsoft.com/office/drawing/2014/main" id="{7EA2F1EA-1406-9F5F-B09D-9F9B883D496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221" name="Freeform 10">
            <a:extLst>
              <a:ext uri="{FF2B5EF4-FFF2-40B4-BE49-F238E27FC236}">
                <a16:creationId xmlns:a16="http://schemas.microsoft.com/office/drawing/2014/main" id="{3C405615-023C-4802-7BE9-5D0D0E03ED80}"/>
              </a:ext>
            </a:extLst>
          </p:cNvPr>
          <p:cNvSpPr/>
          <p:nvPr/>
        </p:nvSpPr>
        <p:spPr>
          <a:xfrm>
            <a:off x="10838673" y="59068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2" name="Freeform 85">
            <a:extLst>
              <a:ext uri="{FF2B5EF4-FFF2-40B4-BE49-F238E27FC236}">
                <a16:creationId xmlns:a16="http://schemas.microsoft.com/office/drawing/2014/main" id="{D207A68D-BDAB-4ABE-EC0B-79C774CEFA3F}"/>
              </a:ext>
            </a:extLst>
          </p:cNvPr>
          <p:cNvSpPr/>
          <p:nvPr/>
        </p:nvSpPr>
        <p:spPr>
          <a:xfrm>
            <a:off x="10985051" y="59810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23" name="Group 6">
            <a:extLst>
              <a:ext uri="{FF2B5EF4-FFF2-40B4-BE49-F238E27FC236}">
                <a16:creationId xmlns:a16="http://schemas.microsoft.com/office/drawing/2014/main" id="{647B56E6-6F92-5B98-EBCF-AD8E3D180955}"/>
              </a:ext>
            </a:extLst>
          </p:cNvPr>
          <p:cNvGrpSpPr/>
          <p:nvPr/>
        </p:nvGrpSpPr>
        <p:grpSpPr>
          <a:xfrm rot="5400000">
            <a:off x="2263120" y="4109341"/>
            <a:ext cx="1067807" cy="4476450"/>
            <a:chOff x="-292356" y="-9525"/>
            <a:chExt cx="741176" cy="1601202"/>
          </a:xfrm>
        </p:grpSpPr>
        <p:sp>
          <p:nvSpPr>
            <p:cNvPr id="224" name="Freeform 7">
              <a:extLst>
                <a:ext uri="{FF2B5EF4-FFF2-40B4-BE49-F238E27FC236}">
                  <a16:creationId xmlns:a16="http://schemas.microsoft.com/office/drawing/2014/main" id="{E81D0B00-36F3-69B3-F6A3-6DCED3B12783}"/>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5" name="TextBox 8">
              <a:extLst>
                <a:ext uri="{FF2B5EF4-FFF2-40B4-BE49-F238E27FC236}">
                  <a16:creationId xmlns:a16="http://schemas.microsoft.com/office/drawing/2014/main" id="{D9977711-86AF-84F1-180C-BEDFEB53909C}"/>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226" name="Group 9">
            <a:extLst>
              <a:ext uri="{FF2B5EF4-FFF2-40B4-BE49-F238E27FC236}">
                <a16:creationId xmlns:a16="http://schemas.microsoft.com/office/drawing/2014/main" id="{E898CC1B-0BBD-B4B6-D176-585FAB385F12}"/>
              </a:ext>
            </a:extLst>
          </p:cNvPr>
          <p:cNvGrpSpPr/>
          <p:nvPr/>
        </p:nvGrpSpPr>
        <p:grpSpPr>
          <a:xfrm>
            <a:off x="966645" y="5904299"/>
            <a:ext cx="548391" cy="458823"/>
            <a:chOff x="42726" y="0"/>
            <a:chExt cx="693874" cy="812800"/>
          </a:xfrm>
        </p:grpSpPr>
        <p:sp>
          <p:nvSpPr>
            <p:cNvPr id="227" name="Freeform 10">
              <a:extLst>
                <a:ext uri="{FF2B5EF4-FFF2-40B4-BE49-F238E27FC236}">
                  <a16:creationId xmlns:a16="http://schemas.microsoft.com/office/drawing/2014/main" id="{C87DE0FC-76C5-5A98-006F-0EBF96CB1454}"/>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8" name="TextBox 11">
              <a:extLst>
                <a:ext uri="{FF2B5EF4-FFF2-40B4-BE49-F238E27FC236}">
                  <a16:creationId xmlns:a16="http://schemas.microsoft.com/office/drawing/2014/main" id="{95607A55-179B-A6F9-584E-E61788D157D4}"/>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29" name="Freeform 84">
            <a:extLst>
              <a:ext uri="{FF2B5EF4-FFF2-40B4-BE49-F238E27FC236}">
                <a16:creationId xmlns:a16="http://schemas.microsoft.com/office/drawing/2014/main" id="{C2E70599-D559-A4F7-C398-D243678E39B6}"/>
              </a:ext>
            </a:extLst>
          </p:cNvPr>
          <p:cNvSpPr/>
          <p:nvPr/>
        </p:nvSpPr>
        <p:spPr>
          <a:xfrm>
            <a:off x="1078851" y="59992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0" name="TextBox 96">
            <a:extLst>
              <a:ext uri="{FF2B5EF4-FFF2-40B4-BE49-F238E27FC236}">
                <a16:creationId xmlns:a16="http://schemas.microsoft.com/office/drawing/2014/main" id="{8169DE4D-41EC-ADF1-8866-4537DE724A22}"/>
              </a:ext>
            </a:extLst>
          </p:cNvPr>
          <p:cNvSpPr txBox="1"/>
          <p:nvPr/>
        </p:nvSpPr>
        <p:spPr>
          <a:xfrm>
            <a:off x="1566333" y="5970539"/>
            <a:ext cx="3311888" cy="179536"/>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Static or manually tuned</a:t>
            </a:r>
          </a:p>
        </p:txBody>
      </p:sp>
      <p:sp>
        <p:nvSpPr>
          <p:cNvPr id="231" name="TextBox 99">
            <a:extLst>
              <a:ext uri="{FF2B5EF4-FFF2-40B4-BE49-F238E27FC236}">
                <a16:creationId xmlns:a16="http://schemas.microsoft.com/office/drawing/2014/main" id="{2FC9A900-0491-E59E-383F-89024D31B8CF}"/>
              </a:ext>
            </a:extLst>
          </p:cNvPr>
          <p:cNvSpPr txBox="1"/>
          <p:nvPr/>
        </p:nvSpPr>
        <p:spPr>
          <a:xfrm>
            <a:off x="7384017" y="5999245"/>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Uses Grid Search and Cross-validation for optimal performance</a:t>
            </a:r>
          </a:p>
        </p:txBody>
      </p:sp>
      <p:sp>
        <p:nvSpPr>
          <p:cNvPr id="232" name="TextBox 102">
            <a:extLst>
              <a:ext uri="{FF2B5EF4-FFF2-40B4-BE49-F238E27FC236}">
                <a16:creationId xmlns:a16="http://schemas.microsoft.com/office/drawing/2014/main" id="{21C54A45-9ED1-9FE8-C28A-C22AD789D0F0}"/>
              </a:ext>
            </a:extLst>
          </p:cNvPr>
          <p:cNvSpPr txBox="1"/>
          <p:nvPr/>
        </p:nvSpPr>
        <p:spPr>
          <a:xfrm>
            <a:off x="7239296" y="5272430"/>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Machine Learning- based (TF-IDF + KNN) technique.</a:t>
            </a:r>
          </a:p>
        </p:txBody>
      </p:sp>
      <p:sp>
        <p:nvSpPr>
          <p:cNvPr id="233" name="TextBox 96">
            <a:extLst>
              <a:ext uri="{FF2B5EF4-FFF2-40B4-BE49-F238E27FC236}">
                <a16:creationId xmlns:a16="http://schemas.microsoft.com/office/drawing/2014/main" id="{AFE9D2A3-41A4-BA8D-D44D-20AB5F6C5789}"/>
              </a:ext>
            </a:extLst>
          </p:cNvPr>
          <p:cNvSpPr txBox="1"/>
          <p:nvPr/>
        </p:nvSpPr>
        <p:spPr>
          <a:xfrm>
            <a:off x="1471713" y="5215232"/>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Rule-based technique, manual feature engineering.</a:t>
            </a:r>
          </a:p>
        </p:txBody>
      </p:sp>
      <p:sp>
        <p:nvSpPr>
          <p:cNvPr id="236" name="Rectangle 235">
            <a:extLst>
              <a:ext uri="{FF2B5EF4-FFF2-40B4-BE49-F238E27FC236}">
                <a16:creationId xmlns:a16="http://schemas.microsoft.com/office/drawing/2014/main" id="{13EEB343-4A53-07AA-B486-5F831B7FB07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Slide Number Placeholder 236">
            <a:extLst>
              <a:ext uri="{FF2B5EF4-FFF2-40B4-BE49-F238E27FC236}">
                <a16:creationId xmlns:a16="http://schemas.microsoft.com/office/drawing/2014/main" id="{2D0B1527-4410-D9FC-27E9-99BDCF93E091}"/>
              </a:ext>
            </a:extLst>
          </p:cNvPr>
          <p:cNvSpPr>
            <a:spLocks noGrp="1"/>
          </p:cNvSpPr>
          <p:nvPr>
            <p:ph type="sldNum" sz="quarter" idx="12"/>
          </p:nvPr>
        </p:nvSpPr>
        <p:spPr/>
        <p:txBody>
          <a:bodyPr/>
          <a:lstStyle/>
          <a:p>
            <a:fld id="{1845A7C6-3B24-4CDD-A2AB-7EC856166A91}"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401499A-CF52-D3C9-DCDB-94E74961A1BD}"/>
              </a:ext>
            </a:extLst>
          </p:cNvPr>
          <p:cNvSpPr/>
          <p:nvPr/>
        </p:nvSpPr>
        <p:spPr>
          <a:xfrm>
            <a:off x="169333" y="287867"/>
            <a:ext cx="11709400" cy="4538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C8F3F1D6-7661-37EE-FEA7-A569A908FDCF}"/>
              </a:ext>
            </a:extLst>
          </p:cNvPr>
          <p:cNvGrpSpPr/>
          <p:nvPr/>
        </p:nvGrpSpPr>
        <p:grpSpPr>
          <a:xfrm>
            <a:off x="578656" y="497196"/>
            <a:ext cx="11540958" cy="4324287"/>
            <a:chOff x="-32199" y="353193"/>
            <a:chExt cx="12647191" cy="6008719"/>
          </a:xfrm>
        </p:grpSpPr>
        <p:grpSp>
          <p:nvGrpSpPr>
            <p:cNvPr id="3" name="Group 2">
              <a:extLst>
                <a:ext uri="{FF2B5EF4-FFF2-40B4-BE49-F238E27FC236}">
                  <a16:creationId xmlns:a16="http://schemas.microsoft.com/office/drawing/2014/main" id="{5F1DA5DB-A9CB-568C-F105-C3B4D5D20264}"/>
                </a:ext>
              </a:extLst>
            </p:cNvPr>
            <p:cNvGrpSpPr/>
            <p:nvPr/>
          </p:nvGrpSpPr>
          <p:grpSpPr>
            <a:xfrm>
              <a:off x="-32199" y="353193"/>
              <a:ext cx="12647191" cy="6008719"/>
              <a:chOff x="-32199" y="353193"/>
              <a:chExt cx="12647191" cy="6008719"/>
            </a:xfrm>
          </p:grpSpPr>
          <p:grpSp>
            <p:nvGrpSpPr>
              <p:cNvPr id="5" name="Group 4">
                <a:extLst>
                  <a:ext uri="{FF2B5EF4-FFF2-40B4-BE49-F238E27FC236}">
                    <a16:creationId xmlns:a16="http://schemas.microsoft.com/office/drawing/2014/main" id="{5B9B8283-3CB5-3EE0-21DE-94CD097B8E8A}"/>
                  </a:ext>
                </a:extLst>
              </p:cNvPr>
              <p:cNvGrpSpPr/>
              <p:nvPr/>
            </p:nvGrpSpPr>
            <p:grpSpPr>
              <a:xfrm>
                <a:off x="-32199" y="353193"/>
                <a:ext cx="12647191" cy="6008719"/>
                <a:chOff x="71835" y="200927"/>
                <a:chExt cx="12647191" cy="6008719"/>
              </a:xfrm>
            </p:grpSpPr>
            <p:grpSp>
              <p:nvGrpSpPr>
                <p:cNvPr id="8" name="Group 7">
                  <a:extLst>
                    <a:ext uri="{FF2B5EF4-FFF2-40B4-BE49-F238E27FC236}">
                      <a16:creationId xmlns:a16="http://schemas.microsoft.com/office/drawing/2014/main" id="{A139A30F-3C6D-7399-E849-EA6FD6655A9C}"/>
                    </a:ext>
                  </a:extLst>
                </p:cNvPr>
                <p:cNvGrpSpPr/>
                <p:nvPr/>
              </p:nvGrpSpPr>
              <p:grpSpPr>
                <a:xfrm>
                  <a:off x="71835" y="200927"/>
                  <a:ext cx="12647191" cy="6008719"/>
                  <a:chOff x="138636" y="200927"/>
                  <a:chExt cx="12647191" cy="6008719"/>
                </a:xfrm>
              </p:grpSpPr>
              <p:pic>
                <p:nvPicPr>
                  <p:cNvPr id="10" name="Picture 6" descr="Report Sheet Symbol Icon Isolated On White, Audit Concept. Vector  Illustration. Logo Template Design. Royalty Free SVG, Cliparts, Vectors,  and Stock Illustration. Image 126264578.">
                    <a:extLst>
                      <a:ext uri="{FF2B5EF4-FFF2-40B4-BE49-F238E27FC236}">
                        <a16:creationId xmlns:a16="http://schemas.microsoft.com/office/drawing/2014/main" id="{5856A1FA-4CCE-E3D6-DB90-B7859DE1AC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96" t="7417" r="15430" b="18845"/>
                  <a:stretch/>
                </p:blipFill>
                <p:spPr bwMode="auto">
                  <a:xfrm>
                    <a:off x="420407" y="4236448"/>
                    <a:ext cx="2029740" cy="19731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0FC471A-5E02-255C-59B1-B6719EEF12EB}"/>
                      </a:ext>
                    </a:extLst>
                  </p:cNvPr>
                  <p:cNvSpPr/>
                  <p:nvPr/>
                </p:nvSpPr>
                <p:spPr>
                  <a:xfrm>
                    <a:off x="493127" y="3426350"/>
                    <a:ext cx="1930036" cy="2617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6C45C659-7F36-0B05-4A2B-61EE36168C45}"/>
                      </a:ext>
                    </a:extLst>
                  </p:cNvPr>
                  <p:cNvSpPr/>
                  <p:nvPr/>
                </p:nvSpPr>
                <p:spPr>
                  <a:xfrm>
                    <a:off x="3431874" y="3529796"/>
                    <a:ext cx="2050111" cy="25046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5A5ACE66-4269-3A8C-A660-ACB7BD319791}"/>
                      </a:ext>
                    </a:extLst>
                  </p:cNvPr>
                  <p:cNvGrpSpPr/>
                  <p:nvPr/>
                </p:nvGrpSpPr>
                <p:grpSpPr>
                  <a:xfrm>
                    <a:off x="9294861" y="3486337"/>
                    <a:ext cx="3490966" cy="2542992"/>
                    <a:chOff x="3995407" y="2183778"/>
                    <a:chExt cx="2130961" cy="2423603"/>
                  </a:xfrm>
                </p:grpSpPr>
                <p:sp>
                  <p:nvSpPr>
                    <p:cNvPr id="31" name="Rectangle: Rounded Corners 30">
                      <a:extLst>
                        <a:ext uri="{FF2B5EF4-FFF2-40B4-BE49-F238E27FC236}">
                          <a16:creationId xmlns:a16="http://schemas.microsoft.com/office/drawing/2014/main" id="{DCD55081-B50E-1D1B-64FA-C4090855C6A3}"/>
                        </a:ext>
                      </a:extLst>
                    </p:cNvPr>
                    <p:cNvSpPr/>
                    <p:nvPr/>
                  </p:nvSpPr>
                  <p:spPr>
                    <a:xfrm>
                      <a:off x="3995407" y="2183778"/>
                      <a:ext cx="1731143" cy="242360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E48B2456-C901-0615-E9F2-CA05C33B13AB}"/>
                        </a:ext>
                      </a:extLst>
                    </p:cNvPr>
                    <p:cNvSpPr txBox="1"/>
                    <p:nvPr/>
                  </p:nvSpPr>
                  <p:spPr>
                    <a:xfrm>
                      <a:off x="4027064" y="2267370"/>
                      <a:ext cx="2099304" cy="529863"/>
                    </a:xfrm>
                    <a:prstGeom prst="rect">
                      <a:avLst/>
                    </a:prstGeom>
                    <a:noFill/>
                  </p:spPr>
                  <p:txBody>
                    <a:bodyPr wrap="square" rtlCol="0">
                      <a:spAutoFit/>
                    </a:bodyPr>
                    <a:lstStyle/>
                    <a:p>
                      <a:r>
                        <a:rPr lang="en-IN" sz="2000" b="1" dirty="0"/>
                        <a:t>Disease Prediction </a:t>
                      </a:r>
                    </a:p>
                  </p:txBody>
                </p:sp>
              </p:grpSp>
              <p:pic>
                <p:nvPicPr>
                  <p:cNvPr id="14" name="Picture 8" descr="scikit-learn SVG and transparent PNG icons | TechIcons">
                    <a:extLst>
                      <a:ext uri="{FF2B5EF4-FFF2-40B4-BE49-F238E27FC236}">
                        <a16:creationId xmlns:a16="http://schemas.microsoft.com/office/drawing/2014/main" id="{495709D9-B3A7-6F73-1774-66B3160AD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535" y="1492748"/>
                    <a:ext cx="1487517" cy="14875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he Natural Language Toolkit — What is it? | by Kelsey Lane | Medium">
                    <a:extLst>
                      <a:ext uri="{FF2B5EF4-FFF2-40B4-BE49-F238E27FC236}">
                        <a16:creationId xmlns:a16="http://schemas.microsoft.com/office/drawing/2014/main" id="{01C61A15-8757-69E0-D6E2-481A79CE8C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590" y="1495411"/>
                    <a:ext cx="997618" cy="15039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CCC20F2-D4A0-6A6F-92C8-3F7BB6F40B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2798788" y="68511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What is Python Coding? | Juni Learning">
                    <a:extLst>
                      <a:ext uri="{FF2B5EF4-FFF2-40B4-BE49-F238E27FC236}">
                        <a16:creationId xmlns:a16="http://schemas.microsoft.com/office/drawing/2014/main" id="{290A2FFB-F590-6035-FDB1-D830E2D1548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4131197" y="1530182"/>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1BB93E7-2A40-9171-715B-620A3FAE105A}"/>
                      </a:ext>
                    </a:extLst>
                  </p:cNvPr>
                  <p:cNvSpPr txBox="1"/>
                  <p:nvPr/>
                </p:nvSpPr>
                <p:spPr>
                  <a:xfrm>
                    <a:off x="3030113" y="257095"/>
                    <a:ext cx="5415219" cy="884333"/>
                  </a:xfrm>
                  <a:prstGeom prst="rect">
                    <a:avLst/>
                  </a:prstGeom>
                  <a:noFill/>
                </p:spPr>
                <p:txBody>
                  <a:bodyPr wrap="square">
                    <a:spAutoFit/>
                  </a:bodyPr>
                  <a:lstStyle/>
                  <a:p>
                    <a:r>
                      <a:rPr lang="en-IN" dirty="0"/>
                      <a:t>PYTHON &amp; MACHINE LEARNING LIBRARIES</a:t>
                    </a:r>
                  </a:p>
                  <a:p>
                    <a:endParaRPr lang="en-IN" dirty="0"/>
                  </a:p>
                </p:txBody>
              </p:sp>
              <p:pic>
                <p:nvPicPr>
                  <p:cNvPr id="19" name="Picture 4" descr="nlp-logo - Personal Trainer Ipswich | Group Fitness Ipswich | Body Switch">
                    <a:extLst>
                      <a:ext uri="{FF2B5EF4-FFF2-40B4-BE49-F238E27FC236}">
                        <a16:creationId xmlns:a16="http://schemas.microsoft.com/office/drawing/2014/main" id="{93274DE0-96FD-9E26-F5B3-2A768BD22CA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098"/>
                  <a:stretch/>
                </p:blipFill>
                <p:spPr bwMode="auto">
                  <a:xfrm>
                    <a:off x="3835862" y="3574047"/>
                    <a:ext cx="1220865" cy="118378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26797207-AA09-186C-53BC-EAEE42757CAD}"/>
                      </a:ext>
                    </a:extLst>
                  </p:cNvPr>
                  <p:cNvSpPr/>
                  <p:nvPr/>
                </p:nvSpPr>
                <p:spPr>
                  <a:xfrm>
                    <a:off x="6452499" y="3509575"/>
                    <a:ext cx="2187375" cy="24369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459A728-23BF-1CC2-B07A-647019F1B99D}"/>
                      </a:ext>
                    </a:extLst>
                  </p:cNvPr>
                  <p:cNvSpPr/>
                  <p:nvPr/>
                </p:nvSpPr>
                <p:spPr>
                  <a:xfrm>
                    <a:off x="2345288" y="200927"/>
                    <a:ext cx="6604454" cy="29307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1E92DD1B-EF00-8042-BFD7-696F223C7254}"/>
                      </a:ext>
                    </a:extLst>
                  </p:cNvPr>
                  <p:cNvSpPr txBox="1"/>
                  <p:nvPr/>
                </p:nvSpPr>
                <p:spPr>
                  <a:xfrm>
                    <a:off x="138636" y="3445746"/>
                    <a:ext cx="2541910" cy="898095"/>
                  </a:xfrm>
                  <a:prstGeom prst="rect">
                    <a:avLst/>
                  </a:prstGeom>
                  <a:noFill/>
                </p:spPr>
                <p:txBody>
                  <a:bodyPr wrap="square" rtlCol="0">
                    <a:spAutoFit/>
                  </a:bodyPr>
                  <a:lstStyle/>
                  <a:p>
                    <a:pPr algn="ctr"/>
                    <a:r>
                      <a:rPr lang="en-IN" b="1" dirty="0"/>
                      <a:t>INPUT</a:t>
                    </a:r>
                  </a:p>
                  <a:p>
                    <a:pPr algn="ctr"/>
                    <a:r>
                      <a:rPr lang="en-IN" b="1" dirty="0"/>
                      <a:t>(Symptoms)</a:t>
                    </a:r>
                  </a:p>
                </p:txBody>
              </p:sp>
              <p:sp>
                <p:nvSpPr>
                  <p:cNvPr id="23" name="Arrow: Right 22">
                    <a:extLst>
                      <a:ext uri="{FF2B5EF4-FFF2-40B4-BE49-F238E27FC236}">
                        <a16:creationId xmlns:a16="http://schemas.microsoft.com/office/drawing/2014/main" id="{78DA4486-5D3E-6282-EA58-561192D6858D}"/>
                      </a:ext>
                    </a:extLst>
                  </p:cNvPr>
                  <p:cNvSpPr/>
                  <p:nvPr/>
                </p:nvSpPr>
                <p:spPr>
                  <a:xfrm>
                    <a:off x="2423163" y="4286396"/>
                    <a:ext cx="100871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7BDE0963-CB8D-84A7-7B2C-D0F9F17F4A93}"/>
                      </a:ext>
                    </a:extLst>
                  </p:cNvPr>
                  <p:cNvSpPr/>
                  <p:nvPr/>
                </p:nvSpPr>
                <p:spPr>
                  <a:xfrm>
                    <a:off x="5481985" y="4286396"/>
                    <a:ext cx="970514" cy="306826"/>
                  </a:xfrm>
                  <a:prstGeom prst="rightArrow">
                    <a:avLst>
                      <a:gd name="adj1" fmla="val 50000"/>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D5B341DD-29D2-88B9-AD72-74F1A760E857}"/>
                      </a:ext>
                    </a:extLst>
                  </p:cNvPr>
                  <p:cNvSpPr/>
                  <p:nvPr/>
                </p:nvSpPr>
                <p:spPr>
                  <a:xfrm>
                    <a:off x="8706159" y="4666371"/>
                    <a:ext cx="58870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Down 25">
                    <a:extLst>
                      <a:ext uri="{FF2B5EF4-FFF2-40B4-BE49-F238E27FC236}">
                        <a16:creationId xmlns:a16="http://schemas.microsoft.com/office/drawing/2014/main" id="{741058BD-4B79-0A12-CB91-0EDA238BEE28}"/>
                      </a:ext>
                    </a:extLst>
                  </p:cNvPr>
                  <p:cNvSpPr/>
                  <p:nvPr/>
                </p:nvSpPr>
                <p:spPr>
                  <a:xfrm>
                    <a:off x="4317835" y="3131639"/>
                    <a:ext cx="218843" cy="393025"/>
                  </a:xfrm>
                  <a:prstGeom prst="up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utoShape 4" descr="Python google discount translate api">
                    <a:extLst>
                      <a:ext uri="{FF2B5EF4-FFF2-40B4-BE49-F238E27FC236}">
                        <a16:creationId xmlns:a16="http://schemas.microsoft.com/office/drawing/2014/main" id="{AE360DB6-5FAE-7349-9030-16ABB0A76DB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8" name="Picture 8" descr="Customising figures in Matplotlib">
                    <a:extLst>
                      <a:ext uri="{FF2B5EF4-FFF2-40B4-BE49-F238E27FC236}">
                        <a16:creationId xmlns:a16="http://schemas.microsoft.com/office/drawing/2014/main" id="{54504702-DF37-8D9C-7E9B-D78EDE82BA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3500" y="682364"/>
                    <a:ext cx="2580250" cy="8600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NumPy Logo | SVG | Real Company | Alphabet, Letter N Logo">
                    <a:extLst>
                      <a:ext uri="{FF2B5EF4-FFF2-40B4-BE49-F238E27FC236}">
                        <a16:creationId xmlns:a16="http://schemas.microsoft.com/office/drawing/2014/main" id="{9E9FE028-55EB-DAE6-F7BD-25B4AC57E9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1674" y="1492748"/>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joblibを使ってみよう - PythonOsaka">
                    <a:extLst>
                      <a:ext uri="{FF2B5EF4-FFF2-40B4-BE49-F238E27FC236}">
                        <a16:creationId xmlns:a16="http://schemas.microsoft.com/office/drawing/2014/main" id="{38076E43-1E42-7A30-58C4-05AD5F5964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9001" y="1557937"/>
                    <a:ext cx="1347274" cy="1242576"/>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descr="Flask &amp; React - From Zero to Full-Stack (with Samples)">
                  <a:extLst>
                    <a:ext uri="{FF2B5EF4-FFF2-40B4-BE49-F238E27FC236}">
                      <a16:creationId xmlns:a16="http://schemas.microsoft.com/office/drawing/2014/main" id="{0313180B-A595-BDCE-08FA-A45270C226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6884" y="3651191"/>
                  <a:ext cx="2255743" cy="1029497"/>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2" descr="Improve model - Hyperparameter tuning in k-nearest neighbors">
                <a:extLst>
                  <a:ext uri="{FF2B5EF4-FFF2-40B4-BE49-F238E27FC236}">
                    <a16:creationId xmlns:a16="http://schemas.microsoft.com/office/drawing/2014/main" id="{6C0651CB-1A58-212A-EF58-6901B1172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30411" r="50291" b="32180"/>
              <a:stretch/>
            </p:blipFill>
            <p:spPr bwMode="auto">
              <a:xfrm>
                <a:off x="3529886" y="5086655"/>
                <a:ext cx="1489346" cy="7612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eart Disease Prediction Using Machine Learning and Feature Selection -  Wisdom ML">
                <a:extLst>
                  <a:ext uri="{FF2B5EF4-FFF2-40B4-BE49-F238E27FC236}">
                    <a16:creationId xmlns:a16="http://schemas.microsoft.com/office/drawing/2014/main" id="{29A329C1-BC0A-ECA8-E03B-9D6372376F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38855" y="4465644"/>
                <a:ext cx="2293107" cy="1473497"/>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Articulation HTML-CSS |InfoDocBib - Architecte de l'information">
              <a:extLst>
                <a:ext uri="{FF2B5EF4-FFF2-40B4-BE49-F238E27FC236}">
                  <a16:creationId xmlns:a16="http://schemas.microsoft.com/office/drawing/2014/main" id="{8A862F13-A718-8B62-AC56-E145E5F9C77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9419" t="12807" r="20224" b="15325"/>
            <a:stretch/>
          </p:blipFill>
          <p:spPr bwMode="auto">
            <a:xfrm>
              <a:off x="6606807" y="4818637"/>
              <a:ext cx="1640547" cy="10987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489936AD-14BF-FF11-3E43-69C8079DC681}"/>
              </a:ext>
            </a:extLst>
          </p:cNvPr>
          <p:cNvGrpSpPr/>
          <p:nvPr/>
        </p:nvGrpSpPr>
        <p:grpSpPr>
          <a:xfrm>
            <a:off x="270829" y="4923564"/>
            <a:ext cx="11039513" cy="1866919"/>
            <a:chOff x="27161" y="4216840"/>
            <a:chExt cx="11039513" cy="1866919"/>
          </a:xfrm>
        </p:grpSpPr>
        <p:pic>
          <p:nvPicPr>
            <p:cNvPr id="34" name="Picture 8" descr="scikit-learn SVG and transparent PNG icons | TechIcons">
              <a:extLst>
                <a:ext uri="{FF2B5EF4-FFF2-40B4-BE49-F238E27FC236}">
                  <a16:creationId xmlns:a16="http://schemas.microsoft.com/office/drawing/2014/main" id="{1644666F-4555-976C-2EDD-73BD60FC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125" y="4448365"/>
              <a:ext cx="1487517" cy="148751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1A8B0BA1-EFB8-41D0-34CD-0F5FC55F26B7}"/>
                </a:ext>
              </a:extLst>
            </p:cNvPr>
            <p:cNvSpPr/>
            <p:nvPr/>
          </p:nvSpPr>
          <p:spPr>
            <a:xfrm>
              <a:off x="176987" y="4216840"/>
              <a:ext cx="10889687" cy="18669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6" name="Picture 35" descr="What is Python Coding? | Juni Learning">
              <a:extLst>
                <a:ext uri="{FF2B5EF4-FFF2-40B4-BE49-F238E27FC236}">
                  <a16:creationId xmlns:a16="http://schemas.microsoft.com/office/drawing/2014/main" id="{B428203E-8AE8-E97A-39F5-F5BDF2A990E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3671071" y="4441143"/>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5F4CF8CD-97FB-0993-5D7C-2DFF89C7A4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8503459" y="477124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NumPy Logo | SVG | Real Company | Alphabet, Letter N Logo">
              <a:extLst>
                <a:ext uri="{FF2B5EF4-FFF2-40B4-BE49-F238E27FC236}">
                  <a16:creationId xmlns:a16="http://schemas.microsoft.com/office/drawing/2014/main" id="{97DAB3D7-D1E8-0A5E-7BBA-AACEE848C4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7795" y="4562960"/>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joblibを使ってみよう - PythonOsaka">
              <a:extLst>
                <a:ext uri="{FF2B5EF4-FFF2-40B4-BE49-F238E27FC236}">
                  <a16:creationId xmlns:a16="http://schemas.microsoft.com/office/drawing/2014/main" id="{2C16EB37-6BE9-3AA8-532F-E4CC4E2B3B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056" y="4410820"/>
              <a:ext cx="1347274" cy="135393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Flask &amp; React - From Zero to Full-Stack (with Samples)">
              <a:extLst>
                <a:ext uri="{FF2B5EF4-FFF2-40B4-BE49-F238E27FC236}">
                  <a16:creationId xmlns:a16="http://schemas.microsoft.com/office/drawing/2014/main" id="{7D1F22E6-E68C-BFC1-D61F-4C96490611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61" y="4771245"/>
              <a:ext cx="2064645" cy="102673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D8631D4-65DA-6138-AB47-8E6583E7B96E}"/>
                </a:ext>
              </a:extLst>
            </p:cNvPr>
            <p:cNvSpPr txBox="1"/>
            <p:nvPr/>
          </p:nvSpPr>
          <p:spPr>
            <a:xfrm>
              <a:off x="344760" y="4247149"/>
              <a:ext cx="1975194" cy="369332"/>
            </a:xfrm>
            <a:prstGeom prst="rect">
              <a:avLst/>
            </a:prstGeom>
            <a:noFill/>
          </p:spPr>
          <p:txBody>
            <a:bodyPr wrap="square" rtlCol="0">
              <a:spAutoFit/>
            </a:bodyPr>
            <a:lstStyle/>
            <a:p>
              <a:r>
                <a:rPr lang="en-IN" b="1" dirty="0">
                  <a:solidFill>
                    <a:schemeClr val="accent3"/>
                  </a:solidFill>
                </a:rPr>
                <a:t>TECH</a:t>
              </a:r>
              <a:r>
                <a:rPr lang="en-IN" dirty="0">
                  <a:solidFill>
                    <a:schemeClr val="accent3"/>
                  </a:solidFill>
                </a:rPr>
                <a:t> </a:t>
              </a:r>
              <a:r>
                <a:rPr lang="en-IN" b="1" dirty="0">
                  <a:solidFill>
                    <a:schemeClr val="accent3"/>
                  </a:solidFill>
                </a:rPr>
                <a:t>STACK</a:t>
              </a:r>
            </a:p>
          </p:txBody>
        </p:sp>
        <p:pic>
          <p:nvPicPr>
            <p:cNvPr id="42" name="Picture 14" descr="The Natural Language Toolkit — What is it? | by Kelsey Lane | Medium">
              <a:extLst>
                <a:ext uri="{FF2B5EF4-FFF2-40B4-BE49-F238E27FC236}">
                  <a16:creationId xmlns:a16="http://schemas.microsoft.com/office/drawing/2014/main" id="{D18987C3-E7FB-2CBA-6FB0-1A8D5447D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661" y="4354913"/>
              <a:ext cx="997618" cy="1638729"/>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12B758E9-F227-7BD3-7818-43A18AF7287F}"/>
              </a:ext>
            </a:extLst>
          </p:cNvPr>
          <p:cNvSpPr txBox="1"/>
          <p:nvPr/>
        </p:nvSpPr>
        <p:spPr>
          <a:xfrm>
            <a:off x="270829" y="439410"/>
            <a:ext cx="2705509" cy="646331"/>
          </a:xfrm>
          <a:prstGeom prst="rect">
            <a:avLst/>
          </a:prstGeom>
          <a:noFill/>
        </p:spPr>
        <p:txBody>
          <a:bodyPr wrap="square" rtlCol="0">
            <a:spAutoFit/>
          </a:bodyPr>
          <a:lstStyle/>
          <a:p>
            <a:r>
              <a:rPr lang="en-IN" b="1" dirty="0">
                <a:solidFill>
                  <a:schemeClr val="accent3"/>
                </a:solidFill>
              </a:rPr>
              <a:t>ARCHITECTURE </a:t>
            </a:r>
          </a:p>
          <a:p>
            <a:r>
              <a:rPr lang="en-IN" b="1" dirty="0">
                <a:solidFill>
                  <a:schemeClr val="accent3"/>
                </a:solidFill>
              </a:rPr>
              <a:t>DIAGRAM</a:t>
            </a:r>
          </a:p>
        </p:txBody>
      </p:sp>
      <p:sp>
        <p:nvSpPr>
          <p:cNvPr id="45" name="Slide Number Placeholder 44">
            <a:extLst>
              <a:ext uri="{FF2B5EF4-FFF2-40B4-BE49-F238E27FC236}">
                <a16:creationId xmlns:a16="http://schemas.microsoft.com/office/drawing/2014/main" id="{44A717C3-CB68-3E93-3E54-D263C957CFBF}"/>
              </a:ext>
            </a:extLst>
          </p:cNvPr>
          <p:cNvSpPr>
            <a:spLocks noGrp="1"/>
          </p:cNvSpPr>
          <p:nvPr>
            <p:ph type="sldNum" sz="quarter" idx="12"/>
          </p:nvPr>
        </p:nvSpPr>
        <p:spPr/>
        <p:txBody>
          <a:bodyPr/>
          <a:lstStyle/>
          <a:p>
            <a:fld id="{1845A7C6-3B24-4CDD-A2AB-7EC856166A91}" type="slidenum">
              <a:rPr lang="en-IN" smtClean="0"/>
              <a:t>7</a:t>
            </a:fld>
            <a:endParaRPr lang="en-IN"/>
          </a:p>
        </p:txBody>
      </p:sp>
    </p:spTree>
    <p:extLst>
      <p:ext uri="{BB962C8B-B14F-4D97-AF65-F5344CB8AC3E}">
        <p14:creationId xmlns:p14="http://schemas.microsoft.com/office/powerpoint/2010/main" val="91627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1796A6B-A4EB-A5AC-C965-1C4A30DD69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50" y="400050"/>
            <a:ext cx="7244751" cy="6333655"/>
          </a:xfrm>
          <a:prstGeom prst="rect">
            <a:avLst/>
          </a:prstGeom>
        </p:spPr>
      </p:pic>
      <p:pic>
        <p:nvPicPr>
          <p:cNvPr id="3" name="Picture 2">
            <a:extLst>
              <a:ext uri="{FF2B5EF4-FFF2-40B4-BE49-F238E27FC236}">
                <a16:creationId xmlns:a16="http://schemas.microsoft.com/office/drawing/2014/main" id="{171CB4F6-C255-26BB-86C5-A31AE59050EB}"/>
              </a:ext>
            </a:extLst>
          </p:cNvPr>
          <p:cNvPicPr>
            <a:picLocks noChangeAspect="1"/>
          </p:cNvPicPr>
          <p:nvPr/>
        </p:nvPicPr>
        <p:blipFill rotWithShape="1">
          <a:blip r:embed="rId4"/>
          <a:srcRect t="586" r="2250"/>
          <a:stretch/>
        </p:blipFill>
        <p:spPr bwMode="auto">
          <a:xfrm>
            <a:off x="8397219" y="620814"/>
            <a:ext cx="2931180" cy="596049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9E1F0D4-19D9-B853-B4AA-3AF5AFAF6375}"/>
              </a:ext>
            </a:extLst>
          </p:cNvPr>
          <p:cNvSpPr txBox="1"/>
          <p:nvPr/>
        </p:nvSpPr>
        <p:spPr>
          <a:xfrm>
            <a:off x="1346521" y="400050"/>
            <a:ext cx="6096000" cy="40011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410"/>
              </a:spcBef>
              <a:buSzPts val="1400"/>
              <a:tabLst>
                <a:tab pos="456565" algn="l"/>
              </a:tabLst>
            </a:pPr>
            <a:r>
              <a:rPr lang="en-US" sz="2000" b="1" dirty="0">
                <a:ln/>
                <a:solidFill>
                  <a:schemeClr val="accent3"/>
                </a:solidFill>
                <a:latin typeface="Times New Roman" panose="02020603050405020304" pitchFamily="18" charset="0"/>
                <a:ea typeface="Times New Roman" panose="02020603050405020304" pitchFamily="18" charset="0"/>
              </a:rPr>
              <a:t> ARCHITECTURE DIAGRAM</a:t>
            </a:r>
            <a:endParaRPr lang="en-IN" sz="1600" b="1" dirty="0">
              <a:ln/>
              <a:solidFill>
                <a:schemeClr val="accent3"/>
              </a:solidFill>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1CDFFE36-6740-F760-9256-23FC60C05061}"/>
              </a:ext>
            </a:extLst>
          </p:cNvPr>
          <p:cNvSpPr txBox="1"/>
          <p:nvPr/>
        </p:nvSpPr>
        <p:spPr>
          <a:xfrm>
            <a:off x="7671442" y="284051"/>
            <a:ext cx="6096000" cy="36933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0"/>
              </a:spcBef>
              <a:buSzPts val="1400"/>
              <a:tabLst>
                <a:tab pos="386080" algn="l"/>
              </a:tabLst>
            </a:pPr>
            <a:r>
              <a:rPr lang="en-US" sz="1800" b="1" dirty="0">
                <a:ln/>
                <a:solidFill>
                  <a:schemeClr val="accent3"/>
                </a:solidFill>
                <a:latin typeface="Times New Roman" panose="02020603050405020304" pitchFamily="18" charset="0"/>
                <a:ea typeface="Times New Roman" panose="02020603050405020304" pitchFamily="18" charset="0"/>
              </a:rPr>
              <a:t>SYSTEM FLOW DIAGRAM</a:t>
            </a:r>
            <a:endParaRPr lang="en-IN" sz="1800" b="1" dirty="0">
              <a:ln/>
              <a:solidFill>
                <a:schemeClr val="accent3"/>
              </a:solidFill>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5CFE0C84-F3D9-FE8A-5EE7-2781E940422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FA17F85-1C75-6179-8F1E-BACDCA9807F9}"/>
              </a:ext>
            </a:extLst>
          </p:cNvPr>
          <p:cNvSpPr/>
          <p:nvPr/>
        </p:nvSpPr>
        <p:spPr>
          <a:xfrm>
            <a:off x="118533" y="247650"/>
            <a:ext cx="7298267" cy="648335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A64AAA1-1C48-78EE-4F6B-D850F6A75B07}"/>
              </a:ext>
            </a:extLst>
          </p:cNvPr>
          <p:cNvSpPr/>
          <p:nvPr/>
        </p:nvSpPr>
        <p:spPr>
          <a:xfrm>
            <a:off x="7893934" y="215384"/>
            <a:ext cx="3565003" cy="63659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a:extLst>
              <a:ext uri="{FF2B5EF4-FFF2-40B4-BE49-F238E27FC236}">
                <a16:creationId xmlns:a16="http://schemas.microsoft.com/office/drawing/2014/main" id="{82791B76-5B00-C088-D8CE-521F84FAB52E}"/>
              </a:ext>
            </a:extLst>
          </p:cNvPr>
          <p:cNvSpPr>
            <a:spLocks noGrp="1"/>
          </p:cNvSpPr>
          <p:nvPr>
            <p:ph type="sldNum" sz="quarter" idx="12"/>
          </p:nvPr>
        </p:nvSpPr>
        <p:spPr/>
        <p:txBody>
          <a:bodyPr/>
          <a:lstStyle/>
          <a:p>
            <a:fld id="{1845A7C6-3B24-4CDD-A2AB-7EC856166A91}" type="slidenum">
              <a:rPr lang="en-IN" smtClean="0"/>
              <a:t>8</a:t>
            </a:fld>
            <a:endParaRPr lang="en-IN"/>
          </a:p>
        </p:txBody>
      </p:sp>
    </p:spTree>
    <p:extLst>
      <p:ext uri="{BB962C8B-B14F-4D97-AF65-F5344CB8AC3E}">
        <p14:creationId xmlns:p14="http://schemas.microsoft.com/office/powerpoint/2010/main" val="420980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E59530-1C95-5023-A91B-666742456908}"/>
              </a:ext>
            </a:extLst>
          </p:cNvPr>
          <p:cNvPicPr>
            <a:picLocks noChangeAspect="1"/>
          </p:cNvPicPr>
          <p:nvPr/>
        </p:nvPicPr>
        <p:blipFill>
          <a:blip r:embed="rId2"/>
          <a:srcRect l="9307" t="15954" r="4341" b="10147"/>
          <a:stretch/>
        </p:blipFill>
        <p:spPr>
          <a:xfrm>
            <a:off x="7239000" y="1068528"/>
            <a:ext cx="4432663" cy="4890947"/>
          </a:xfrm>
          <a:prstGeom prst="rect">
            <a:avLst/>
          </a:prstGeom>
        </p:spPr>
      </p:pic>
      <p:sp>
        <p:nvSpPr>
          <p:cNvPr id="2" name="Rectangle: Rounded Corners 1">
            <a:extLst>
              <a:ext uri="{FF2B5EF4-FFF2-40B4-BE49-F238E27FC236}">
                <a16:creationId xmlns:a16="http://schemas.microsoft.com/office/drawing/2014/main" id="{FD2FF9C7-9E04-1C71-D959-9385733EADAD}"/>
              </a:ext>
            </a:extLst>
          </p:cNvPr>
          <p:cNvSpPr/>
          <p:nvPr/>
        </p:nvSpPr>
        <p:spPr>
          <a:xfrm>
            <a:off x="140713" y="245533"/>
            <a:ext cx="6729985" cy="62568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1">
            <a:extLst>
              <a:ext uri="{FF2B5EF4-FFF2-40B4-BE49-F238E27FC236}">
                <a16:creationId xmlns:a16="http://schemas.microsoft.com/office/drawing/2014/main" id="{952B9E6E-FF63-C5F1-D0F0-9171A27C80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713" y="618068"/>
            <a:ext cx="6598753" cy="6256866"/>
          </a:xfrm>
          <a:prstGeom prst="rect">
            <a:avLst/>
          </a:prstGeom>
        </p:spPr>
      </p:pic>
      <p:sp>
        <p:nvSpPr>
          <p:cNvPr id="3" name="Rectangle: Rounded Corners 2">
            <a:extLst>
              <a:ext uri="{FF2B5EF4-FFF2-40B4-BE49-F238E27FC236}">
                <a16:creationId xmlns:a16="http://schemas.microsoft.com/office/drawing/2014/main" id="{50FD975B-B8EA-ECEE-61BB-7F2ADD2E7844}"/>
              </a:ext>
            </a:extLst>
          </p:cNvPr>
          <p:cNvSpPr/>
          <p:nvPr/>
        </p:nvSpPr>
        <p:spPr>
          <a:xfrm>
            <a:off x="7120465" y="440267"/>
            <a:ext cx="4812287" cy="58843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D4BF48C-AE4A-3CDD-1A49-F90DBBC72960}"/>
              </a:ext>
            </a:extLst>
          </p:cNvPr>
          <p:cNvSpPr txBox="1"/>
          <p:nvPr/>
        </p:nvSpPr>
        <p:spPr>
          <a:xfrm>
            <a:off x="140713" y="387235"/>
            <a:ext cx="609600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SEQUENCE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CC33944-A281-60B1-A967-B223E0778072}"/>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E5FC20C-B38A-88D9-636E-04B25846AC51}"/>
              </a:ext>
            </a:extLst>
          </p:cNvPr>
          <p:cNvSpPr txBox="1"/>
          <p:nvPr/>
        </p:nvSpPr>
        <p:spPr>
          <a:xfrm>
            <a:off x="7239000" y="523565"/>
            <a:ext cx="609407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USE CASE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11" name="Slide Number Placeholder 10">
            <a:extLst>
              <a:ext uri="{FF2B5EF4-FFF2-40B4-BE49-F238E27FC236}">
                <a16:creationId xmlns:a16="http://schemas.microsoft.com/office/drawing/2014/main" id="{852CD173-1A22-19CD-6E94-43803E5314FF}"/>
              </a:ext>
            </a:extLst>
          </p:cNvPr>
          <p:cNvSpPr>
            <a:spLocks noGrp="1"/>
          </p:cNvSpPr>
          <p:nvPr>
            <p:ph type="sldNum" sz="quarter" idx="12"/>
          </p:nvPr>
        </p:nvSpPr>
        <p:spPr/>
        <p:txBody>
          <a:bodyPr/>
          <a:lstStyle/>
          <a:p>
            <a:fld id="{1845A7C6-3B24-4CDD-A2AB-7EC856166A91}" type="slidenum">
              <a:rPr lang="en-IN" smtClean="0"/>
              <a:t>9</a:t>
            </a:fld>
            <a:endParaRPr lang="en-IN"/>
          </a:p>
        </p:txBody>
      </p:sp>
    </p:spTree>
    <p:extLst>
      <p:ext uri="{BB962C8B-B14F-4D97-AF65-F5344CB8AC3E}">
        <p14:creationId xmlns:p14="http://schemas.microsoft.com/office/powerpoint/2010/main" val="2205870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267</TotalTime>
  <Words>1356</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-apple-system</vt:lpstr>
      <vt:lpstr>Arial</vt:lpstr>
      <vt:lpstr>Ballpoint</vt:lpstr>
      <vt:lpstr>Calibri</vt:lpstr>
      <vt:lpstr>Montserrat</vt:lpstr>
      <vt:lpstr>Montserrat Bold</vt:lpstr>
      <vt:lpstr>Public Sans</vt:lpstr>
      <vt:lpstr>Public Sans Bold</vt:lpstr>
      <vt:lpstr>Rockwell</vt:lpstr>
      <vt:lpstr>Rockwell Condensed</vt:lpstr>
      <vt:lpstr>Times New Roman</vt:lpstr>
      <vt:lpstr>Wingdings</vt:lpstr>
      <vt:lpstr>Wood Type</vt:lpstr>
      <vt:lpstr>Disease Classification from Symptoms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G R</dc:creator>
  <cp:lastModifiedBy>Pavithra G R</cp:lastModifiedBy>
  <cp:revision>6</cp:revision>
  <dcterms:created xsi:type="dcterms:W3CDTF">2025-04-16T11:00:07Z</dcterms:created>
  <dcterms:modified xsi:type="dcterms:W3CDTF">2025-05-03T06:05:51Z</dcterms:modified>
</cp:coreProperties>
</file>