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5" r:id="rId4"/>
    <p:sldId id="258" r:id="rId5"/>
    <p:sldId id="259" r:id="rId6"/>
    <p:sldId id="260" r:id="rId7"/>
    <p:sldId id="261" r:id="rId8"/>
    <p:sldId id="262" r:id="rId9"/>
    <p:sldId id="263" r:id="rId10"/>
    <p:sldId id="264"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087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87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567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3679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5256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156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788491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048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610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220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9506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630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66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25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68589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842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64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2504-57ED-72AF-0A09-0DE62431030B}"/>
              </a:ext>
            </a:extLst>
          </p:cNvPr>
          <p:cNvSpPr>
            <a:spLocks noGrp="1"/>
          </p:cNvSpPr>
          <p:nvPr>
            <p:ph type="ctrTitle"/>
          </p:nvPr>
        </p:nvSpPr>
        <p:spPr>
          <a:xfrm>
            <a:off x="606174" y="1732825"/>
            <a:ext cx="8787816" cy="1597422"/>
          </a:xfrm>
        </p:spPr>
        <p:txBody>
          <a:bodyPr>
            <a:noAutofit/>
          </a:bodyPr>
          <a:lstStyle/>
          <a:p>
            <a:pPr algn="ctr"/>
            <a:r>
              <a:rPr lang="en-IN" sz="3600" b="1" dirty="0">
                <a:latin typeface="Times New Roman" panose="02020603050405020304" pitchFamily="18" charset="0"/>
                <a:cs typeface="Times New Roman" panose="02020603050405020304" pitchFamily="18" charset="0"/>
              </a:rPr>
              <a:t>Automatic regulation of release of water based upon soil moisture and temperature control system </a:t>
            </a:r>
            <a:br>
              <a:rPr lang="en-IN"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193D4B-7E9E-E9FB-B415-8BE4EBC862D7}"/>
              </a:ext>
            </a:extLst>
          </p:cNvPr>
          <p:cNvSpPr txBox="1"/>
          <p:nvPr/>
        </p:nvSpPr>
        <p:spPr>
          <a:xfrm>
            <a:off x="1010037" y="3330247"/>
            <a:ext cx="7980090" cy="954107"/>
          </a:xfrm>
          <a:prstGeom prst="rect">
            <a:avLst/>
          </a:prstGeom>
          <a:noFill/>
        </p:spPr>
        <p:txBody>
          <a:bodyPr wrap="square" rtlCol="0">
            <a:spAutoFit/>
          </a:bodyPr>
          <a:lstStyle/>
          <a:p>
            <a:pPr algn="l"/>
            <a:r>
              <a:rPr lang="en-IN" sz="2400" dirty="0"/>
              <a:t> </a:t>
            </a:r>
            <a:r>
              <a:rPr lang="en-US" sz="2800" dirty="0">
                <a:latin typeface="Times New Roman" panose="02020603050405020304" pitchFamily="18" charset="0"/>
                <a:cs typeface="Times New Roman" panose="02020603050405020304" pitchFamily="18" charset="0"/>
              </a:rPr>
              <a:t>Department of Electrical and Electronics Engineering</a:t>
            </a:r>
          </a:p>
          <a:p>
            <a:pPr algn="l"/>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Velammal Engineering College</a:t>
            </a:r>
            <a:r>
              <a:rPr lang="en-I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962EBC6-9A8B-5BA8-A6F9-6E233579A6AF}"/>
              </a:ext>
            </a:extLst>
          </p:cNvPr>
          <p:cNvSpPr txBox="1"/>
          <p:nvPr/>
        </p:nvSpPr>
        <p:spPr>
          <a:xfrm>
            <a:off x="6388862" y="4851706"/>
            <a:ext cx="3095839" cy="1846659"/>
          </a:xfrm>
          <a:prstGeom prst="rect">
            <a:avLst/>
          </a:prstGeom>
          <a:noFill/>
          <a:ln>
            <a:solidFill>
              <a:schemeClr val="accent2"/>
            </a:solidFill>
          </a:ln>
        </p:spPr>
        <p:txBody>
          <a:bodyPr wrap="square" rtlCol="0">
            <a:spAutoFit/>
          </a:bodyPr>
          <a:lstStyle/>
          <a:p>
            <a:pPr algn="l"/>
            <a:endParaRPr lang="en-IN"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PRESENTED BY:</a:t>
            </a:r>
          </a:p>
          <a:p>
            <a:pPr algn="l"/>
            <a:r>
              <a:rPr lang="en-IN" sz="2400" dirty="0">
                <a:latin typeface="Times New Roman" panose="02020603050405020304" pitchFamily="18" charset="0"/>
                <a:cs typeface="Times New Roman" panose="02020603050405020304" pitchFamily="18" charset="0"/>
              </a:rPr>
              <a:t>           ABIRAMI M</a:t>
            </a:r>
          </a:p>
          <a:p>
            <a:pPr algn="l"/>
            <a:r>
              <a:rPr lang="en-IN" sz="2400" dirty="0">
                <a:latin typeface="Times New Roman" panose="02020603050405020304" pitchFamily="18" charset="0"/>
                <a:cs typeface="Times New Roman" panose="02020603050405020304" pitchFamily="18" charset="0"/>
              </a:rPr>
              <a:t>           PAVITHRA S</a:t>
            </a:r>
          </a:p>
          <a:p>
            <a:pPr algn="l"/>
            <a:r>
              <a:rPr lang="en-IN" sz="2400" dirty="0">
                <a:latin typeface="Times New Roman" panose="02020603050405020304" pitchFamily="18" charset="0"/>
                <a:cs typeface="Times New Roman" panose="02020603050405020304" pitchFamily="18" charset="0"/>
              </a:rPr>
              <a:t>           THRISHA 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993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EB57-30AD-6DE7-9010-93100E65F336}"/>
              </a:ext>
            </a:extLst>
          </p:cNvPr>
          <p:cNvSpPr>
            <a:spLocks noGrp="1"/>
          </p:cNvSpPr>
          <p:nvPr>
            <p:ph type="title"/>
          </p:nvPr>
        </p:nvSpPr>
        <p:spPr>
          <a:xfrm>
            <a:off x="-108405" y="485938"/>
            <a:ext cx="9603275" cy="1049235"/>
          </a:xfrm>
        </p:spPr>
        <p:txBody>
          <a:bodyPr/>
          <a:lstStyle/>
          <a:p>
            <a:r>
              <a:rPr lang="en-IN" dirty="0"/>
              <a:t>                  </a:t>
            </a:r>
            <a:r>
              <a:rPr lang="en-IN" dirty="0">
                <a:latin typeface="Times New Roman" panose="02020603050405020304" pitchFamily="18" charset="0"/>
                <a:cs typeface="Times New Roman" panose="02020603050405020304" pitchFamily="18" charset="0"/>
              </a:rPr>
              <a:t>COMPONENTS REQUIRED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867B23-2D6C-265E-ABDE-906582A8C36E}"/>
              </a:ext>
            </a:extLst>
          </p:cNvPr>
          <p:cNvSpPr>
            <a:spLocks noGrp="1"/>
          </p:cNvSpPr>
          <p:nvPr>
            <p:ph idx="1"/>
          </p:nvPr>
        </p:nvSpPr>
        <p:spPr>
          <a:xfrm>
            <a:off x="1451579" y="2134291"/>
            <a:ext cx="9603275" cy="3450613"/>
          </a:xfrm>
        </p:spPr>
        <p:txBody>
          <a:bodyPr>
            <a:normAutofit/>
          </a:bodyPr>
          <a:lstStyle/>
          <a:p>
            <a:r>
              <a:rPr lang="en-IN" sz="2400" dirty="0">
                <a:latin typeface="Times New Roman" panose="02020603050405020304" pitchFamily="18" charset="0"/>
                <a:cs typeface="Times New Roman" panose="02020603050405020304" pitchFamily="18" charset="0"/>
              </a:rPr>
              <a:t> Moisture sensor 
 5V Relay Module
 7805 Regulator</a:t>
            </a:r>
          </a:p>
          <a:p>
            <a:r>
              <a:rPr lang="en-IN" sz="2400" dirty="0">
                <a:latin typeface="Times New Roman" panose="02020603050405020304" pitchFamily="18" charset="0"/>
                <a:cs typeface="Times New Roman" panose="02020603050405020304" pitchFamily="18" charset="0"/>
              </a:rPr>
              <a:t> Dc Pump </a:t>
            </a:r>
          </a:p>
          <a:p>
            <a:r>
              <a:rPr lang="en-IN" sz="2400" dirty="0">
                <a:latin typeface="Times New Roman" panose="02020603050405020304" pitchFamily="18" charset="0"/>
                <a:cs typeface="Times New Roman" panose="02020603050405020304" pitchFamily="18" charset="0"/>
              </a:rPr>
              <a:t> 9 V Battery</a:t>
            </a:r>
          </a:p>
          <a:p>
            <a:r>
              <a:rPr lang="en-IN" sz="2400" dirty="0">
                <a:latin typeface="Times New Roman" panose="02020603050405020304" pitchFamily="18" charset="0"/>
                <a:cs typeface="Times New Roman" panose="02020603050405020304" pitchFamily="18" charset="0"/>
              </a:rPr>
              <a:t> Temperature sensor</a:t>
            </a:r>
          </a:p>
          <a:p>
            <a:pPr marL="0" indent="0">
              <a:buNone/>
            </a:pPr>
            <a:endParaRPr lang="en-US" dirty="0"/>
          </a:p>
        </p:txBody>
      </p:sp>
    </p:spTree>
    <p:extLst>
      <p:ext uri="{BB962C8B-B14F-4D97-AF65-F5344CB8AC3E}">
        <p14:creationId xmlns:p14="http://schemas.microsoft.com/office/powerpoint/2010/main" val="381113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6C0199-FBBD-6BB3-176C-1DCEB84BB4E9}"/>
              </a:ext>
            </a:extLst>
          </p:cNvPr>
          <p:cNvPicPr>
            <a:picLocks noGrp="1" noChangeAspect="1"/>
          </p:cNvPicPr>
          <p:nvPr>
            <p:ph idx="1"/>
          </p:nvPr>
        </p:nvPicPr>
        <p:blipFill>
          <a:blip r:embed="rId2"/>
          <a:stretch>
            <a:fillRect/>
          </a:stretch>
        </p:blipFill>
        <p:spPr>
          <a:xfrm>
            <a:off x="1772141" y="1522544"/>
            <a:ext cx="6739130" cy="4519481"/>
          </a:xfrm>
          <a:prstGeom prst="rect">
            <a:avLst/>
          </a:prstGeom>
        </p:spPr>
      </p:pic>
    </p:spTree>
    <p:extLst>
      <p:ext uri="{BB962C8B-B14F-4D97-AF65-F5344CB8AC3E}">
        <p14:creationId xmlns:p14="http://schemas.microsoft.com/office/powerpoint/2010/main" val="128018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961241-154B-91E1-6615-AC2B8B5423CC}"/>
              </a:ext>
            </a:extLst>
          </p:cNvPr>
          <p:cNvPicPr>
            <a:picLocks noGrp="1" noChangeAspect="1"/>
          </p:cNvPicPr>
          <p:nvPr>
            <p:ph idx="1"/>
          </p:nvPr>
        </p:nvPicPr>
        <p:blipFill>
          <a:blip r:embed="rId2"/>
          <a:stretch>
            <a:fillRect/>
          </a:stretch>
        </p:blipFill>
        <p:spPr>
          <a:xfrm>
            <a:off x="1160629" y="1435186"/>
            <a:ext cx="7425522" cy="4606840"/>
          </a:xfrm>
          <a:prstGeom prst="rect">
            <a:avLst/>
          </a:prstGeom>
        </p:spPr>
      </p:pic>
    </p:spTree>
    <p:extLst>
      <p:ext uri="{BB962C8B-B14F-4D97-AF65-F5344CB8AC3E}">
        <p14:creationId xmlns:p14="http://schemas.microsoft.com/office/powerpoint/2010/main" val="247819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F1A2-B3CD-C9FB-AF9F-C454E671730B}"/>
              </a:ext>
            </a:extLst>
          </p:cNvPr>
          <p:cNvSpPr>
            <a:spLocks noGrp="1"/>
          </p:cNvSpPr>
          <p:nvPr>
            <p:ph type="title"/>
          </p:nvPr>
        </p:nvSpPr>
        <p:spPr>
          <a:xfrm>
            <a:off x="3336275" y="547201"/>
            <a:ext cx="3278785" cy="937904"/>
          </a:xfrm>
        </p:spPr>
        <p:txBody>
          <a:bodyPr/>
          <a:lstStyle/>
          <a:p>
            <a:r>
              <a:rPr lang="en-IN" dirty="0">
                <a:latin typeface="Times New Roman" panose="02020603050405020304" pitchFamily="18" charset="0"/>
                <a:cs typeface="Times New Roman" panose="02020603050405020304" pitchFamily="18" charset="0"/>
              </a:rPr>
              <a:t>CONCLUSION</a:t>
            </a:r>
            <a:r>
              <a:rPr lang="en-IN" dirty="0"/>
              <a:t> </a:t>
            </a:r>
            <a:endParaRPr lang="en-US" dirty="0"/>
          </a:p>
        </p:txBody>
      </p:sp>
      <p:sp>
        <p:nvSpPr>
          <p:cNvPr id="3" name="Content Placeholder 2">
            <a:extLst>
              <a:ext uri="{FF2B5EF4-FFF2-40B4-BE49-F238E27FC236}">
                <a16:creationId xmlns:a16="http://schemas.microsoft.com/office/drawing/2014/main" id="{CCF66156-D25C-37F8-F854-718448F17388}"/>
              </a:ext>
            </a:extLst>
          </p:cNvPr>
          <p:cNvSpPr>
            <a:spLocks noGrp="1"/>
          </p:cNvSpPr>
          <p:nvPr>
            <p:ph idx="1"/>
          </p:nvPr>
        </p:nvSpPr>
        <p:spPr>
          <a:xfrm>
            <a:off x="677333" y="1627667"/>
            <a:ext cx="8596668" cy="3880773"/>
          </a:xfrm>
        </p:spPr>
        <p:txBody>
          <a:bodyPr>
            <a:normAutofit/>
          </a:bodyPr>
          <a:lstStyle/>
          <a:p>
            <a:r>
              <a:rPr lang="en-IN" sz="2400" dirty="0">
                <a:latin typeface="Times New Roman" panose="02020603050405020304" pitchFamily="18" charset="0"/>
                <a:cs typeface="Times New Roman" panose="02020603050405020304" pitchFamily="18" charset="0"/>
              </a:rPr>
              <a:t>By activating the pump only when required, it ensures precise irrigation, conserves water, reduces manual effort, and supports optimal plant growth.</a:t>
            </a:r>
          </a:p>
          <a:p>
            <a:r>
              <a:rPr lang="en-IN" sz="2400" dirty="0">
                <a:latin typeface="Times New Roman" panose="02020603050405020304" pitchFamily="18" charset="0"/>
                <a:cs typeface="Times New Roman" panose="02020603050405020304" pitchFamily="18" charset="0"/>
              </a:rPr>
              <a:t> This low-cost, energy-efficient solution demonstrates the effective integration of simple electronic components for sustainable agriculture.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954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9D25-FD46-3D24-942C-742AA740F78F}"/>
              </a:ext>
            </a:extLst>
          </p:cNvPr>
          <p:cNvSpPr>
            <a:spLocks noGrp="1"/>
          </p:cNvSpPr>
          <p:nvPr>
            <p:ph type="title"/>
          </p:nvPr>
        </p:nvSpPr>
        <p:spPr>
          <a:xfrm>
            <a:off x="3597624" y="3068134"/>
            <a:ext cx="3291264" cy="925424"/>
          </a:xfrm>
        </p:spPr>
        <p:txBody>
          <a:bodyPr>
            <a:normAutofit/>
          </a:bodyPr>
          <a:lstStyle/>
          <a:p>
            <a:r>
              <a:rPr lang="en-IN" dirty="0">
                <a:latin typeface="Times New Roman" panose="02020603050405020304" pitchFamily="18" charset="0"/>
                <a:cs typeface="Times New Roman" panose="02020603050405020304" pitchFamily="18" charset="0"/>
              </a:rPr>
              <a:t>THANK YOU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65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9024-97C8-59E8-BA13-C5F51295129B}"/>
              </a:ext>
            </a:extLst>
          </p:cNvPr>
          <p:cNvSpPr>
            <a:spLocks noGrp="1"/>
          </p:cNvSpPr>
          <p:nvPr>
            <p:ph type="title"/>
          </p:nvPr>
        </p:nvSpPr>
        <p:spPr>
          <a:xfrm>
            <a:off x="3864230" y="-556140"/>
            <a:ext cx="3286735" cy="1112280"/>
          </a:xfrm>
        </p:spPr>
        <p:txBody>
          <a:bodyPr>
            <a:noAutofit/>
          </a:bodyPr>
          <a:lstStyle/>
          <a:p>
            <a:r>
              <a:rPr lang="en-IN" dirty="0"/>
              <a:t>                                      </a:t>
            </a:r>
            <a:r>
              <a:rPr lang="en-IN" dirty="0">
                <a:latin typeface="Times New Roman" panose="02020603050405020304" pitchFamily="18" charset="0"/>
                <a:cs typeface="Times New Roman" panose="02020603050405020304" pitchFamily="18" charset="0"/>
              </a:rPr>
              <a:t>ABSTRACT</a:t>
            </a:r>
            <a:r>
              <a:rPr lang="en-IN" dirty="0"/>
              <a:t> </a:t>
            </a:r>
            <a:endParaRPr lang="en-US" dirty="0"/>
          </a:p>
        </p:txBody>
      </p:sp>
      <p:sp>
        <p:nvSpPr>
          <p:cNvPr id="3" name="Content Placeholder 2">
            <a:extLst>
              <a:ext uri="{FF2B5EF4-FFF2-40B4-BE49-F238E27FC236}">
                <a16:creationId xmlns:a16="http://schemas.microsoft.com/office/drawing/2014/main" id="{C548AD88-A94A-3A6B-4B35-6CDE696D739F}"/>
              </a:ext>
            </a:extLst>
          </p:cNvPr>
          <p:cNvSpPr>
            <a:spLocks noGrp="1"/>
          </p:cNvSpPr>
          <p:nvPr>
            <p:ph idx="1"/>
          </p:nvPr>
        </p:nvSpPr>
        <p:spPr>
          <a:xfrm>
            <a:off x="290458" y="837723"/>
            <a:ext cx="8882246" cy="6020277"/>
          </a:xfrm>
        </p:spPr>
        <p:txBody>
          <a:bodyPr>
            <a:noAutofit/>
          </a:bodyPr>
          <a:lstStyle/>
          <a:p>
            <a:r>
              <a:rPr lang="en-IN" sz="2400" dirty="0">
                <a:latin typeface="Times New Roman" panose="02020603050405020304" pitchFamily="18" charset="0"/>
                <a:cs typeface="Times New Roman" panose="02020603050405020304" pitchFamily="18" charset="0"/>
              </a:rPr>
              <a:t>Automatic soil moisture irrigation systems are designed to monitor and control the moisture levels in the soil to efficiently deliver water to plants. </a:t>
            </a:r>
          </a:p>
          <a:p>
            <a:r>
              <a:rPr lang="en-IN" sz="2400" dirty="0">
                <a:latin typeface="Times New Roman" panose="02020603050405020304" pitchFamily="18" charset="0"/>
                <a:cs typeface="Times New Roman" panose="02020603050405020304" pitchFamily="18" charset="0"/>
              </a:rPr>
              <a:t>These systems use sensors to measure the moisture content in the soil, and based on that data, they automatically activate the irrigation system to water the plants when the soil becomes too dry.</a:t>
            </a:r>
          </a:p>
          <a:p>
            <a:r>
              <a:rPr lang="en-IN" sz="2400" dirty="0">
                <a:latin typeface="Times New Roman" panose="02020603050405020304" pitchFamily="18" charset="0"/>
                <a:cs typeface="Times New Roman" panose="02020603050405020304" pitchFamily="18" charset="0"/>
              </a:rPr>
              <a:t> This helps to prevent overwatering or underwatering, as the system only irrigates when necessary. </a:t>
            </a:r>
          </a:p>
          <a:p>
            <a:r>
              <a:rPr lang="en-IN" sz="2400" dirty="0">
                <a:latin typeface="Times New Roman" panose="02020603050405020304" pitchFamily="18" charset="0"/>
                <a:cs typeface="Times New Roman" panose="02020603050405020304" pitchFamily="18" charset="0"/>
              </a:rPr>
              <a:t>By maintaining optimal soil moisture levels, these systems can improve plant growth and reduce water waste.</a:t>
            </a:r>
          </a:p>
          <a:p>
            <a:r>
              <a:rPr lang="en-IN" sz="2400" dirty="0">
                <a:latin typeface="Times New Roman" panose="02020603050405020304" pitchFamily="18" charset="0"/>
                <a:cs typeface="Times New Roman" panose="02020603050405020304" pitchFamily="18" charset="0"/>
              </a:rPr>
              <a:t> Overall, automatic soil moisture irrigation systems offer a sustainable and hands-free solution for watering plants, promoting healthier landscapes while conserving water resources.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29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2BD3-21CF-B7D5-8132-BC280B1245D9}"/>
              </a:ext>
            </a:extLst>
          </p:cNvPr>
          <p:cNvSpPr>
            <a:spLocks noGrp="1"/>
          </p:cNvSpPr>
          <p:nvPr>
            <p:ph type="title"/>
          </p:nvPr>
        </p:nvSpPr>
        <p:spPr>
          <a:xfrm>
            <a:off x="-366712" y="118707"/>
            <a:ext cx="9603275" cy="499195"/>
          </a:xfrm>
        </p:spPr>
        <p:txBody>
          <a:bodyPr>
            <a:noAutofit/>
          </a:bodyPr>
          <a:lstStyle/>
          <a:p>
            <a:r>
              <a:rPr lang="en-IN" dirty="0"/>
              <a:t>                           </a:t>
            </a:r>
            <a:r>
              <a:rPr lang="en-IN" dirty="0">
                <a:latin typeface="Times New Roman" panose="02020603050405020304" pitchFamily="18" charset="0"/>
                <a:cs typeface="Times New Roman" panose="02020603050405020304" pitchFamily="18" charset="0"/>
              </a:rPr>
              <a:t>INTRODUCTION</a:t>
            </a:r>
            <a:r>
              <a:rPr lang="en-IN" dirty="0"/>
              <a:t> </a:t>
            </a:r>
            <a:endParaRPr lang="en-US" dirty="0"/>
          </a:p>
        </p:txBody>
      </p:sp>
      <p:sp>
        <p:nvSpPr>
          <p:cNvPr id="3" name="Content Placeholder 2">
            <a:extLst>
              <a:ext uri="{FF2B5EF4-FFF2-40B4-BE49-F238E27FC236}">
                <a16:creationId xmlns:a16="http://schemas.microsoft.com/office/drawing/2014/main" id="{5B3A827B-A61E-6EE9-F44E-4CD72F96BAB0}"/>
              </a:ext>
            </a:extLst>
          </p:cNvPr>
          <p:cNvSpPr>
            <a:spLocks noGrp="1"/>
          </p:cNvSpPr>
          <p:nvPr>
            <p:ph idx="1"/>
          </p:nvPr>
        </p:nvSpPr>
        <p:spPr>
          <a:xfrm>
            <a:off x="361917" y="998389"/>
            <a:ext cx="8874646" cy="6121687"/>
          </a:xfrm>
        </p:spPr>
        <p:txBody>
          <a:bodyPr>
            <a:normAutofit/>
          </a:bodyPr>
          <a:lstStyle/>
          <a:p>
            <a:r>
              <a:rPr lang="en-IN" sz="2400" dirty="0">
                <a:latin typeface="Times New Roman" panose="02020603050405020304" pitchFamily="18" charset="0"/>
                <a:cs typeface="Times New Roman" panose="02020603050405020304" pitchFamily="18" charset="0"/>
              </a:rPr>
              <a:t>Automatic water irrigation systems are watering systems that are designed to automatically deliver water to plants in a garden or landscape.</a:t>
            </a:r>
          </a:p>
          <a:p>
            <a:r>
              <a:rPr lang="en-IN" sz="2400" dirty="0">
                <a:latin typeface="Times New Roman" panose="02020603050405020304" pitchFamily="18" charset="0"/>
                <a:cs typeface="Times New Roman" panose="02020603050405020304" pitchFamily="18" charset="0"/>
              </a:rPr>
              <a:t> These systems are typically controlled by a timer or sensor, which enables them to water plants at specific times or when the soil becomes too dry. </a:t>
            </a:r>
          </a:p>
          <a:p>
            <a:r>
              <a:rPr lang="en-IN" sz="2400" dirty="0">
                <a:latin typeface="Times New Roman" panose="02020603050405020304" pitchFamily="18" charset="0"/>
                <a:cs typeface="Times New Roman" panose="02020603050405020304" pitchFamily="18" charset="0"/>
              </a:rPr>
              <a:t>Automatic water irrigation systems can help to save time and water, as they ensure that plants receive the proper amount of water consistently. </a:t>
            </a:r>
          </a:p>
          <a:p>
            <a:r>
              <a:rPr lang="en-IN" sz="2400" dirty="0">
                <a:latin typeface="Times New Roman" panose="02020603050405020304" pitchFamily="18" charset="0"/>
                <a:cs typeface="Times New Roman" panose="02020603050405020304" pitchFamily="18" charset="0"/>
              </a:rPr>
              <a:t>These systems can be set up to water individual plants, specific areas of a garden, or an entire landscape, making them a convenient and efficient way to keep plants healthy and hydrated.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19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D616-DDB0-BD51-AFC1-8379F21BE7E1}"/>
              </a:ext>
            </a:extLst>
          </p:cNvPr>
          <p:cNvSpPr>
            <a:spLocks noGrp="1"/>
          </p:cNvSpPr>
          <p:nvPr>
            <p:ph type="title"/>
          </p:nvPr>
        </p:nvSpPr>
        <p:spPr>
          <a:xfrm>
            <a:off x="3562586" y="-386876"/>
            <a:ext cx="3893719" cy="1210548"/>
          </a:xfrm>
        </p:spPr>
        <p:txBody>
          <a:bodyPr>
            <a:normAutofit/>
          </a:bodyPr>
          <a:lstStyle/>
          <a:p>
            <a:r>
              <a:rPr lang="en-IN" dirty="0"/>
              <a:t>                                </a:t>
            </a:r>
            <a:r>
              <a:rPr lang="en-IN"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F7E95C-6F13-74E5-1E43-E66311601765}"/>
              </a:ext>
            </a:extLst>
          </p:cNvPr>
          <p:cNvSpPr>
            <a:spLocks noGrp="1"/>
          </p:cNvSpPr>
          <p:nvPr>
            <p:ph idx="1"/>
          </p:nvPr>
        </p:nvSpPr>
        <p:spPr>
          <a:xfrm>
            <a:off x="358371" y="1135904"/>
            <a:ext cx="8976571" cy="1584707"/>
          </a:xfrm>
        </p:spPr>
        <p:txBody>
          <a:bodyPr>
            <a:noAutofit/>
          </a:bodyPr>
          <a:lstStyle/>
          <a:p>
            <a:r>
              <a:rPr lang="en-IN" sz="2400" dirty="0">
                <a:latin typeface="Times New Roman" panose="02020603050405020304" pitchFamily="18" charset="0"/>
                <a:cs typeface="Times New Roman" panose="02020603050405020304" pitchFamily="18" charset="0"/>
              </a:rPr>
              <a:t> To reduce water usage by applying irrigation only when necessary, based on soil moisture levels.
 To optimize crop productivity by maintaining optimal soil moisture levels.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43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29F1-8F20-D402-0861-5B720FB5C865}"/>
              </a:ext>
            </a:extLst>
          </p:cNvPr>
          <p:cNvSpPr>
            <a:spLocks noGrp="1"/>
          </p:cNvSpPr>
          <p:nvPr>
            <p:ph type="title"/>
          </p:nvPr>
        </p:nvSpPr>
        <p:spPr>
          <a:xfrm>
            <a:off x="2192657" y="-254699"/>
            <a:ext cx="5382623" cy="1639964"/>
          </a:xfrm>
        </p:spPr>
        <p:txBody>
          <a:bodyPr>
            <a:noAutofit/>
          </a:bodyPr>
          <a:lstStyle/>
          <a:p>
            <a:r>
              <a:rPr lang="en-IN" dirty="0"/>
              <a:t>                       </a:t>
            </a:r>
            <a:r>
              <a:rPr lang="en-IN" dirty="0">
                <a:latin typeface="Times New Roman" panose="02020603050405020304" pitchFamily="18" charset="0"/>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C7DAE-AF5A-0656-A63A-5BF491C5E36E}"/>
              </a:ext>
            </a:extLst>
          </p:cNvPr>
          <p:cNvSpPr>
            <a:spLocks noGrp="1"/>
          </p:cNvSpPr>
          <p:nvPr>
            <p:ph idx="1"/>
          </p:nvPr>
        </p:nvSpPr>
        <p:spPr>
          <a:xfrm>
            <a:off x="415256" y="1237078"/>
            <a:ext cx="8757447" cy="3880773"/>
          </a:xfrm>
        </p:spPr>
        <p:txBody>
          <a:bodyPr>
            <a:normAutofit/>
          </a:bodyPr>
          <a:lstStyle/>
          <a:p>
            <a:r>
              <a:rPr lang="en-IN" sz="2400" dirty="0">
                <a:latin typeface="Times New Roman" panose="02020603050405020304" pitchFamily="18" charset="0"/>
                <a:cs typeface="Times New Roman" panose="02020603050405020304" pitchFamily="18" charset="0"/>
              </a:rPr>
              <a:t>Current irrigation practices often lack accuracy and efficiency, resulting in over- or under-irrigation, which can lead to water wastage, decreased crop productivity, and increased environmental impact. </a:t>
            </a:r>
          </a:p>
          <a:p>
            <a:r>
              <a:rPr lang="en-IN" sz="2400" dirty="0">
                <a:latin typeface="Times New Roman" panose="02020603050405020304" pitchFamily="18" charset="0"/>
                <a:cs typeface="Times New Roman" panose="02020603050405020304" pitchFamily="18" charset="0"/>
              </a:rPr>
              <a:t>Farmers need a reliable and automated irrigation system that utilizes real-time soil moisture data to determine the optimal timing and amount of irrigation to optimize crop growth and minimize resource </a:t>
            </a:r>
          </a:p>
          <a:p>
            <a:endParaRPr lang="en-US" dirty="0"/>
          </a:p>
        </p:txBody>
      </p:sp>
    </p:spTree>
    <p:extLst>
      <p:ext uri="{BB962C8B-B14F-4D97-AF65-F5344CB8AC3E}">
        <p14:creationId xmlns:p14="http://schemas.microsoft.com/office/powerpoint/2010/main" val="427542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35B9-C733-F925-8B8D-81AFD623B8B8}"/>
              </a:ext>
            </a:extLst>
          </p:cNvPr>
          <p:cNvSpPr>
            <a:spLocks noGrp="1"/>
          </p:cNvSpPr>
          <p:nvPr>
            <p:ph type="title"/>
          </p:nvPr>
        </p:nvSpPr>
        <p:spPr>
          <a:xfrm>
            <a:off x="3103688" y="-244151"/>
            <a:ext cx="4942028" cy="1179780"/>
          </a:xfrm>
        </p:spPr>
        <p:txBody>
          <a:bodyPr>
            <a:noAutofit/>
          </a:bodyPr>
          <a:lstStyle/>
          <a:p>
            <a:r>
              <a:rPr lang="en-IN" dirty="0"/>
              <a:t>                          </a:t>
            </a:r>
            <a:r>
              <a:rPr lang="en-IN" dirty="0">
                <a:latin typeface="Times New Roman" panose="02020603050405020304" pitchFamily="18" charset="0"/>
                <a:cs typeface="Times New Roman" panose="02020603050405020304" pitchFamily="18" charset="0"/>
              </a:rPr>
              <a:t>EXISTING SOLUTION</a:t>
            </a:r>
            <a:r>
              <a:rPr lang="en-IN" dirty="0"/>
              <a:t> </a:t>
            </a:r>
            <a:endParaRPr lang="en-US" dirty="0"/>
          </a:p>
        </p:txBody>
      </p:sp>
      <p:sp>
        <p:nvSpPr>
          <p:cNvPr id="3" name="Content Placeholder 2">
            <a:extLst>
              <a:ext uri="{FF2B5EF4-FFF2-40B4-BE49-F238E27FC236}">
                <a16:creationId xmlns:a16="http://schemas.microsoft.com/office/drawing/2014/main" id="{C5AB525D-CEB3-8764-6EC9-FFC8607791EF}"/>
              </a:ext>
            </a:extLst>
          </p:cNvPr>
          <p:cNvSpPr>
            <a:spLocks noGrp="1"/>
          </p:cNvSpPr>
          <p:nvPr>
            <p:ph idx="1"/>
          </p:nvPr>
        </p:nvSpPr>
        <p:spPr>
          <a:xfrm>
            <a:off x="315417" y="1187159"/>
            <a:ext cx="9156803" cy="3880773"/>
          </a:xfrm>
        </p:spPr>
        <p:txBody>
          <a:bodyPr>
            <a:normAutofit/>
          </a:bodyPr>
          <a:lstStyle/>
          <a:p>
            <a:r>
              <a:rPr lang="en-IN" sz="2400" dirty="0">
                <a:latin typeface="Times New Roman" panose="02020603050405020304" pitchFamily="18" charset="0"/>
                <a:cs typeface="Times New Roman" panose="02020603050405020304" pitchFamily="18" charset="0"/>
              </a:rPr>
              <a:t>If soil will get dry then sensor senses low moisture level and automatically switches on the water pump to supply water to the plant. </a:t>
            </a:r>
          </a:p>
          <a:p>
            <a:r>
              <a:rPr lang="en-IN" sz="2400" dirty="0">
                <a:latin typeface="Times New Roman" panose="02020603050405020304" pitchFamily="18" charset="0"/>
                <a:cs typeface="Times New Roman" panose="02020603050405020304" pitchFamily="18" charset="0"/>
              </a:rPr>
              <a:t>As plant get sufficient water and soil get wet then sensor senses enough moisture in soil. After which the water pump will automatically get stopped.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1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09DB-7B8D-284A-0C4A-58D37AA9BFCF}"/>
              </a:ext>
            </a:extLst>
          </p:cNvPr>
          <p:cNvSpPr>
            <a:spLocks noGrp="1"/>
          </p:cNvSpPr>
          <p:nvPr>
            <p:ph type="title"/>
          </p:nvPr>
        </p:nvSpPr>
        <p:spPr>
          <a:xfrm>
            <a:off x="265992" y="274557"/>
            <a:ext cx="9603275" cy="1049235"/>
          </a:xfrm>
        </p:spPr>
        <p:txBody>
          <a:bodyPr/>
          <a:lstStyle/>
          <a:p>
            <a:r>
              <a:rPr lang="en-IN" dirty="0"/>
              <a:t>                    </a:t>
            </a:r>
            <a:r>
              <a:rPr lang="en-IN" dirty="0">
                <a:latin typeface="Times New Roman" panose="02020603050405020304" pitchFamily="18" charset="0"/>
                <a:cs typeface="Times New Roman" panose="02020603050405020304" pitchFamily="18" charset="0"/>
              </a:rPr>
              <a:t>PROPOSED SOLUTION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2094F4-667F-9FEB-201D-DC0FB7AE7365}"/>
              </a:ext>
            </a:extLst>
          </p:cNvPr>
          <p:cNvSpPr>
            <a:spLocks noGrp="1"/>
          </p:cNvSpPr>
          <p:nvPr>
            <p:ph idx="1"/>
          </p:nvPr>
        </p:nvSpPr>
        <p:spPr>
          <a:xfrm>
            <a:off x="539394" y="1149719"/>
            <a:ext cx="9056470" cy="3880773"/>
          </a:xfrm>
        </p:spPr>
        <p:txBody>
          <a:bodyPr>
            <a:normAutofit/>
          </a:bodyPr>
          <a:lstStyle/>
          <a:p>
            <a:r>
              <a:rPr lang="en-IN" sz="2400" dirty="0">
                <a:latin typeface="Times New Roman" panose="02020603050405020304" pitchFamily="18" charset="0"/>
                <a:cs typeface="Times New Roman" panose="02020603050405020304" pitchFamily="18" charset="0"/>
              </a:rPr>
              <a:t>Consider integrating machine learning algorithms that adapt over time to specific crop and soil conditions. </a:t>
            </a:r>
          </a:p>
          <a:p>
            <a:r>
              <a:rPr lang="en-IN" sz="2400" dirty="0">
                <a:latin typeface="Times New Roman" panose="02020603050405020304" pitchFamily="18" charset="0"/>
                <a:cs typeface="Times New Roman" panose="02020603050405020304" pitchFamily="18" charset="0"/>
              </a:rPr>
              <a:t>This dynamic AI system could continuously optimize valve adjustments based on historical data, weather forecasts, and crop growth stages, enhancing precision and water-use efficiency in the piped and micro irrigation network.</a:t>
            </a:r>
          </a:p>
          <a:p>
            <a:r>
              <a:rPr lang="en-IN" sz="2400" dirty="0">
                <a:latin typeface="Times New Roman" panose="02020603050405020304" pitchFamily="18" charset="0"/>
                <a:cs typeface="Times New Roman" panose="02020603050405020304" pitchFamily="18" charset="0"/>
              </a:rPr>
              <a:t>Some plants need more water and some does not need much so it senses it and produces as a data of how much water is need for a particular plant ,so that the water will not be get wasted.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71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42BC-3741-5CF1-D03C-0086134625EB}"/>
              </a:ext>
            </a:extLst>
          </p:cNvPr>
          <p:cNvSpPr>
            <a:spLocks noGrp="1"/>
          </p:cNvSpPr>
          <p:nvPr>
            <p:ph type="title"/>
          </p:nvPr>
        </p:nvSpPr>
        <p:spPr>
          <a:xfrm>
            <a:off x="1034449" y="168046"/>
            <a:ext cx="9603275" cy="1049235"/>
          </a:xfrm>
        </p:spPr>
        <p:txBody>
          <a:bodyPr>
            <a:normAutofit/>
          </a:bodyPr>
          <a:lstStyle/>
          <a:p>
            <a:r>
              <a:rPr lang="en-IN" dirty="0">
                <a:latin typeface="Times New Roman" panose="02020603050405020304" pitchFamily="18" charset="0"/>
                <a:cs typeface="Times New Roman" panose="02020603050405020304" pitchFamily="18" charset="0"/>
              </a:rPr>
              <a:t>                           FLOWCHART </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CE66124-D566-41EB-AB17-8BCB66C00BC1}"/>
              </a:ext>
            </a:extLst>
          </p:cNvPr>
          <p:cNvPicPr>
            <a:picLocks noGrp="1" noChangeAspect="1"/>
          </p:cNvPicPr>
          <p:nvPr>
            <p:ph idx="1"/>
          </p:nvPr>
        </p:nvPicPr>
        <p:blipFill>
          <a:blip r:embed="rId2"/>
          <a:stretch>
            <a:fillRect/>
          </a:stretch>
        </p:blipFill>
        <p:spPr>
          <a:xfrm>
            <a:off x="1435185" y="1217280"/>
            <a:ext cx="6988727" cy="5472673"/>
          </a:xfrm>
        </p:spPr>
      </p:pic>
    </p:spTree>
    <p:extLst>
      <p:ext uri="{BB962C8B-B14F-4D97-AF65-F5344CB8AC3E}">
        <p14:creationId xmlns:p14="http://schemas.microsoft.com/office/powerpoint/2010/main" val="206413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4AD7-798C-37FD-B6BA-3473C3E6806C}"/>
              </a:ext>
            </a:extLst>
          </p:cNvPr>
          <p:cNvSpPr>
            <a:spLocks noGrp="1"/>
          </p:cNvSpPr>
          <p:nvPr>
            <p:ph type="title"/>
          </p:nvPr>
        </p:nvSpPr>
        <p:spPr>
          <a:xfrm>
            <a:off x="-524154" y="169831"/>
            <a:ext cx="9603275" cy="1049235"/>
          </a:xfrm>
        </p:spPr>
        <p:txBody>
          <a:bodyPr/>
          <a:lstStyle/>
          <a:p>
            <a:r>
              <a:rPr lang="en-IN" dirty="0"/>
              <a:t>                          </a:t>
            </a:r>
            <a:r>
              <a:rPr lang="en-IN" dirty="0">
                <a:latin typeface="Times New Roman" panose="02020603050405020304" pitchFamily="18" charset="0"/>
                <a:cs typeface="Times New Roman" panose="02020603050405020304" pitchFamily="18" charset="0"/>
              </a:rPr>
              <a:t>BLOCK DIAGRAM </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3B86FB4-BFEA-91CC-205D-04C30B35E624}"/>
              </a:ext>
            </a:extLst>
          </p:cNvPr>
          <p:cNvPicPr>
            <a:picLocks noGrp="1" noChangeAspect="1"/>
          </p:cNvPicPr>
          <p:nvPr>
            <p:ph idx="1"/>
          </p:nvPr>
        </p:nvPicPr>
        <p:blipFill>
          <a:blip r:embed="rId2"/>
          <a:stretch>
            <a:fillRect/>
          </a:stretch>
        </p:blipFill>
        <p:spPr>
          <a:xfrm>
            <a:off x="1147802" y="2002085"/>
            <a:ext cx="7381875" cy="3526497"/>
          </a:xfrm>
        </p:spPr>
      </p:pic>
    </p:spTree>
    <p:extLst>
      <p:ext uri="{BB962C8B-B14F-4D97-AF65-F5344CB8AC3E}">
        <p14:creationId xmlns:p14="http://schemas.microsoft.com/office/powerpoint/2010/main" val="23224155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Automatic regulation of release of water based upon soil moisture and temperature control system  </vt:lpstr>
      <vt:lpstr>                                      ABSTRACT </vt:lpstr>
      <vt:lpstr>                           INTRODUCTION </vt:lpstr>
      <vt:lpstr>                                OBJECTIVES</vt:lpstr>
      <vt:lpstr>                       PROBLEM STATEMENT </vt:lpstr>
      <vt:lpstr>                          EXISTING SOLUTION </vt:lpstr>
      <vt:lpstr>                    PROPOSED SOLUTION </vt:lpstr>
      <vt:lpstr>                           FLOWCHART </vt:lpstr>
      <vt:lpstr>                          BLOCK DIAGRAM </vt:lpstr>
      <vt:lpstr>                  COMPONENTS REQUIRED </vt:lpstr>
      <vt:lpstr>PowerPoint Presentation</vt:lpstr>
      <vt:lpstr>PowerPoint Presentation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regulation of release OF water based upon soil moisture and temperature control system  </dc:title>
  <dc:creator>pavithrasaravanakumar05@gmail.com</dc:creator>
  <cp:lastModifiedBy>pavithrasaravanakumar05@gmail.com</cp:lastModifiedBy>
  <cp:revision>3</cp:revision>
  <dcterms:created xsi:type="dcterms:W3CDTF">2024-03-13T13:25:46Z</dcterms:created>
  <dcterms:modified xsi:type="dcterms:W3CDTF">2025-08-11T08:11:06Z</dcterms:modified>
</cp:coreProperties>
</file>