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258" r:id="rId4"/>
    <p:sldId id="259" r:id="rId5"/>
    <p:sldId id="260" r:id="rId6"/>
    <p:sldId id="261" r:id="rId7"/>
    <p:sldId id="280" r:id="rId8"/>
    <p:sldId id="262" r:id="rId9"/>
    <p:sldId id="263" r:id="rId10"/>
    <p:sldId id="264" r:id="rId11"/>
    <p:sldId id="265" r:id="rId12"/>
    <p:sldId id="268" r:id="rId13"/>
    <p:sldId id="266" r:id="rId14"/>
    <p:sldId id="267" r:id="rId15"/>
    <p:sldId id="269" r:id="rId16"/>
    <p:sldId id="270" r:id="rId17"/>
    <p:sldId id="271" r:id="rId18"/>
    <p:sldId id="272" r:id="rId19"/>
    <p:sldId id="273" r:id="rId20"/>
    <p:sldId id="274" r:id="rId21"/>
    <p:sldId id="275" r:id="rId22"/>
    <p:sldId id="276" r:id="rId23"/>
    <p:sldId id="281" r:id="rId24"/>
    <p:sldId id="278" r:id="rId25"/>
    <p:sldId id="282" r:id="rId26"/>
    <p:sldId id="279" r:id="rId2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D5D1"/>
          </a:solidFill>
        </a:fill>
      </a:tcStyle>
    </a:wholeTbl>
    <a:band2H>
      <a:tcTxStyle/>
      <a:tcStyle>
        <a:tcBdr/>
        <a:fill>
          <a:solidFill>
            <a:srgbClr val="FCEBEA"/>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CFD1"/>
          </a:solidFill>
        </a:fill>
      </a:tcStyle>
    </a:wholeTbl>
    <a:band2H>
      <a:tcTxStyle/>
      <a:tcStyle>
        <a:tcBdr/>
        <a:fill>
          <a:solidFill>
            <a:srgbClr val="E9E9E9"/>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DCCA"/>
          </a:solidFill>
        </a:fill>
      </a:tcStyle>
    </a:wholeTbl>
    <a:band2H>
      <a:tcTxStyle/>
      <a:tcStyle>
        <a:tcBdr/>
        <a:fill>
          <a:solidFill>
            <a:srgbClr val="FFEEE7"/>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venir Next LT Pro"/>
          <a:ea typeface="Avenir Next LT Pro"/>
          <a:cs typeface="Avenir Next LT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venir Next LT Pro"/>
          <a:ea typeface="Avenir Next LT Pro"/>
          <a:cs typeface="Avenir Next LT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venir Next LT Pro"/>
          <a:ea typeface="Avenir Next LT Pro"/>
          <a:cs typeface="Avenir Next LT Pro"/>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venir Next LT Pro"/>
          <a:ea typeface="Avenir Next LT Pro"/>
          <a:cs typeface="Avenir Next LT Pro"/>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venir Next LT Pro"/>
          <a:ea typeface="Avenir Next LT Pro"/>
          <a:cs typeface="Avenir Next LT Pro"/>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venir Next LT Pro"/>
          <a:ea typeface="Avenir Next LT Pro"/>
          <a:cs typeface="Avenir Next LT Pro"/>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venir Next LT Pro"/>
          <a:ea typeface="Avenir Next LT Pro"/>
          <a:cs typeface="Avenir Next LT Pro"/>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venir Next LT Pro"/>
          <a:ea typeface="Avenir Next LT Pro"/>
          <a:cs typeface="Avenir Next LT Pro"/>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9" name="Shape 189"/>
          <p:cNvSpPr>
            <a:spLocks noGrp="1" noRot="1" noChangeAspect="1"/>
          </p:cNvSpPr>
          <p:nvPr>
            <p:ph type="sldImg"/>
          </p:nvPr>
        </p:nvSpPr>
        <p:spPr>
          <a:xfrm>
            <a:off x="1143000" y="685800"/>
            <a:ext cx="4572000" cy="3429000"/>
          </a:xfrm>
          <a:prstGeom prst="rect">
            <a:avLst/>
          </a:prstGeom>
        </p:spPr>
        <p:txBody>
          <a:bodyPr/>
          <a:lstStyle/>
          <a:p>
            <a:endParaRPr/>
          </a:p>
        </p:txBody>
      </p:sp>
      <p:sp>
        <p:nvSpPr>
          <p:cNvPr id="190" name="Shape 19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3" name="Freeform 13"/>
          <p:cNvSpPr/>
          <p:nvPr/>
        </p:nvSpPr>
        <p:spPr>
          <a:xfrm>
            <a:off x="4000500" y="1087403"/>
            <a:ext cx="8191500" cy="5770597"/>
          </a:xfrm>
          <a:custGeom>
            <a:avLst/>
            <a:gdLst/>
            <a:ahLst/>
            <a:cxnLst>
              <a:cxn ang="0">
                <a:pos x="wd2" y="hd2"/>
              </a:cxn>
              <a:cxn ang="5400000">
                <a:pos x="wd2" y="hd2"/>
              </a:cxn>
              <a:cxn ang="10800000">
                <a:pos x="wd2" y="hd2"/>
              </a:cxn>
              <a:cxn ang="16200000">
                <a:pos x="wd2" y="hd2"/>
              </a:cxn>
            </a:cxnLst>
            <a:rect l="0" t="0" r="r" b="b"/>
            <a:pathLst>
              <a:path w="21600" h="21600" extrusionOk="0">
                <a:moveTo>
                  <a:pt x="12998" y="0"/>
                </a:moveTo>
                <a:cubicBezTo>
                  <a:pt x="16139" y="0"/>
                  <a:pt x="19020" y="1571"/>
                  <a:pt x="21267" y="4187"/>
                </a:cubicBezTo>
                <a:lnTo>
                  <a:pt x="21600" y="4594"/>
                </a:lnTo>
                <a:lnTo>
                  <a:pt x="21600" y="21600"/>
                </a:lnTo>
                <a:lnTo>
                  <a:pt x="210" y="21600"/>
                </a:lnTo>
                <a:lnTo>
                  <a:pt x="150" y="21127"/>
                </a:lnTo>
                <a:cubicBezTo>
                  <a:pt x="51" y="20216"/>
                  <a:pt x="0" y="19284"/>
                  <a:pt x="0" y="18335"/>
                </a:cubicBezTo>
                <a:cubicBezTo>
                  <a:pt x="0" y="8209"/>
                  <a:pt x="5820" y="0"/>
                  <a:pt x="12998" y="0"/>
                </a:cubicBezTo>
                <a:close/>
              </a:path>
            </a:pathLst>
          </a:cu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 name="Straight Connector 11"/>
          <p:cNvSpPr/>
          <p:nvPr/>
        </p:nvSpPr>
        <p:spPr>
          <a:xfrm flipH="1">
            <a:off x="406240" y="183933"/>
            <a:ext cx="1" cy="1597709"/>
          </a:xfrm>
          <a:prstGeom prst="line">
            <a:avLst/>
          </a:prstGeom>
          <a:ln w="127000" cap="rnd">
            <a:solidFill>
              <a:schemeClr val="accent4"/>
            </a:solidFill>
            <a:prstDash val="dash"/>
            <a:miter/>
          </a:ln>
        </p:spPr>
        <p:txBody>
          <a:bodyPr lIns="45719" rIns="45719"/>
          <a:lstStyle/>
          <a:p>
            <a:endParaRPr/>
          </a:p>
        </p:txBody>
      </p:sp>
      <p:sp>
        <p:nvSpPr>
          <p:cNvPr id="15" name="Freeform: Shape 13"/>
          <p:cNvSpPr/>
          <p:nvPr/>
        </p:nvSpPr>
        <p:spPr>
          <a:xfrm>
            <a:off x="5292347" y="1"/>
            <a:ext cx="2279743" cy="12677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14" y="0"/>
                </a:lnTo>
                <a:lnTo>
                  <a:pt x="1314" y="18370"/>
                </a:lnTo>
                <a:lnTo>
                  <a:pt x="18975" y="0"/>
                </a:lnTo>
                <a:lnTo>
                  <a:pt x="21600" y="0"/>
                </a:lnTo>
                <a:lnTo>
                  <a:pt x="986" y="21442"/>
                </a:lnTo>
                <a:cubicBezTo>
                  <a:pt x="886" y="21545"/>
                  <a:pt x="772" y="21600"/>
                  <a:pt x="657" y="21600"/>
                </a:cubicBezTo>
                <a:cubicBezTo>
                  <a:pt x="294" y="21600"/>
                  <a:pt x="0" y="21071"/>
                  <a:pt x="0" y="20418"/>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16" name="Freeform: Shape 15"/>
          <p:cNvSpPr/>
          <p:nvPr/>
        </p:nvSpPr>
        <p:spPr>
          <a:xfrm>
            <a:off x="10208694" y="1"/>
            <a:ext cx="1135067" cy="4779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568" y="760"/>
                </a:lnTo>
                <a:cubicBezTo>
                  <a:pt x="20543" y="12654"/>
                  <a:pt x="16111" y="21600"/>
                  <a:pt x="10800" y="21600"/>
                </a:cubicBezTo>
                <a:cubicBezTo>
                  <a:pt x="5489" y="21600"/>
                  <a:pt x="1057" y="12654"/>
                  <a:pt x="32" y="760"/>
                </a:cubicBezTo>
                <a:close/>
              </a:path>
            </a:pathLst>
          </a:custGeom>
          <a:solidFill>
            <a:schemeClr val="accent4"/>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7" name="Oval 17"/>
          <p:cNvSpPr/>
          <p:nvPr/>
        </p:nvSpPr>
        <p:spPr>
          <a:xfrm>
            <a:off x="1569043" y="514897"/>
            <a:ext cx="2393353" cy="2328425"/>
          </a:xfrm>
          <a:prstGeom prst="ellipse">
            <a:avLst/>
          </a:prstGeom>
          <a:solidFill>
            <a:schemeClr val="accent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8" name="Freeform: Shape 19"/>
          <p:cNvSpPr/>
          <p:nvPr/>
        </p:nvSpPr>
        <p:spPr>
          <a:xfrm flipH="1">
            <a:off x="0" y="2949739"/>
            <a:ext cx="1186452" cy="1771651"/>
          </a:xfrm>
          <a:custGeom>
            <a:avLst/>
            <a:gdLst/>
            <a:ahLst/>
            <a:cxnLst>
              <a:cxn ang="0">
                <a:pos x="wd2" y="hd2"/>
              </a:cxn>
              <a:cxn ang="5400000">
                <a:pos x="wd2" y="hd2"/>
              </a:cxn>
              <a:cxn ang="10800000">
                <a:pos x="wd2" y="hd2"/>
              </a:cxn>
              <a:cxn ang="16200000">
                <a:pos x="wd2" y="hd2"/>
              </a:cxn>
            </a:cxnLst>
            <a:rect l="0" t="0" r="r" b="b"/>
            <a:pathLst>
              <a:path w="21600" h="21600" extrusionOk="0">
                <a:moveTo>
                  <a:pt x="1127" y="0"/>
                </a:moveTo>
                <a:lnTo>
                  <a:pt x="21600" y="0"/>
                </a:lnTo>
                <a:lnTo>
                  <a:pt x="21600" y="1510"/>
                </a:lnTo>
                <a:lnTo>
                  <a:pt x="2254" y="1510"/>
                </a:lnTo>
                <a:lnTo>
                  <a:pt x="2254" y="20090"/>
                </a:lnTo>
                <a:lnTo>
                  <a:pt x="21600" y="20090"/>
                </a:lnTo>
                <a:lnTo>
                  <a:pt x="21600" y="21600"/>
                </a:lnTo>
                <a:lnTo>
                  <a:pt x="1127" y="21600"/>
                </a:lnTo>
                <a:cubicBezTo>
                  <a:pt x="505" y="21600"/>
                  <a:pt x="0" y="21262"/>
                  <a:pt x="0" y="20845"/>
                </a:cubicBezTo>
                <a:lnTo>
                  <a:pt x="0" y="755"/>
                </a:lnTo>
                <a:cubicBezTo>
                  <a:pt x="0" y="338"/>
                  <a:pt x="505" y="0"/>
                  <a:pt x="1127" y="0"/>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19" name="Arc 21"/>
          <p:cNvSpPr/>
          <p:nvPr/>
        </p:nvSpPr>
        <p:spPr>
          <a:xfrm rot="16200000">
            <a:off x="1539682" y="4203427"/>
            <a:ext cx="2041718" cy="20417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1929" y="0"/>
                  <a:pt x="21600" y="9671"/>
                  <a:pt x="21600" y="21600"/>
                </a:cubicBezTo>
              </a:path>
            </a:pathLst>
          </a:custGeom>
          <a:ln w="127000" cap="rnd">
            <a:solidFill>
              <a:schemeClr val="accent4"/>
            </a:solidFill>
            <a:prstDash val="dash"/>
            <a:miter/>
          </a:ln>
        </p:spPr>
        <p:txBody>
          <a:bodyPr lIns="45719" rIns="45719" anchor="ctr"/>
          <a:lstStyle/>
          <a:p>
            <a:pPr algn="ctr">
              <a:defRPr>
                <a:latin typeface="+mn-lt"/>
                <a:ea typeface="+mn-ea"/>
                <a:cs typeface="+mn-cs"/>
                <a:sym typeface="Calibri"/>
              </a:defRPr>
            </a:pPr>
            <a:endParaRPr/>
          </a:p>
        </p:txBody>
      </p:sp>
      <p:sp>
        <p:nvSpPr>
          <p:cNvPr id="20" name="Title Text"/>
          <p:cNvSpPr txBox="1">
            <a:spLocks noGrp="1"/>
          </p:cNvSpPr>
          <p:nvPr>
            <p:ph type="title"/>
          </p:nvPr>
        </p:nvSpPr>
        <p:spPr>
          <a:xfrm>
            <a:off x="5093208" y="2743200"/>
            <a:ext cx="6592825" cy="2386584"/>
          </a:xfrm>
          <a:prstGeom prst="rect">
            <a:avLst/>
          </a:prstGeom>
        </p:spPr>
        <p:txBody>
          <a:bodyPr anchor="b"/>
          <a:lstStyle>
            <a:lvl1pPr algn="r">
              <a:defRPr sz="6000">
                <a:solidFill>
                  <a:srgbClr val="FFFFFF"/>
                </a:solidFill>
              </a:defRPr>
            </a:lvl1pPr>
          </a:lstStyle>
          <a:p>
            <a:r>
              <a:t>Title Text</a:t>
            </a:r>
          </a:p>
        </p:txBody>
      </p:sp>
      <p:sp>
        <p:nvSpPr>
          <p:cNvPr id="21" name="Body Level One…"/>
          <p:cNvSpPr txBox="1">
            <a:spLocks noGrp="1"/>
          </p:cNvSpPr>
          <p:nvPr>
            <p:ph type="body" sz="quarter" idx="1"/>
          </p:nvPr>
        </p:nvSpPr>
        <p:spPr>
          <a:xfrm>
            <a:off x="5093208" y="5221223"/>
            <a:ext cx="6592825" cy="996697"/>
          </a:xfrm>
          <a:prstGeom prst="rect">
            <a:avLst/>
          </a:prstGeom>
        </p:spPr>
        <p:txBody>
          <a:bodyPr/>
          <a:lstStyle>
            <a:lvl1pPr marL="0" indent="0" algn="r">
              <a:buSzTx/>
              <a:buFontTx/>
              <a:buNone/>
              <a:defRPr sz="2400">
                <a:solidFill>
                  <a:srgbClr val="FFFFFF"/>
                </a:solidFill>
              </a:defRPr>
            </a:lvl1pPr>
            <a:lvl2pPr marL="0" indent="457200" algn="r">
              <a:buSzTx/>
              <a:buFontTx/>
              <a:buNone/>
              <a:defRPr sz="2400">
                <a:solidFill>
                  <a:srgbClr val="FFFFFF"/>
                </a:solidFill>
              </a:defRPr>
            </a:lvl2pPr>
            <a:lvl3pPr marL="0" indent="914400" algn="r">
              <a:buSzTx/>
              <a:buFontTx/>
              <a:buNone/>
              <a:defRPr sz="2400">
                <a:solidFill>
                  <a:srgbClr val="FFFFFF"/>
                </a:solidFill>
              </a:defRPr>
            </a:lvl3pPr>
            <a:lvl4pPr marL="0" indent="1371600" algn="r">
              <a:buSzTx/>
              <a:buFontTx/>
              <a:buNone/>
              <a:defRPr sz="2400">
                <a:solidFill>
                  <a:srgbClr val="FFFFFF"/>
                </a:solidFill>
              </a:defRPr>
            </a:lvl4pPr>
            <a:lvl5pPr marL="0" indent="1828800" algn="r">
              <a:buSzTx/>
              <a:buFontTx/>
              <a:buNone/>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omparison 3 column">
    <p:spTree>
      <p:nvGrpSpPr>
        <p:cNvPr id="1" name=""/>
        <p:cNvGrpSpPr/>
        <p:nvPr/>
      </p:nvGrpSpPr>
      <p:grpSpPr>
        <a:xfrm>
          <a:off x="0" y="0"/>
          <a:ext cx="0" cy="0"/>
          <a:chOff x="0" y="0"/>
          <a:chExt cx="0" cy="0"/>
        </a:xfrm>
      </p:grpSpPr>
      <p:sp>
        <p:nvSpPr>
          <p:cNvPr id="115"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116" name="Body Level One…"/>
          <p:cNvSpPr txBox="1">
            <a:spLocks noGrp="1"/>
          </p:cNvSpPr>
          <p:nvPr>
            <p:ph type="body" sz="quarter" idx="1"/>
          </p:nvPr>
        </p:nvSpPr>
        <p:spPr>
          <a:xfrm>
            <a:off x="839787" y="1681163"/>
            <a:ext cx="3291842"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117" name="Text Placeholder 4"/>
          <p:cNvSpPr>
            <a:spLocks noGrp="1"/>
          </p:cNvSpPr>
          <p:nvPr>
            <p:ph type="body" sz="quarter" idx="21"/>
          </p:nvPr>
        </p:nvSpPr>
        <p:spPr>
          <a:xfrm>
            <a:off x="4453128" y="1681163"/>
            <a:ext cx="3291841" cy="823913"/>
          </a:xfrm>
          <a:prstGeom prst="rect">
            <a:avLst/>
          </a:prstGeom>
        </p:spPr>
        <p:txBody>
          <a:bodyPr anchor="b"/>
          <a:lstStyle/>
          <a:p>
            <a:pPr marL="0" indent="0">
              <a:buSzTx/>
              <a:buFontTx/>
              <a:buNone/>
              <a:defRPr sz="2400" b="1"/>
            </a:pPr>
            <a:endParaRPr/>
          </a:p>
        </p:txBody>
      </p:sp>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19" name="Text Placeholder 4"/>
          <p:cNvSpPr>
            <a:spLocks noGrp="1"/>
          </p:cNvSpPr>
          <p:nvPr>
            <p:ph type="body" sz="quarter" idx="22"/>
          </p:nvPr>
        </p:nvSpPr>
        <p:spPr>
          <a:xfrm>
            <a:off x="8065007" y="1681163"/>
            <a:ext cx="3291841" cy="823913"/>
          </a:xfrm>
          <a:prstGeom prst="rect">
            <a:avLst/>
          </a:prstGeom>
        </p:spPr>
        <p:txBody>
          <a:bodyPr anchor="b"/>
          <a:lstStyle/>
          <a:p>
            <a:pPr marL="0" indent="0">
              <a:buSzTx/>
              <a:buFontTx/>
              <a:buNone/>
              <a:defRPr sz="2400" b="1"/>
            </a:pPr>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and Content with 2 medium pictures">
    <p:spTree>
      <p:nvGrpSpPr>
        <p:cNvPr id="1" name=""/>
        <p:cNvGrpSpPr/>
        <p:nvPr/>
      </p:nvGrpSpPr>
      <p:grpSpPr>
        <a:xfrm>
          <a:off x="0" y="0"/>
          <a:ext cx="0" cy="0"/>
          <a:chOff x="0" y="0"/>
          <a:chExt cx="0" cy="0"/>
        </a:xfrm>
      </p:grpSpPr>
      <p:sp>
        <p:nvSpPr>
          <p:cNvPr id="126" name="Picture Placeholder 19"/>
          <p:cNvSpPr>
            <a:spLocks noGrp="1"/>
          </p:cNvSpPr>
          <p:nvPr>
            <p:ph type="pic" sz="half" idx="21"/>
          </p:nvPr>
        </p:nvSpPr>
        <p:spPr>
          <a:xfrm>
            <a:off x="7901258" y="2727729"/>
            <a:ext cx="4290741" cy="4130272"/>
          </a:xfrm>
          <a:prstGeom prst="rect">
            <a:avLst/>
          </a:prstGeom>
        </p:spPr>
        <p:txBody>
          <a:bodyPr lIns="91439" rIns="91439">
            <a:noAutofit/>
          </a:bodyPr>
          <a:lstStyle/>
          <a:p>
            <a:endParaRPr/>
          </a:p>
        </p:txBody>
      </p:sp>
      <p:sp>
        <p:nvSpPr>
          <p:cNvPr id="127" name="Picture Placeholder 20"/>
          <p:cNvSpPr>
            <a:spLocks noGrp="1"/>
          </p:cNvSpPr>
          <p:nvPr>
            <p:ph type="pic" sz="quarter" idx="22"/>
          </p:nvPr>
        </p:nvSpPr>
        <p:spPr>
          <a:xfrm>
            <a:off x="6261608" y="-1"/>
            <a:ext cx="3519313" cy="3007911"/>
          </a:xfrm>
          <a:prstGeom prst="rect">
            <a:avLst/>
          </a:prstGeom>
        </p:spPr>
        <p:txBody>
          <a:bodyPr lIns="91439" rIns="91439">
            <a:noAutofit/>
          </a:bodyPr>
          <a:lstStyle/>
          <a:p>
            <a:endParaRPr/>
          </a:p>
        </p:txBody>
      </p:sp>
      <p:sp>
        <p:nvSpPr>
          <p:cNvPr id="128" name="Oval 9"/>
          <p:cNvSpPr/>
          <p:nvPr/>
        </p:nvSpPr>
        <p:spPr>
          <a:xfrm>
            <a:off x="10420569" y="1364732"/>
            <a:ext cx="947489" cy="921786"/>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29" name="Arc 11"/>
          <p:cNvSpPr/>
          <p:nvPr/>
        </p:nvSpPr>
        <p:spPr>
          <a:xfrm rot="4759070" flipV="1">
            <a:off x="5896042" y="1918749"/>
            <a:ext cx="1820521" cy="1157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254" y="0"/>
                  <a:pt x="17673" y="8419"/>
                  <a:pt x="21600" y="21600"/>
                </a:cubicBezTo>
              </a:path>
            </a:pathLst>
          </a:custGeom>
          <a:ln w="127000" cap="rnd">
            <a:solidFill>
              <a:schemeClr val="accent4"/>
            </a:solidFill>
            <a:prstDash val="dash"/>
            <a:miter/>
          </a:ln>
        </p:spPr>
        <p:txBody>
          <a:bodyPr lIns="45719" rIns="45719" anchor="ctr"/>
          <a:lstStyle/>
          <a:p>
            <a:pPr algn="ctr">
              <a:defRPr>
                <a:latin typeface="+mn-lt"/>
                <a:ea typeface="+mn-ea"/>
                <a:cs typeface="+mn-cs"/>
                <a:sym typeface="Calibri"/>
              </a:defRPr>
            </a:pPr>
            <a:endParaRPr/>
          </a:p>
        </p:txBody>
      </p:sp>
      <p:sp>
        <p:nvSpPr>
          <p:cNvPr id="130" name="Title Text"/>
          <p:cNvSpPr txBox="1">
            <a:spLocks noGrp="1"/>
          </p:cNvSpPr>
          <p:nvPr>
            <p:ph type="title"/>
          </p:nvPr>
        </p:nvSpPr>
        <p:spPr>
          <a:xfrm>
            <a:off x="841247" y="365759"/>
            <a:ext cx="5120642" cy="1325882"/>
          </a:xfrm>
          <a:prstGeom prst="rect">
            <a:avLst/>
          </a:prstGeom>
        </p:spPr>
        <p:txBody>
          <a:bodyPr/>
          <a:lstStyle/>
          <a:p>
            <a:r>
              <a:t>Title Text</a:t>
            </a:r>
          </a:p>
        </p:txBody>
      </p:sp>
      <p:sp>
        <p:nvSpPr>
          <p:cNvPr id="1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2" name="Body Level One…"/>
          <p:cNvSpPr txBox="1">
            <a:spLocks noGrp="1"/>
          </p:cNvSpPr>
          <p:nvPr>
            <p:ph type="body" sz="half" idx="1"/>
          </p:nvPr>
        </p:nvSpPr>
        <p:spPr>
          <a:xfrm>
            <a:off x="841247" y="1828800"/>
            <a:ext cx="5093210" cy="4352545"/>
          </a:xfrm>
          <a:prstGeom prst="rect">
            <a:avLst/>
          </a:prstGeom>
        </p:spPr>
        <p:txBody>
          <a:bodyPr/>
          <a:lstStyle>
            <a:lvl1pPr marL="0" indent="0">
              <a:buSzTx/>
              <a:buFontTx/>
              <a:buNone/>
              <a:defRPr sz="2400"/>
            </a:lvl1pPr>
            <a:lvl2pPr marL="228600" indent="-228600">
              <a:buFontTx/>
              <a:defRPr sz="2400"/>
            </a:lvl2pPr>
            <a:lvl3pPr marL="502919" indent="-274319">
              <a:buFontTx/>
              <a:defRPr sz="2400"/>
            </a:lvl3pPr>
            <a:lvl4pPr marL="762000" indent="-304800">
              <a:buFontTx/>
              <a:defRPr sz="2400"/>
            </a:lvl4pPr>
            <a:lvl5pPr marL="2133600" indent="-304800">
              <a:buFontTx/>
              <a:defRPr sz="24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Closing">
    <p:spTree>
      <p:nvGrpSpPr>
        <p:cNvPr id="1" name=""/>
        <p:cNvGrpSpPr/>
        <p:nvPr/>
      </p:nvGrpSpPr>
      <p:grpSpPr>
        <a:xfrm>
          <a:off x="0" y="0"/>
          <a:ext cx="0" cy="0"/>
          <a:chOff x="0" y="0"/>
          <a:chExt cx="0" cy="0"/>
        </a:xfrm>
      </p:grpSpPr>
      <p:sp>
        <p:nvSpPr>
          <p:cNvPr id="139" name="Oval 9"/>
          <p:cNvSpPr/>
          <p:nvPr/>
        </p:nvSpPr>
        <p:spPr>
          <a:xfrm>
            <a:off x="707392" y="847599"/>
            <a:ext cx="4619940" cy="4619940"/>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0" name="Freeform: Shape 11"/>
          <p:cNvSpPr/>
          <p:nvPr/>
        </p:nvSpPr>
        <p:spPr>
          <a:xfrm flipH="1">
            <a:off x="530529" y="-1"/>
            <a:ext cx="1155142" cy="591011"/>
          </a:xfrm>
          <a:custGeom>
            <a:avLst/>
            <a:gdLst/>
            <a:ahLst/>
            <a:cxnLst>
              <a:cxn ang="0">
                <a:pos x="wd2" y="hd2"/>
              </a:cxn>
              <a:cxn ang="5400000">
                <a:pos x="wd2" y="hd2"/>
              </a:cxn>
              <a:cxn ang="10800000">
                <a:pos x="wd2" y="hd2"/>
              </a:cxn>
              <a:cxn ang="16200000">
                <a:pos x="wd2" y="hd2"/>
              </a:cxn>
            </a:cxnLst>
            <a:rect l="0" t="0" r="r" b="b"/>
            <a:pathLst>
              <a:path w="21600" h="21600" extrusionOk="0">
                <a:moveTo>
                  <a:pt x="25" y="0"/>
                </a:moveTo>
                <a:lnTo>
                  <a:pt x="21575" y="0"/>
                </a:lnTo>
                <a:lnTo>
                  <a:pt x="21600" y="491"/>
                </a:lnTo>
                <a:cubicBezTo>
                  <a:pt x="21600" y="12149"/>
                  <a:pt x="16765" y="21600"/>
                  <a:pt x="10800" y="21600"/>
                </a:cubicBezTo>
                <a:cubicBezTo>
                  <a:pt x="4835" y="21600"/>
                  <a:pt x="0" y="12149"/>
                  <a:pt x="0" y="491"/>
                </a:cubicBezTo>
                <a:close/>
              </a:path>
            </a:pathLst>
          </a:custGeom>
          <a:solidFill>
            <a:schemeClr val="accent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1" name="Freeform: Shape 13"/>
          <p:cNvSpPr/>
          <p:nvPr/>
        </p:nvSpPr>
        <p:spPr>
          <a:xfrm flipH="1">
            <a:off x="3961510" y="-1"/>
            <a:ext cx="1737402" cy="9595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39" y="0"/>
                </a:lnTo>
                <a:lnTo>
                  <a:pt x="1539" y="17790"/>
                </a:lnTo>
                <a:lnTo>
                  <a:pt x="18525" y="0"/>
                </a:lnTo>
                <a:lnTo>
                  <a:pt x="21600" y="0"/>
                </a:lnTo>
                <a:lnTo>
                  <a:pt x="1155" y="21413"/>
                </a:lnTo>
                <a:cubicBezTo>
                  <a:pt x="1038" y="21536"/>
                  <a:pt x="905" y="21600"/>
                  <a:pt x="770" y="21600"/>
                </a:cubicBezTo>
                <a:cubicBezTo>
                  <a:pt x="345" y="21600"/>
                  <a:pt x="0" y="20976"/>
                  <a:pt x="0" y="20206"/>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142" name="Freeform: Shape 15"/>
          <p:cNvSpPr/>
          <p:nvPr/>
        </p:nvSpPr>
        <p:spPr>
          <a:xfrm flipH="1">
            <a:off x="0" y="2936831"/>
            <a:ext cx="159742" cy="5529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9181" y="21221"/>
                </a:lnTo>
                <a:cubicBezTo>
                  <a:pt x="7608" y="18962"/>
                  <a:pt x="0" y="15138"/>
                  <a:pt x="0" y="10800"/>
                </a:cubicBezTo>
                <a:cubicBezTo>
                  <a:pt x="0" y="6462"/>
                  <a:pt x="7608" y="2638"/>
                  <a:pt x="19181" y="379"/>
                </a:cubicBezTo>
                <a:close/>
              </a:path>
            </a:pathLst>
          </a:custGeom>
          <a:solidFill>
            <a:schemeClr val="accent4"/>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3" name="Freeform: Shape 17"/>
          <p:cNvSpPr/>
          <p:nvPr/>
        </p:nvSpPr>
        <p:spPr>
          <a:xfrm flipH="1">
            <a:off x="0" y="5835648"/>
            <a:ext cx="1548181" cy="1022352"/>
          </a:xfrm>
          <a:custGeom>
            <a:avLst/>
            <a:gdLst/>
            <a:ahLst/>
            <a:cxnLst>
              <a:cxn ang="0">
                <a:pos x="wd2" y="hd2"/>
              </a:cxn>
              <a:cxn ang="5400000">
                <a:pos x="wd2" y="hd2"/>
              </a:cxn>
              <a:cxn ang="10800000">
                <a:pos x="wd2" y="hd2"/>
              </a:cxn>
              <a:cxn ang="16200000">
                <a:pos x="wd2" y="hd2"/>
              </a:cxn>
            </a:cxnLst>
            <a:rect l="0" t="0" r="r" b="b"/>
            <a:pathLst>
              <a:path w="21600" h="21600" extrusionOk="0">
                <a:moveTo>
                  <a:pt x="864" y="0"/>
                </a:moveTo>
                <a:lnTo>
                  <a:pt x="21600" y="0"/>
                </a:lnTo>
                <a:lnTo>
                  <a:pt x="21600" y="2616"/>
                </a:lnTo>
                <a:lnTo>
                  <a:pt x="1728" y="2616"/>
                </a:lnTo>
                <a:lnTo>
                  <a:pt x="1728" y="21600"/>
                </a:lnTo>
                <a:lnTo>
                  <a:pt x="0" y="21600"/>
                </a:lnTo>
                <a:lnTo>
                  <a:pt x="0" y="1308"/>
                </a:lnTo>
                <a:cubicBezTo>
                  <a:pt x="0" y="586"/>
                  <a:pt x="387" y="0"/>
                  <a:pt x="864" y="0"/>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144" name="Freeform: Shape 19"/>
          <p:cNvSpPr/>
          <p:nvPr/>
        </p:nvSpPr>
        <p:spPr>
          <a:xfrm flipH="1">
            <a:off x="3405056" y="5717904"/>
            <a:ext cx="1771610" cy="1140097"/>
          </a:xfrm>
          <a:custGeom>
            <a:avLst/>
            <a:gdLst/>
            <a:ahLst/>
            <a:cxnLst>
              <a:cxn ang="0">
                <a:pos x="wd2" y="hd2"/>
              </a:cxn>
              <a:cxn ang="5400000">
                <a:pos x="wd2" y="hd2"/>
              </a:cxn>
              <a:cxn ang="10800000">
                <a:pos x="wd2" y="hd2"/>
              </a:cxn>
              <a:cxn ang="16200000">
                <a:pos x="wd2" y="hd2"/>
              </a:cxn>
            </a:cxnLst>
            <a:rect l="0" t="0" r="r" b="b"/>
            <a:pathLst>
              <a:path w="21544" h="21593" extrusionOk="0">
                <a:moveTo>
                  <a:pt x="18992" y="14452"/>
                </a:moveTo>
                <a:cubicBezTo>
                  <a:pt x="19281" y="14400"/>
                  <a:pt x="19575" y="14607"/>
                  <a:pt x="19737" y="15016"/>
                </a:cubicBezTo>
                <a:cubicBezTo>
                  <a:pt x="20142" y="16100"/>
                  <a:pt x="20502" y="17222"/>
                  <a:pt x="20816" y="18374"/>
                </a:cubicBezTo>
                <a:lnTo>
                  <a:pt x="21544" y="21593"/>
                </a:lnTo>
                <a:lnTo>
                  <a:pt x="19910" y="21593"/>
                </a:lnTo>
                <a:lnTo>
                  <a:pt x="19394" y="19313"/>
                </a:lnTo>
                <a:cubicBezTo>
                  <a:pt x="19105" y="18253"/>
                  <a:pt x="18774" y="17221"/>
                  <a:pt x="18402" y="16224"/>
                </a:cubicBezTo>
                <a:cubicBezTo>
                  <a:pt x="18197" y="15641"/>
                  <a:pt x="18335" y="14910"/>
                  <a:pt x="18709" y="14591"/>
                </a:cubicBezTo>
                <a:cubicBezTo>
                  <a:pt x="18799" y="14515"/>
                  <a:pt x="18895" y="14469"/>
                  <a:pt x="18992" y="14452"/>
                </a:cubicBezTo>
                <a:close/>
                <a:moveTo>
                  <a:pt x="11351" y="3055"/>
                </a:moveTo>
                <a:cubicBezTo>
                  <a:pt x="11452" y="3065"/>
                  <a:pt x="11552" y="3107"/>
                  <a:pt x="11647" y="3181"/>
                </a:cubicBezTo>
                <a:cubicBezTo>
                  <a:pt x="13087" y="4305"/>
                  <a:pt x="14432" y="5702"/>
                  <a:pt x="15651" y="7341"/>
                </a:cubicBezTo>
                <a:cubicBezTo>
                  <a:pt x="15974" y="7774"/>
                  <a:pt x="16010" y="8532"/>
                  <a:pt x="15733" y="9036"/>
                </a:cubicBezTo>
                <a:cubicBezTo>
                  <a:pt x="15586" y="9302"/>
                  <a:pt x="15371" y="9455"/>
                  <a:pt x="15146" y="9454"/>
                </a:cubicBezTo>
                <a:lnTo>
                  <a:pt x="15142" y="9454"/>
                </a:lnTo>
                <a:cubicBezTo>
                  <a:pt x="14957" y="9457"/>
                  <a:pt x="14778" y="9355"/>
                  <a:pt x="14637" y="9169"/>
                </a:cubicBezTo>
                <a:cubicBezTo>
                  <a:pt x="13515" y="7657"/>
                  <a:pt x="12278" y="6368"/>
                  <a:pt x="10952" y="5332"/>
                </a:cubicBezTo>
                <a:cubicBezTo>
                  <a:pt x="10571" y="5033"/>
                  <a:pt x="10418" y="4309"/>
                  <a:pt x="10610" y="3715"/>
                </a:cubicBezTo>
                <a:cubicBezTo>
                  <a:pt x="10753" y="3270"/>
                  <a:pt x="11051" y="3024"/>
                  <a:pt x="11351" y="3055"/>
                </a:cubicBezTo>
                <a:close/>
                <a:moveTo>
                  <a:pt x="3116" y="1"/>
                </a:moveTo>
                <a:cubicBezTo>
                  <a:pt x="3920" y="8"/>
                  <a:pt x="4723" y="93"/>
                  <a:pt x="5521" y="255"/>
                </a:cubicBezTo>
                <a:cubicBezTo>
                  <a:pt x="5944" y="336"/>
                  <a:pt x="6245" y="936"/>
                  <a:pt x="6193" y="1594"/>
                </a:cubicBezTo>
                <a:cubicBezTo>
                  <a:pt x="6145" y="2200"/>
                  <a:pt x="5813" y="2653"/>
                  <a:pt x="5421" y="2649"/>
                </a:cubicBezTo>
                <a:cubicBezTo>
                  <a:pt x="5387" y="2650"/>
                  <a:pt x="5353" y="2647"/>
                  <a:pt x="5320" y="2640"/>
                </a:cubicBezTo>
                <a:cubicBezTo>
                  <a:pt x="3850" y="2341"/>
                  <a:pt x="2362" y="2327"/>
                  <a:pt x="890" y="2599"/>
                </a:cubicBezTo>
                <a:cubicBezTo>
                  <a:pt x="468" y="2700"/>
                  <a:pt x="74" y="2249"/>
                  <a:pt x="9" y="1592"/>
                </a:cubicBezTo>
                <a:cubicBezTo>
                  <a:pt x="-56" y="936"/>
                  <a:pt x="233" y="321"/>
                  <a:pt x="655" y="220"/>
                </a:cubicBezTo>
                <a:cubicBezTo>
                  <a:pt x="673" y="216"/>
                  <a:pt x="691" y="212"/>
                  <a:pt x="709" y="210"/>
                </a:cubicBezTo>
                <a:cubicBezTo>
                  <a:pt x="1509" y="63"/>
                  <a:pt x="2313" y="-7"/>
                  <a:pt x="3116" y="1"/>
                </a:cubicBezTo>
                <a:close/>
              </a:path>
            </a:pathLst>
          </a:custGeom>
          <a:solidFill>
            <a:schemeClr val="accent4"/>
          </a:solidFill>
          <a:ln w="12700">
            <a:miter lim="400000"/>
          </a:ln>
        </p:spPr>
        <p:txBody>
          <a:bodyPr lIns="45719" rIns="45719" anchor="ctr"/>
          <a:lstStyle/>
          <a:p>
            <a:pPr>
              <a:defRPr>
                <a:latin typeface="+mn-lt"/>
                <a:ea typeface="+mn-ea"/>
                <a:cs typeface="+mn-cs"/>
                <a:sym typeface="Calibri"/>
              </a:defRPr>
            </a:pPr>
            <a:endParaRPr/>
          </a:p>
        </p:txBody>
      </p:sp>
      <p:sp>
        <p:nvSpPr>
          <p:cNvPr id="145" name="Freeform: Shape 21"/>
          <p:cNvSpPr/>
          <p:nvPr/>
        </p:nvSpPr>
        <p:spPr>
          <a:xfrm flipH="1">
            <a:off x="4132972" y="6258755"/>
            <a:ext cx="1565941" cy="5992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5420" y="0"/>
                  <a:pt x="19384" y="7141"/>
                  <a:pt x="21077" y="17319"/>
                </a:cubicBezTo>
                <a:lnTo>
                  <a:pt x="21600" y="21600"/>
                </a:lnTo>
                <a:lnTo>
                  <a:pt x="0" y="21600"/>
                </a:lnTo>
                <a:lnTo>
                  <a:pt x="523" y="17319"/>
                </a:lnTo>
                <a:cubicBezTo>
                  <a:pt x="2216" y="7141"/>
                  <a:pt x="6180" y="0"/>
                  <a:pt x="10800" y="0"/>
                </a:cubicBezTo>
                <a:close/>
              </a:path>
            </a:pathLst>
          </a:cu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6" name="Title Text"/>
          <p:cNvSpPr txBox="1">
            <a:spLocks noGrp="1"/>
          </p:cNvSpPr>
          <p:nvPr>
            <p:ph type="title"/>
          </p:nvPr>
        </p:nvSpPr>
        <p:spPr>
          <a:xfrm>
            <a:off x="1389888" y="1234439"/>
            <a:ext cx="3236977" cy="4069081"/>
          </a:xfrm>
          <a:prstGeom prst="rect">
            <a:avLst/>
          </a:prstGeom>
        </p:spPr>
        <p:txBody>
          <a:bodyPr/>
          <a:lstStyle>
            <a:lvl1pPr algn="ctr">
              <a:defRPr>
                <a:solidFill>
                  <a:srgbClr val="FFFFFF"/>
                </a:solidFill>
              </a:defRPr>
            </a:lvl1pPr>
          </a:lstStyle>
          <a:p>
            <a:r>
              <a:t>Title Text</a:t>
            </a:r>
          </a:p>
        </p:txBody>
      </p:sp>
      <p:sp>
        <p:nvSpPr>
          <p:cNvPr id="147" name="Slide Number"/>
          <p:cNvSpPr txBox="1">
            <a:spLocks noGrp="1"/>
          </p:cNvSpPr>
          <p:nvPr>
            <p:ph type="sldNum" sz="quarter" idx="2"/>
          </p:nvPr>
        </p:nvSpPr>
        <p:spPr>
          <a:xfrm>
            <a:off x="11083193" y="6404292"/>
            <a:ext cx="273656" cy="269241"/>
          </a:xfrm>
          <a:prstGeom prst="rect">
            <a:avLst/>
          </a:prstGeom>
        </p:spPr>
        <p:txBody>
          <a:bodyPr/>
          <a:lstStyle/>
          <a:p>
            <a:fld id="{86CB4B4D-7CA3-9044-876B-883B54F8677D}" type="slidenum">
              <a:t>‹#›</a:t>
            </a:fld>
            <a:endParaRPr/>
          </a:p>
        </p:txBody>
      </p:sp>
      <p:sp>
        <p:nvSpPr>
          <p:cNvPr id="148" name="Body Level One…"/>
          <p:cNvSpPr txBox="1">
            <a:spLocks noGrp="1"/>
          </p:cNvSpPr>
          <p:nvPr>
            <p:ph type="body" sz="quarter" idx="1"/>
          </p:nvPr>
        </p:nvSpPr>
        <p:spPr>
          <a:xfrm>
            <a:off x="6665976" y="2551176"/>
            <a:ext cx="4709160" cy="1755649"/>
          </a:xfrm>
          <a:prstGeom prst="rect">
            <a:avLst/>
          </a:prstGeom>
        </p:spPr>
        <p:txBody>
          <a:bodyPr/>
          <a:lstStyle>
            <a:lvl1pPr marL="0" indent="0">
              <a:buSzTx/>
              <a:buFontTx/>
              <a:buNone/>
              <a:defRPr sz="2400"/>
            </a:lvl1pPr>
            <a:lvl2pPr marL="304800" indent="-304800">
              <a:buFontTx/>
              <a:defRPr sz="2400"/>
            </a:lvl2pPr>
            <a:lvl3pPr marL="533400" indent="-304800">
              <a:buFontTx/>
              <a:defRPr sz="2400"/>
            </a:lvl3pPr>
            <a:lvl4pPr marL="1676400" indent="-304800">
              <a:buFontTx/>
              <a:defRPr sz="2400"/>
            </a:lvl4pPr>
            <a:lvl5pPr marL="2133600" indent="-304800">
              <a:buFontTx/>
              <a:defRPr sz="24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63" name="Title Text"/>
          <p:cNvSpPr txBox="1">
            <a:spLocks noGrp="1"/>
          </p:cNvSpPr>
          <p:nvPr>
            <p:ph type="title"/>
          </p:nvPr>
        </p:nvSpPr>
        <p:spPr>
          <a:xfrm>
            <a:off x="838200" y="365125"/>
            <a:ext cx="10515600" cy="1325563"/>
          </a:xfrm>
          <a:prstGeom prst="rect">
            <a:avLst/>
          </a:prstGeom>
        </p:spPr>
        <p:txBody>
          <a:bodyPr/>
          <a:lstStyle/>
          <a:p>
            <a:r>
              <a:t>Title Text</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70"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171"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172"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1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80"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181"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182"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8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genda">
    <p:spTree>
      <p:nvGrpSpPr>
        <p:cNvPr id="1" name=""/>
        <p:cNvGrpSpPr/>
        <p:nvPr/>
      </p:nvGrpSpPr>
      <p:grpSpPr>
        <a:xfrm>
          <a:off x="0" y="0"/>
          <a:ext cx="0" cy="0"/>
          <a:chOff x="0" y="0"/>
          <a:chExt cx="0" cy="0"/>
        </a:xfrm>
      </p:grpSpPr>
      <p:sp>
        <p:nvSpPr>
          <p:cNvPr id="29" name="Oval 9"/>
          <p:cNvSpPr/>
          <p:nvPr/>
        </p:nvSpPr>
        <p:spPr>
          <a:xfrm>
            <a:off x="489188" y="1119030"/>
            <a:ext cx="4619940" cy="4619940"/>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30" name="Arc 11"/>
          <p:cNvSpPr/>
          <p:nvPr/>
        </p:nvSpPr>
        <p:spPr>
          <a:xfrm rot="19809111">
            <a:off x="9735982" y="660555"/>
            <a:ext cx="1659892" cy="2234040"/>
          </a:xfrm>
          <a:custGeom>
            <a:avLst/>
            <a:gdLst/>
            <a:ahLst/>
            <a:cxnLst>
              <a:cxn ang="0">
                <a:pos x="wd2" y="hd2"/>
              </a:cxn>
              <a:cxn ang="5400000">
                <a:pos x="wd2" y="hd2"/>
              </a:cxn>
              <a:cxn ang="10800000">
                <a:pos x="wd2" y="hd2"/>
              </a:cxn>
              <a:cxn ang="16200000">
                <a:pos x="wd2" y="hd2"/>
              </a:cxn>
            </a:cxnLst>
            <a:rect l="0" t="0" r="r" b="b"/>
            <a:pathLst>
              <a:path w="21269" h="20833" extrusionOk="0">
                <a:moveTo>
                  <a:pt x="0" y="88"/>
                </a:moveTo>
                <a:lnTo>
                  <a:pt x="0" y="88"/>
                </a:lnTo>
                <a:cubicBezTo>
                  <a:pt x="10507" y="-767"/>
                  <a:pt x="19976" y="4739"/>
                  <a:pt x="21150" y="12385"/>
                </a:cubicBezTo>
                <a:cubicBezTo>
                  <a:pt x="21600" y="15315"/>
                  <a:pt x="20762" y="18272"/>
                  <a:pt x="18756" y="20833"/>
                </a:cubicBezTo>
              </a:path>
            </a:pathLst>
          </a:custGeom>
          <a:ln w="127000" cap="rnd">
            <a:solidFill>
              <a:schemeClr val="accent4"/>
            </a:solidFill>
            <a:prstDash val="dash"/>
            <a:miter/>
          </a:ln>
        </p:spPr>
        <p:txBody>
          <a:bodyPr lIns="45719" rIns="45719" anchor="ctr"/>
          <a:lstStyle/>
          <a:p>
            <a:pPr algn="ctr">
              <a:defRPr>
                <a:latin typeface="+mn-lt"/>
                <a:ea typeface="+mn-ea"/>
                <a:cs typeface="+mn-cs"/>
                <a:sym typeface="Calibri"/>
              </a:defRPr>
            </a:pPr>
            <a:endParaRPr/>
          </a:p>
        </p:txBody>
      </p:sp>
      <p:sp>
        <p:nvSpPr>
          <p:cNvPr id="31" name="Oval 13"/>
          <p:cNvSpPr/>
          <p:nvPr/>
        </p:nvSpPr>
        <p:spPr>
          <a:xfrm>
            <a:off x="910048" y="4780991"/>
            <a:ext cx="546101" cy="546101"/>
          </a:xfrm>
          <a:prstGeom prst="ellipse">
            <a:avLst/>
          </a:prstGeom>
          <a:solidFill>
            <a:schemeClr val="accent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32" name="Title Text"/>
          <p:cNvSpPr txBox="1">
            <a:spLocks noGrp="1"/>
          </p:cNvSpPr>
          <p:nvPr>
            <p:ph type="title"/>
          </p:nvPr>
        </p:nvSpPr>
        <p:spPr>
          <a:xfrm>
            <a:off x="1170432" y="1399032"/>
            <a:ext cx="3236977" cy="4069080"/>
          </a:xfrm>
          <a:prstGeom prst="rect">
            <a:avLst/>
          </a:prstGeom>
        </p:spPr>
        <p:txBody>
          <a:bodyPr/>
          <a:lstStyle>
            <a:lvl1pPr algn="ctr">
              <a:defRPr>
                <a:solidFill>
                  <a:srgbClr val="FFFFFF"/>
                </a:solidFill>
              </a:defRPr>
            </a:lvl1pPr>
          </a:lstStyle>
          <a:p>
            <a:r>
              <a:t>Title Text</a:t>
            </a:r>
          </a:p>
        </p:txBody>
      </p:sp>
      <p:sp>
        <p:nvSpPr>
          <p:cNvPr id="33" name="Body Level One…"/>
          <p:cNvSpPr txBox="1">
            <a:spLocks noGrp="1"/>
          </p:cNvSpPr>
          <p:nvPr>
            <p:ph type="body" sz="half" idx="1"/>
          </p:nvPr>
        </p:nvSpPr>
        <p:spPr>
          <a:xfrm>
            <a:off x="5788152" y="1527047"/>
            <a:ext cx="5111497" cy="3931922"/>
          </a:xfrm>
          <a:prstGeom prst="rect">
            <a:avLst/>
          </a:prstGeom>
        </p:spPr>
        <p:txBody>
          <a:bodyPr anchor="ctr"/>
          <a:lstStyle>
            <a:lvl1pPr marL="0" indent="0">
              <a:buSzTx/>
              <a:buFontTx/>
              <a:buNone/>
            </a:lvl1pPr>
            <a:lvl2pPr marL="266700">
              <a:buFontTx/>
            </a:lvl2pPr>
            <a:lvl3pPr marL="548639">
              <a:buFontTx/>
            </a:lvl3pPr>
            <a:lvl4pPr marL="0" indent="1371600">
              <a:buSzTx/>
              <a:buFontTx/>
              <a:buNone/>
            </a:lvl4pPr>
            <a:lvl5pPr>
              <a:buFontTx/>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nd Content 2 small pictures">
    <p:spTree>
      <p:nvGrpSpPr>
        <p:cNvPr id="1" name=""/>
        <p:cNvGrpSpPr/>
        <p:nvPr/>
      </p:nvGrpSpPr>
      <p:grpSpPr>
        <a:xfrm>
          <a:off x="0" y="0"/>
          <a:ext cx="0" cy="0"/>
          <a:chOff x="0" y="0"/>
          <a:chExt cx="0" cy="0"/>
        </a:xfrm>
      </p:grpSpPr>
      <p:sp>
        <p:nvSpPr>
          <p:cNvPr id="41" name="Picture Placeholder 21"/>
          <p:cNvSpPr>
            <a:spLocks noGrp="1"/>
          </p:cNvSpPr>
          <p:nvPr>
            <p:ph type="pic" sz="quarter" idx="21"/>
          </p:nvPr>
        </p:nvSpPr>
        <p:spPr>
          <a:xfrm>
            <a:off x="7200479" y="1150210"/>
            <a:ext cx="2207046" cy="2204179"/>
          </a:xfrm>
          <a:prstGeom prst="rect">
            <a:avLst/>
          </a:prstGeom>
        </p:spPr>
        <p:txBody>
          <a:bodyPr lIns="91439" rIns="91439">
            <a:noAutofit/>
          </a:bodyPr>
          <a:lstStyle/>
          <a:p>
            <a:endParaRPr/>
          </a:p>
        </p:txBody>
      </p:sp>
      <p:sp>
        <p:nvSpPr>
          <p:cNvPr id="42" name="Picture Placeholder 20"/>
          <p:cNvSpPr>
            <a:spLocks noGrp="1"/>
          </p:cNvSpPr>
          <p:nvPr>
            <p:ph type="pic" sz="quarter" idx="22"/>
          </p:nvPr>
        </p:nvSpPr>
        <p:spPr>
          <a:xfrm>
            <a:off x="8444631" y="2579683"/>
            <a:ext cx="3096808" cy="3096807"/>
          </a:xfrm>
          <a:prstGeom prst="rect">
            <a:avLst/>
          </a:prstGeom>
        </p:spPr>
        <p:txBody>
          <a:bodyPr lIns="91439" rIns="91439">
            <a:noAutofit/>
          </a:bodyPr>
          <a:lstStyle/>
          <a:p>
            <a:endParaRPr/>
          </a:p>
        </p:txBody>
      </p:sp>
      <p:sp>
        <p:nvSpPr>
          <p:cNvPr id="43" name="Title Text"/>
          <p:cNvSpPr txBox="1">
            <a:spLocks noGrp="1"/>
          </p:cNvSpPr>
          <p:nvPr>
            <p:ph type="title"/>
          </p:nvPr>
        </p:nvSpPr>
        <p:spPr>
          <a:xfrm>
            <a:off x="539495" y="365124"/>
            <a:ext cx="5806442" cy="1325881"/>
          </a:xfrm>
          <a:prstGeom prst="rect">
            <a:avLst/>
          </a:prstGeom>
        </p:spPr>
        <p:txBody>
          <a:bodyPr/>
          <a:lstStyle/>
          <a:p>
            <a:r>
              <a:t>Title Text</a:t>
            </a:r>
          </a:p>
        </p:txBody>
      </p:sp>
      <p:sp>
        <p:nvSpPr>
          <p:cNvPr id="44" name="Body Level One…"/>
          <p:cNvSpPr txBox="1">
            <a:spLocks noGrp="1"/>
          </p:cNvSpPr>
          <p:nvPr>
            <p:ph type="body" sz="half" idx="1"/>
          </p:nvPr>
        </p:nvSpPr>
        <p:spPr>
          <a:xfrm>
            <a:off x="539495" y="1825625"/>
            <a:ext cx="5806442" cy="4352545"/>
          </a:xfrm>
          <a:prstGeom prst="rect">
            <a:avLst/>
          </a:prstGeom>
        </p:spPr>
        <p:txBody>
          <a:bodyPr/>
          <a:lstStyle>
            <a:lvl1pPr marL="0" indent="0">
              <a:lnSpc>
                <a:spcPct val="110000"/>
              </a:lnSpc>
              <a:buSzTx/>
              <a:buFontTx/>
              <a:buNone/>
              <a:defRPr sz="2400"/>
            </a:lvl1pPr>
            <a:lvl2pPr marL="274319" indent="-274319">
              <a:lnSpc>
                <a:spcPct val="110000"/>
              </a:lnSpc>
              <a:buFontTx/>
              <a:defRPr sz="2400"/>
            </a:lvl2pPr>
            <a:lvl3pPr marL="533400" indent="-304800">
              <a:lnSpc>
                <a:spcPct val="110000"/>
              </a:lnSpc>
              <a:buFontTx/>
              <a:defRPr sz="2400"/>
            </a:lvl3pPr>
            <a:lvl4pPr marL="800100" indent="-342900">
              <a:lnSpc>
                <a:spcPct val="110000"/>
              </a:lnSpc>
              <a:buFontTx/>
              <a:defRPr sz="2400"/>
            </a:lvl4pPr>
            <a:lvl5pPr marL="2133600" indent="-304800">
              <a:lnSpc>
                <a:spcPct val="110000"/>
              </a:lnSpc>
              <a:buFontTx/>
              <a:defRPr sz="2400"/>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6" name="Oval 9"/>
          <p:cNvSpPr/>
          <p:nvPr/>
        </p:nvSpPr>
        <p:spPr>
          <a:xfrm>
            <a:off x="10249620" y="1555067"/>
            <a:ext cx="819305" cy="797079"/>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47" name="Rectangle 11"/>
          <p:cNvSpPr/>
          <p:nvPr/>
        </p:nvSpPr>
        <p:spPr>
          <a:xfrm>
            <a:off x="7590088" y="4034392"/>
            <a:ext cx="876705" cy="876705"/>
          </a:xfrm>
          <a:prstGeom prst="rect">
            <a:avLst/>
          </a:prstGeom>
          <a:ln w="127000">
            <a:solidFill>
              <a:schemeClr val="accent6"/>
            </a:solidFill>
          </a:ln>
        </p:spPr>
        <p:txBody>
          <a:bodyPr lIns="45719" rIns="45719" anchor="ctr"/>
          <a:lstStyle/>
          <a:p>
            <a:pPr algn="ctr">
              <a:defRPr>
                <a:solidFill>
                  <a:srgbClr val="FFFFFF"/>
                </a:solidFill>
                <a:latin typeface="+mn-lt"/>
                <a:ea typeface="+mn-ea"/>
                <a:cs typeface="+mn-cs"/>
                <a:sym typeface="Calibri"/>
              </a:defRPr>
            </a:pPr>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54" name="Oval 6"/>
          <p:cNvSpPr/>
          <p:nvPr/>
        </p:nvSpPr>
        <p:spPr>
          <a:xfrm>
            <a:off x="2815928" y="148928"/>
            <a:ext cx="6560144" cy="6560144"/>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55" name="Arc 7"/>
          <p:cNvSpPr/>
          <p:nvPr/>
        </p:nvSpPr>
        <p:spPr>
          <a:xfrm rot="9222429" flipV="1">
            <a:off x="1900746" y="906095"/>
            <a:ext cx="3085935" cy="196163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254" y="0"/>
                  <a:pt x="17672" y="8419"/>
                  <a:pt x="21600" y="21600"/>
                </a:cubicBezTo>
              </a:path>
            </a:pathLst>
          </a:custGeom>
          <a:ln w="127000" cap="rnd">
            <a:solidFill>
              <a:schemeClr val="accent4">
                <a:alpha val="95000"/>
              </a:schemeClr>
            </a:solidFill>
            <a:prstDash val="dash"/>
            <a:miter/>
          </a:ln>
        </p:spPr>
        <p:txBody>
          <a:bodyPr lIns="45719" rIns="45719" anchor="ctr"/>
          <a:lstStyle/>
          <a:p>
            <a:pPr algn="ctr">
              <a:defRPr>
                <a:latin typeface="+mn-lt"/>
                <a:ea typeface="+mn-ea"/>
                <a:cs typeface="+mn-cs"/>
                <a:sym typeface="Calibri"/>
              </a:defRPr>
            </a:pPr>
            <a:endParaRPr/>
          </a:p>
        </p:txBody>
      </p:sp>
      <p:sp>
        <p:nvSpPr>
          <p:cNvPr id="56" name="Oval 13"/>
          <p:cNvSpPr/>
          <p:nvPr/>
        </p:nvSpPr>
        <p:spPr>
          <a:xfrm>
            <a:off x="8165417" y="5241988"/>
            <a:ext cx="759405" cy="738803"/>
          </a:xfrm>
          <a:prstGeom prst="ellipse">
            <a:avLst/>
          </a:prstGeom>
          <a:solidFill>
            <a:schemeClr val="accent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57" name="Title Text"/>
          <p:cNvSpPr txBox="1">
            <a:spLocks noGrp="1"/>
          </p:cNvSpPr>
          <p:nvPr>
            <p:ph type="title"/>
          </p:nvPr>
        </p:nvSpPr>
        <p:spPr>
          <a:xfrm>
            <a:off x="3319271" y="1380744"/>
            <a:ext cx="5559553" cy="2514601"/>
          </a:xfrm>
          <a:prstGeom prst="rect">
            <a:avLst/>
          </a:prstGeom>
        </p:spPr>
        <p:txBody>
          <a:bodyPr anchor="b"/>
          <a:lstStyle>
            <a:lvl1pPr algn="ctr">
              <a:defRPr sz="6000">
                <a:solidFill>
                  <a:srgbClr val="FFFFFF"/>
                </a:solidFill>
              </a:defRPr>
            </a:lvl1pPr>
          </a:lstStyle>
          <a:p>
            <a:r>
              <a:t>Title Text</a:t>
            </a:r>
          </a:p>
        </p:txBody>
      </p:sp>
      <p:sp>
        <p:nvSpPr>
          <p:cNvPr id="58" name="Body Level One…"/>
          <p:cNvSpPr txBox="1">
            <a:spLocks noGrp="1"/>
          </p:cNvSpPr>
          <p:nvPr>
            <p:ph type="body" sz="quarter" idx="1"/>
          </p:nvPr>
        </p:nvSpPr>
        <p:spPr>
          <a:xfrm>
            <a:off x="3319271" y="4078223"/>
            <a:ext cx="5559553" cy="1536193"/>
          </a:xfrm>
          <a:prstGeom prst="rect">
            <a:avLst/>
          </a:prstGeom>
        </p:spPr>
        <p:txBody>
          <a:bodyPr/>
          <a:lstStyle>
            <a:lvl1pPr marL="0" indent="0" algn="ctr">
              <a:buSzTx/>
              <a:buFontTx/>
              <a:buNone/>
              <a:defRPr sz="2400">
                <a:solidFill>
                  <a:srgbClr val="FFFFFF"/>
                </a:solidFill>
              </a:defRPr>
            </a:lvl1pPr>
            <a:lvl2pPr marL="0" indent="457200" algn="ctr">
              <a:buSzTx/>
              <a:buFontTx/>
              <a:buNone/>
              <a:defRPr sz="2400">
                <a:solidFill>
                  <a:srgbClr val="FFFFFF"/>
                </a:solidFill>
              </a:defRPr>
            </a:lvl2pPr>
            <a:lvl3pPr marL="0" indent="914400" algn="ctr">
              <a:buSzTx/>
              <a:buFontTx/>
              <a:buNone/>
              <a:defRPr sz="2400">
                <a:solidFill>
                  <a:srgbClr val="FFFFFF"/>
                </a:solidFill>
              </a:defRPr>
            </a:lvl3pPr>
            <a:lvl4pPr marL="0" indent="1371600" algn="ctr">
              <a:buSzTx/>
              <a:buFontTx/>
              <a:buNone/>
              <a:defRPr sz="2400">
                <a:solidFill>
                  <a:srgbClr val="FFFFFF"/>
                </a:solidFill>
              </a:defRPr>
            </a:lvl4pPr>
            <a:lvl5pPr marL="0" indent="1828800" algn="ctr">
              <a:buSzTx/>
              <a:buFontTx/>
              <a:buNone/>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59"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66" name="Title Text"/>
          <p:cNvSpPr txBox="1">
            <a:spLocks noGrp="1"/>
          </p:cNvSpPr>
          <p:nvPr>
            <p:ph type="title"/>
          </p:nvPr>
        </p:nvSpPr>
        <p:spPr>
          <a:xfrm>
            <a:off x="539495" y="365125"/>
            <a:ext cx="10515601" cy="1325563"/>
          </a:xfrm>
          <a:prstGeom prst="rect">
            <a:avLst/>
          </a:prstGeom>
        </p:spPr>
        <p:txBody>
          <a:bodyPr/>
          <a:lstStyle/>
          <a:p>
            <a:r>
              <a:t>Title Text</a:t>
            </a:r>
          </a:p>
        </p:txBody>
      </p:sp>
      <p:sp>
        <p:nvSpPr>
          <p:cNvPr id="67" name="Body Level One…"/>
          <p:cNvSpPr txBox="1">
            <a:spLocks noGrp="1"/>
          </p:cNvSpPr>
          <p:nvPr>
            <p:ph type="body" idx="1"/>
          </p:nvPr>
        </p:nvSpPr>
        <p:spPr>
          <a:xfrm>
            <a:off x="1179575" y="1911095"/>
            <a:ext cx="9829801" cy="385974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9" name="Freeform: Shape 6"/>
          <p:cNvSpPr/>
          <p:nvPr/>
        </p:nvSpPr>
        <p:spPr>
          <a:xfrm>
            <a:off x="10494433" y="2"/>
            <a:ext cx="849329" cy="3576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568" y="760"/>
                </a:lnTo>
                <a:cubicBezTo>
                  <a:pt x="20543" y="12654"/>
                  <a:pt x="16111" y="21600"/>
                  <a:pt x="10800" y="21600"/>
                </a:cubicBezTo>
                <a:cubicBezTo>
                  <a:pt x="5489" y="21600"/>
                  <a:pt x="1057" y="12654"/>
                  <a:pt x="32" y="760"/>
                </a:cubicBezTo>
                <a:close/>
              </a:path>
            </a:pathLst>
          </a:custGeom>
          <a:solidFill>
            <a:schemeClr val="accent4"/>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70" name="Freeform: Shape 7"/>
          <p:cNvSpPr/>
          <p:nvPr/>
        </p:nvSpPr>
        <p:spPr>
          <a:xfrm flipH="1">
            <a:off x="123535" y="5717904"/>
            <a:ext cx="1771611" cy="1140097"/>
          </a:xfrm>
          <a:custGeom>
            <a:avLst/>
            <a:gdLst/>
            <a:ahLst/>
            <a:cxnLst>
              <a:cxn ang="0">
                <a:pos x="wd2" y="hd2"/>
              </a:cxn>
              <a:cxn ang="5400000">
                <a:pos x="wd2" y="hd2"/>
              </a:cxn>
              <a:cxn ang="10800000">
                <a:pos x="wd2" y="hd2"/>
              </a:cxn>
              <a:cxn ang="16200000">
                <a:pos x="wd2" y="hd2"/>
              </a:cxn>
            </a:cxnLst>
            <a:rect l="0" t="0" r="r" b="b"/>
            <a:pathLst>
              <a:path w="21544" h="21593" extrusionOk="0">
                <a:moveTo>
                  <a:pt x="18992" y="14452"/>
                </a:moveTo>
                <a:cubicBezTo>
                  <a:pt x="19281" y="14400"/>
                  <a:pt x="19575" y="14607"/>
                  <a:pt x="19737" y="15016"/>
                </a:cubicBezTo>
                <a:cubicBezTo>
                  <a:pt x="20142" y="16100"/>
                  <a:pt x="20502" y="17222"/>
                  <a:pt x="20816" y="18374"/>
                </a:cubicBezTo>
                <a:lnTo>
                  <a:pt x="21544" y="21593"/>
                </a:lnTo>
                <a:lnTo>
                  <a:pt x="19910" y="21593"/>
                </a:lnTo>
                <a:lnTo>
                  <a:pt x="19394" y="19313"/>
                </a:lnTo>
                <a:cubicBezTo>
                  <a:pt x="19105" y="18253"/>
                  <a:pt x="18774" y="17221"/>
                  <a:pt x="18402" y="16224"/>
                </a:cubicBezTo>
                <a:cubicBezTo>
                  <a:pt x="18197" y="15641"/>
                  <a:pt x="18335" y="14910"/>
                  <a:pt x="18709" y="14591"/>
                </a:cubicBezTo>
                <a:cubicBezTo>
                  <a:pt x="18799" y="14515"/>
                  <a:pt x="18895" y="14469"/>
                  <a:pt x="18992" y="14452"/>
                </a:cubicBezTo>
                <a:close/>
                <a:moveTo>
                  <a:pt x="11351" y="3055"/>
                </a:moveTo>
                <a:cubicBezTo>
                  <a:pt x="11452" y="3065"/>
                  <a:pt x="11552" y="3107"/>
                  <a:pt x="11647" y="3181"/>
                </a:cubicBezTo>
                <a:cubicBezTo>
                  <a:pt x="13087" y="4305"/>
                  <a:pt x="14432" y="5702"/>
                  <a:pt x="15651" y="7341"/>
                </a:cubicBezTo>
                <a:cubicBezTo>
                  <a:pt x="15974" y="7774"/>
                  <a:pt x="16010" y="8532"/>
                  <a:pt x="15733" y="9036"/>
                </a:cubicBezTo>
                <a:cubicBezTo>
                  <a:pt x="15586" y="9302"/>
                  <a:pt x="15371" y="9455"/>
                  <a:pt x="15146" y="9454"/>
                </a:cubicBezTo>
                <a:lnTo>
                  <a:pt x="15142" y="9454"/>
                </a:lnTo>
                <a:cubicBezTo>
                  <a:pt x="14957" y="9457"/>
                  <a:pt x="14778" y="9355"/>
                  <a:pt x="14637" y="9169"/>
                </a:cubicBezTo>
                <a:cubicBezTo>
                  <a:pt x="13515" y="7657"/>
                  <a:pt x="12278" y="6368"/>
                  <a:pt x="10952" y="5332"/>
                </a:cubicBezTo>
                <a:cubicBezTo>
                  <a:pt x="10571" y="5033"/>
                  <a:pt x="10418" y="4309"/>
                  <a:pt x="10610" y="3715"/>
                </a:cubicBezTo>
                <a:cubicBezTo>
                  <a:pt x="10753" y="3270"/>
                  <a:pt x="11051" y="3024"/>
                  <a:pt x="11351" y="3055"/>
                </a:cubicBezTo>
                <a:close/>
                <a:moveTo>
                  <a:pt x="3116" y="1"/>
                </a:moveTo>
                <a:cubicBezTo>
                  <a:pt x="3920" y="8"/>
                  <a:pt x="4723" y="93"/>
                  <a:pt x="5521" y="255"/>
                </a:cubicBezTo>
                <a:cubicBezTo>
                  <a:pt x="5944" y="336"/>
                  <a:pt x="6245" y="936"/>
                  <a:pt x="6193" y="1594"/>
                </a:cubicBezTo>
                <a:cubicBezTo>
                  <a:pt x="6145" y="2200"/>
                  <a:pt x="5813" y="2653"/>
                  <a:pt x="5421" y="2649"/>
                </a:cubicBezTo>
                <a:cubicBezTo>
                  <a:pt x="5387" y="2650"/>
                  <a:pt x="5353" y="2647"/>
                  <a:pt x="5320" y="2640"/>
                </a:cubicBezTo>
                <a:cubicBezTo>
                  <a:pt x="3850" y="2341"/>
                  <a:pt x="2362" y="2327"/>
                  <a:pt x="890" y="2599"/>
                </a:cubicBezTo>
                <a:cubicBezTo>
                  <a:pt x="468" y="2700"/>
                  <a:pt x="74" y="2249"/>
                  <a:pt x="9" y="1592"/>
                </a:cubicBezTo>
                <a:cubicBezTo>
                  <a:pt x="-56" y="936"/>
                  <a:pt x="233" y="321"/>
                  <a:pt x="655" y="220"/>
                </a:cubicBezTo>
                <a:cubicBezTo>
                  <a:pt x="673" y="216"/>
                  <a:pt x="691" y="212"/>
                  <a:pt x="709" y="210"/>
                </a:cubicBezTo>
                <a:cubicBezTo>
                  <a:pt x="1509" y="63"/>
                  <a:pt x="2313" y="-7"/>
                  <a:pt x="3116" y="1"/>
                </a:cubicBezTo>
                <a:close/>
              </a:path>
            </a:pathLst>
          </a:custGeom>
          <a:solidFill>
            <a:schemeClr val="accent4"/>
          </a:solidFill>
          <a:ln w="12700">
            <a:miter lim="400000"/>
          </a:ln>
        </p:spPr>
        <p:txBody>
          <a:bodyPr lIns="45719" rIns="45719" anchor="ctr"/>
          <a:lstStyle/>
          <a:p>
            <a:pPr>
              <a:defRPr>
                <a:latin typeface="+mn-lt"/>
                <a:ea typeface="+mn-ea"/>
                <a:cs typeface="+mn-cs"/>
                <a:sym typeface="Calibri"/>
              </a:defRPr>
            </a:pPr>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Content 2">
    <p:spTree>
      <p:nvGrpSpPr>
        <p:cNvPr id="1" name=""/>
        <p:cNvGrpSpPr/>
        <p:nvPr/>
      </p:nvGrpSpPr>
      <p:grpSpPr>
        <a:xfrm>
          <a:off x="0" y="0"/>
          <a:ext cx="0" cy="0"/>
          <a:chOff x="0" y="0"/>
          <a:chExt cx="0" cy="0"/>
        </a:xfrm>
      </p:grpSpPr>
      <p:sp>
        <p:nvSpPr>
          <p:cNvPr id="77"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79" name="Body Level One…"/>
          <p:cNvSpPr txBox="1">
            <a:spLocks noGrp="1"/>
          </p:cNvSpPr>
          <p:nvPr>
            <p:ph type="body" idx="1"/>
          </p:nvPr>
        </p:nvSpPr>
        <p:spPr>
          <a:xfrm>
            <a:off x="838200" y="1911095"/>
            <a:ext cx="10515600" cy="385974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Quote slide with picture">
    <p:bg>
      <p:bgPr>
        <a:solidFill>
          <a:srgbClr val="000000"/>
        </a:solidFill>
        <a:effectLst/>
      </p:bgPr>
    </p:bg>
    <p:spTree>
      <p:nvGrpSpPr>
        <p:cNvPr id="1" name=""/>
        <p:cNvGrpSpPr/>
        <p:nvPr/>
      </p:nvGrpSpPr>
      <p:grpSpPr>
        <a:xfrm>
          <a:off x="0" y="0"/>
          <a:ext cx="0" cy="0"/>
          <a:chOff x="0" y="0"/>
          <a:chExt cx="0" cy="0"/>
        </a:xfrm>
      </p:grpSpPr>
      <p:sp>
        <p:nvSpPr>
          <p:cNvPr id="86" name="Picture Placeholder 5"/>
          <p:cNvSpPr>
            <a:spLocks noGrp="1"/>
          </p:cNvSpPr>
          <p:nvPr>
            <p:ph type="pic" idx="21"/>
          </p:nvPr>
        </p:nvSpPr>
        <p:spPr>
          <a:xfrm>
            <a:off x="0" y="1"/>
            <a:ext cx="12192000" cy="6858001"/>
          </a:xfrm>
          <a:prstGeom prst="rect">
            <a:avLst/>
          </a:prstGeom>
        </p:spPr>
        <p:txBody>
          <a:bodyPr lIns="91439" rIns="91439">
            <a:noAutofit/>
          </a:bodyPr>
          <a:lstStyle/>
          <a:p>
            <a:endParaRPr/>
          </a:p>
        </p:txBody>
      </p:sp>
      <p:sp>
        <p:nvSpPr>
          <p:cNvPr id="87" name="Title Text"/>
          <p:cNvSpPr txBox="1">
            <a:spLocks noGrp="1"/>
          </p:cNvSpPr>
          <p:nvPr>
            <p:ph type="title"/>
          </p:nvPr>
        </p:nvSpPr>
        <p:spPr>
          <a:xfrm>
            <a:off x="3111500" y="370600"/>
            <a:ext cx="5923842" cy="5923842"/>
          </a:xfrm>
          <a:prstGeom prst="rect">
            <a:avLst/>
          </a:prstGeom>
          <a:solidFill>
            <a:srgbClr val="FFFFFF">
              <a:alpha val="95000"/>
            </a:srgbClr>
          </a:solidFill>
        </p:spPr>
        <p:txBody>
          <a:bodyPr anchor="b"/>
          <a:lstStyle>
            <a:lvl1pPr algn="ctr">
              <a:defRPr sz="4000"/>
            </a:lvl1pPr>
          </a:lstStyle>
          <a:p>
            <a:r>
              <a:t>Title Text</a:t>
            </a:r>
          </a:p>
        </p:txBody>
      </p:sp>
      <p:sp>
        <p:nvSpPr>
          <p:cNvPr id="88" name="Body Level One…"/>
          <p:cNvSpPr txBox="1">
            <a:spLocks noGrp="1"/>
          </p:cNvSpPr>
          <p:nvPr>
            <p:ph type="body" sz="quarter" idx="1"/>
          </p:nvPr>
        </p:nvSpPr>
        <p:spPr>
          <a:xfrm>
            <a:off x="3575303" y="4379976"/>
            <a:ext cx="5038345" cy="71323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89"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96"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97"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106"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107"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
        <p:nvSpPr>
          <p:cNvPr id="3" name="Freeform: Shape 4"/>
          <p:cNvSpPr/>
          <p:nvPr/>
        </p:nvSpPr>
        <p:spPr>
          <a:xfrm rot="16200000">
            <a:off x="-388933" y="4841194"/>
            <a:ext cx="1737401" cy="9595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39" y="0"/>
                </a:lnTo>
                <a:lnTo>
                  <a:pt x="1539" y="17790"/>
                </a:lnTo>
                <a:lnTo>
                  <a:pt x="18525" y="0"/>
                </a:lnTo>
                <a:lnTo>
                  <a:pt x="21600" y="0"/>
                </a:lnTo>
                <a:lnTo>
                  <a:pt x="1155" y="21413"/>
                </a:lnTo>
                <a:cubicBezTo>
                  <a:pt x="1038" y="21536"/>
                  <a:pt x="905" y="21600"/>
                  <a:pt x="770" y="21600"/>
                </a:cubicBezTo>
                <a:cubicBezTo>
                  <a:pt x="345" y="21600"/>
                  <a:pt x="0" y="20976"/>
                  <a:pt x="0" y="20206"/>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4" name="Freeform: Shape 5"/>
          <p:cNvSpPr/>
          <p:nvPr/>
        </p:nvSpPr>
        <p:spPr>
          <a:xfrm>
            <a:off x="10494433" y="2"/>
            <a:ext cx="849329" cy="3576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568" y="760"/>
                </a:lnTo>
                <a:cubicBezTo>
                  <a:pt x="20543" y="12654"/>
                  <a:pt x="16111" y="21600"/>
                  <a:pt x="10800" y="21600"/>
                </a:cubicBezTo>
                <a:cubicBezTo>
                  <a:pt x="5489" y="21600"/>
                  <a:pt x="1057" y="12654"/>
                  <a:pt x="32" y="760"/>
                </a:cubicBezTo>
                <a:close/>
              </a:path>
            </a:pathLst>
          </a:custGeom>
          <a:solidFill>
            <a:schemeClr val="accent4"/>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5"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6"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itle 1"/>
          <p:cNvSpPr txBox="1">
            <a:spLocks noGrp="1"/>
          </p:cNvSpPr>
          <p:nvPr>
            <p:ph type="ctrTitle"/>
          </p:nvPr>
        </p:nvSpPr>
        <p:spPr>
          <a:prstGeom prst="rect">
            <a:avLst/>
          </a:prstGeom>
        </p:spPr>
        <p:txBody>
          <a:bodyPr/>
          <a:lstStyle/>
          <a:p>
            <a:r>
              <a:t>Assignment-2</a:t>
            </a:r>
          </a:p>
        </p:txBody>
      </p:sp>
      <p:sp>
        <p:nvSpPr>
          <p:cNvPr id="193" name="Subtitle 2"/>
          <p:cNvSpPr txBox="1">
            <a:spLocks noGrp="1"/>
          </p:cNvSpPr>
          <p:nvPr>
            <p:ph type="subTitle" sz="quarter" idx="1"/>
          </p:nvPr>
        </p:nvSpPr>
        <p:spPr>
          <a:xfrm>
            <a:off x="3934631" y="5221223"/>
            <a:ext cx="7751402" cy="1267786"/>
          </a:xfrm>
          <a:prstGeom prst="rect">
            <a:avLst/>
          </a:prstGeom>
        </p:spPr>
        <p:txBody>
          <a:bodyPr/>
          <a:lstStyle/>
          <a:p>
            <a:pPr defTabSz="795527">
              <a:spcBef>
                <a:spcPts val="800"/>
              </a:spcBef>
              <a:defRPr sz="2262"/>
            </a:pPr>
            <a:r>
              <a:rPr dirty="0"/>
              <a:t>Software Product Management</a:t>
            </a:r>
          </a:p>
          <a:p>
            <a:pPr defTabSz="795527">
              <a:spcBef>
                <a:spcPts val="800"/>
              </a:spcBef>
              <a:defRPr sz="2262"/>
            </a:pPr>
            <a:r>
              <a:rPr dirty="0"/>
              <a:t>Group</a:t>
            </a:r>
            <a:r>
              <a:rPr lang="en-US" dirty="0"/>
              <a:t> </a:t>
            </a:r>
            <a:r>
              <a:rPr dirty="0"/>
              <a:t>-</a:t>
            </a:r>
            <a:r>
              <a:rPr lang="en-US" dirty="0"/>
              <a:t> </a:t>
            </a:r>
            <a:r>
              <a:rPr dirty="0"/>
              <a:t>39</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Footer Placeholder 18"/>
          <p:cNvSpPr txBox="1"/>
          <p:nvPr/>
        </p:nvSpPr>
        <p:spPr>
          <a:xfrm>
            <a:off x="4084320" y="6414760"/>
            <a:ext cx="4023360"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88888"/>
                </a:solidFill>
                <a:latin typeface="+mn-lt"/>
                <a:ea typeface="+mn-ea"/>
                <a:cs typeface="+mn-cs"/>
                <a:sym typeface="Calibri"/>
              </a:defRPr>
            </a:lvl1pPr>
          </a:lstStyle>
          <a:p>
            <a:r>
              <a:t>Product Discovery</a:t>
            </a:r>
          </a:p>
        </p:txBody>
      </p:sp>
      <p:sp>
        <p:nvSpPr>
          <p:cNvPr id="235" name="Title 1"/>
          <p:cNvSpPr txBox="1">
            <a:spLocks noGrp="1"/>
          </p:cNvSpPr>
          <p:nvPr>
            <p:ph type="title"/>
          </p:nvPr>
        </p:nvSpPr>
        <p:spPr>
          <a:xfrm>
            <a:off x="838200" y="355600"/>
            <a:ext cx="10515600" cy="1017360"/>
          </a:xfrm>
          <a:prstGeom prst="rect">
            <a:avLst/>
          </a:prstGeom>
        </p:spPr>
        <p:txBody>
          <a:bodyPr/>
          <a:lstStyle/>
          <a:p>
            <a:r>
              <a:t>MVP Features &amp; it’s need</a:t>
            </a:r>
          </a:p>
        </p:txBody>
      </p:sp>
      <p:sp>
        <p:nvSpPr>
          <p:cNvPr id="236" name="Content Placeholder 3"/>
          <p:cNvSpPr txBox="1">
            <a:spLocks noGrp="1"/>
          </p:cNvSpPr>
          <p:nvPr>
            <p:ph type="body" idx="1"/>
          </p:nvPr>
        </p:nvSpPr>
        <p:spPr>
          <a:xfrm>
            <a:off x="838200" y="1372961"/>
            <a:ext cx="10862355" cy="4983389"/>
          </a:xfrm>
          <a:prstGeom prst="rect">
            <a:avLst/>
          </a:prstGeom>
        </p:spPr>
        <p:txBody>
          <a:bodyPr anchor="t">
            <a:normAutofit/>
          </a:bodyPr>
          <a:lstStyle/>
          <a:p>
            <a:pPr marL="228600" indent="-228600">
              <a:lnSpc>
                <a:spcPct val="100000"/>
              </a:lnSpc>
              <a:spcAft>
                <a:spcPts val="600"/>
              </a:spcAft>
              <a:buSzPct val="100000"/>
              <a:buFont typeface="Arial"/>
              <a:buChar char="•"/>
              <a:defRPr>
                <a:solidFill>
                  <a:srgbClr val="333333"/>
                </a:solidFill>
                <a:latin typeface="Helvetica Neue"/>
                <a:ea typeface="Helvetica Neue"/>
                <a:cs typeface="Helvetica Neue"/>
                <a:sym typeface="Helvetica Neue"/>
              </a:defRPr>
            </a:pPr>
            <a:r>
              <a:rPr lang="en-US" sz="2000" dirty="0">
                <a:latin typeface="Avenir Next LT Pro" panose="020B0504020202020204" pitchFamily="34" charset="0"/>
              </a:rPr>
              <a:t>Real-time usage summary: </a:t>
            </a:r>
            <a:r>
              <a:rPr lang="en-US" sz="2000" b="0" dirty="0">
                <a:latin typeface="Avenir Next LT Pro" panose="020B0504020202020204" pitchFamily="34" charset="0"/>
              </a:rPr>
              <a:t>The employees should be able to view their active time summary in real-time to track their progress and ensure they are meeting their daily goals. This feature is essential to enable employees to manage their time better and increase their productivity.</a:t>
            </a:r>
            <a:endParaRPr lang="en-US" sz="2000" b="0" dirty="0">
              <a:latin typeface="Avenir Next LT Pro" panose="020B0504020202020204" pitchFamily="34" charset="0"/>
              <a:sym typeface="Avenir Next LT Pro"/>
            </a:endParaRPr>
          </a:p>
          <a:p>
            <a:pPr marL="228600" indent="-228600">
              <a:lnSpc>
                <a:spcPct val="100000"/>
              </a:lnSpc>
              <a:spcAft>
                <a:spcPts val="600"/>
              </a:spcAft>
              <a:buSzPct val="100000"/>
              <a:buFont typeface="Arial"/>
              <a:buChar char="•"/>
              <a:defRPr>
                <a:solidFill>
                  <a:srgbClr val="333333"/>
                </a:solidFill>
                <a:latin typeface="Helvetica Neue"/>
                <a:ea typeface="Helvetica Neue"/>
                <a:cs typeface="Helvetica Neue"/>
                <a:sym typeface="Helvetica Neue"/>
              </a:defRPr>
            </a:pPr>
            <a:r>
              <a:rPr sz="2000" dirty="0">
                <a:latin typeface="Avenir Next LT Pro" panose="020B0504020202020204" pitchFamily="34" charset="0"/>
              </a:rPr>
              <a:t>Feedback and coaching: </a:t>
            </a:r>
            <a:r>
              <a:rPr sz="2000" b="0" dirty="0">
                <a:latin typeface="Avenir Next LT Pro" panose="020B0504020202020204" pitchFamily="34" charset="0"/>
              </a:rPr>
              <a:t>The software should allow managers to provide feedback and coaching to employees based on the data and analytics provided by the tool. This feature is essential to improve employee performance and productivity.</a:t>
            </a:r>
            <a:endParaRPr sz="2000" b="0" dirty="0">
              <a:latin typeface="Avenir Next LT Pro" panose="020B0504020202020204" pitchFamily="34" charset="0"/>
              <a:sym typeface="Avenir Next LT Pro"/>
            </a:endParaRPr>
          </a:p>
          <a:p>
            <a:pPr marL="228600" indent="-228600">
              <a:lnSpc>
                <a:spcPct val="100000"/>
              </a:lnSpc>
              <a:spcAft>
                <a:spcPts val="600"/>
              </a:spcAft>
              <a:buSzPct val="100000"/>
              <a:buFont typeface="Arial"/>
              <a:buChar char="•"/>
              <a:defRPr>
                <a:solidFill>
                  <a:srgbClr val="333333"/>
                </a:solidFill>
                <a:latin typeface="Helvetica Neue"/>
                <a:ea typeface="Helvetica Neue"/>
                <a:cs typeface="Helvetica Neue"/>
                <a:sym typeface="Helvetica Neue"/>
              </a:defRPr>
            </a:pPr>
            <a:r>
              <a:rPr sz="2000" dirty="0">
                <a:latin typeface="Avenir Next LT Pro" panose="020B0504020202020204" pitchFamily="34" charset="0"/>
              </a:rPr>
              <a:t>Mobile access: </a:t>
            </a:r>
            <a:r>
              <a:rPr sz="2000" b="0" dirty="0">
                <a:latin typeface="Avenir Next LT Pro" panose="020B0504020202020204" pitchFamily="34" charset="0"/>
              </a:rPr>
              <a:t>The software should allow employees to access the product from their mobile devices. This feature is necessary to enable employees to work from anywhere and at any time, increasing their flexibility and productivity.</a:t>
            </a:r>
            <a:endParaRPr sz="2000" b="0" dirty="0">
              <a:latin typeface="Avenir Next LT Pro" panose="020B0504020202020204" pitchFamily="34" charset="0"/>
              <a:sym typeface="Avenir Next LT Pro"/>
            </a:endParaRPr>
          </a:p>
          <a:p>
            <a:pPr marL="228600" indent="-228600">
              <a:lnSpc>
                <a:spcPct val="100000"/>
              </a:lnSpc>
              <a:spcAft>
                <a:spcPts val="600"/>
              </a:spcAft>
              <a:buSzPct val="100000"/>
              <a:buFont typeface="Arial"/>
              <a:buChar char="•"/>
              <a:defRPr>
                <a:solidFill>
                  <a:srgbClr val="333333"/>
                </a:solidFill>
                <a:latin typeface="Helvetica Neue"/>
                <a:ea typeface="Helvetica Neue"/>
                <a:cs typeface="Helvetica Neue"/>
                <a:sym typeface="Helvetica Neue"/>
              </a:defRPr>
            </a:pPr>
            <a:r>
              <a:rPr sz="2000" dirty="0">
                <a:latin typeface="Avenir Next LT Pro" panose="020B0504020202020204" pitchFamily="34" charset="0"/>
              </a:rPr>
              <a:t>User authentication and security : </a:t>
            </a:r>
            <a:r>
              <a:rPr sz="2000" b="0" dirty="0">
                <a:latin typeface="Avenir Next LT Pro" panose="020B0504020202020204" pitchFamily="34" charset="0"/>
              </a:rPr>
              <a:t>The software should allow employees to access the product from any device after the successful authentication with their official email address and login passwords.</a:t>
            </a:r>
          </a:p>
        </p:txBody>
      </p:sp>
      <p:sp>
        <p:nvSpPr>
          <p:cNvPr id="237" name="Slide Number Placeholder 19"/>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latin typeface="+mn-lt"/>
                <a:ea typeface="+mn-ea"/>
                <a:cs typeface="+mn-cs"/>
                <a:sym typeface="Calibri"/>
              </a:defRPr>
            </a:lvl1pPr>
          </a:lstStyle>
          <a:p>
            <a:fld id="{86CB4B4D-7CA3-9044-876B-883B54F8677D}" type="slidenum">
              <a:t>10</a:t>
            </a:fld>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itle 1"/>
          <p:cNvSpPr txBox="1">
            <a:spLocks noGrp="1"/>
          </p:cNvSpPr>
          <p:nvPr>
            <p:ph type="title"/>
          </p:nvPr>
        </p:nvSpPr>
        <p:spPr>
          <a:prstGeom prst="rect">
            <a:avLst/>
          </a:prstGeom>
        </p:spPr>
        <p:txBody>
          <a:bodyPr/>
          <a:lstStyle/>
          <a:p>
            <a:r>
              <a:t>Hand Drawn Sketches</a:t>
            </a:r>
          </a:p>
        </p:txBody>
      </p:sp>
      <p:sp>
        <p:nvSpPr>
          <p:cNvPr id="240" name="Text Placeholder 2"/>
          <p:cNvSpPr txBox="1">
            <a:spLocks noGrp="1"/>
          </p:cNvSpPr>
          <p:nvPr>
            <p:ph type="body" sz="quarter" idx="1"/>
          </p:nvPr>
        </p:nvSpPr>
        <p:spPr>
          <a:prstGeom prst="rect">
            <a:avLst/>
          </a:prstGeom>
        </p:spPr>
        <p:txBody>
          <a:bodyPr/>
          <a:lstStyle/>
          <a:p>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Footer Placeholder 9"/>
          <p:cNvSpPr txBox="1"/>
          <p:nvPr/>
        </p:nvSpPr>
        <p:spPr>
          <a:xfrm>
            <a:off x="4084320" y="6414760"/>
            <a:ext cx="4023360"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88888"/>
                </a:solidFill>
                <a:latin typeface="+mn-lt"/>
                <a:ea typeface="+mn-ea"/>
                <a:cs typeface="+mn-cs"/>
                <a:sym typeface="Calibri"/>
              </a:defRPr>
            </a:lvl1pPr>
          </a:lstStyle>
          <a:p>
            <a:r>
              <a:t>Product Discovery</a:t>
            </a:r>
          </a:p>
        </p:txBody>
      </p:sp>
      <p:sp>
        <p:nvSpPr>
          <p:cNvPr id="253" name="Title 1"/>
          <p:cNvSpPr txBox="1">
            <a:spLocks noGrp="1"/>
          </p:cNvSpPr>
          <p:nvPr>
            <p:ph type="title"/>
          </p:nvPr>
        </p:nvSpPr>
        <p:spPr>
          <a:xfrm>
            <a:off x="838199" y="314374"/>
            <a:ext cx="10515601" cy="586550"/>
          </a:xfrm>
          <a:prstGeom prst="rect">
            <a:avLst/>
          </a:prstGeom>
        </p:spPr>
        <p:txBody>
          <a:bodyPr>
            <a:normAutofit fontScale="90000"/>
          </a:bodyPr>
          <a:lstStyle>
            <a:lvl1pPr defTabSz="850391">
              <a:defRPr sz="3627"/>
            </a:lvl1pPr>
          </a:lstStyle>
          <a:p>
            <a:r>
              <a:rPr dirty="0"/>
              <a:t>Hand Drawn Sketches by Team</a:t>
            </a:r>
          </a:p>
        </p:txBody>
      </p:sp>
      <p:sp>
        <p:nvSpPr>
          <p:cNvPr id="254" name="Slide Number Placeholder 10"/>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latin typeface="+mn-lt"/>
                <a:ea typeface="+mn-ea"/>
                <a:cs typeface="+mn-cs"/>
                <a:sym typeface="Calibri"/>
              </a:defRPr>
            </a:lvl1pPr>
          </a:lstStyle>
          <a:p>
            <a:fld id="{86CB4B4D-7CA3-9044-876B-883B54F8677D}" type="slidenum">
              <a:t>12</a:t>
            </a:fld>
            <a:endParaRPr/>
          </a:p>
        </p:txBody>
      </p:sp>
      <p:pic>
        <p:nvPicPr>
          <p:cNvPr id="255" name="Picture 5" descr="Picture 5"/>
          <p:cNvPicPr>
            <a:picLocks noChangeAspect="1"/>
          </p:cNvPicPr>
          <p:nvPr/>
        </p:nvPicPr>
        <p:blipFill>
          <a:blip r:embed="rId2"/>
          <a:stretch>
            <a:fillRect/>
          </a:stretch>
        </p:blipFill>
        <p:spPr>
          <a:xfrm>
            <a:off x="2496777" y="1105592"/>
            <a:ext cx="7198446" cy="5214041"/>
          </a:xfrm>
          <a:prstGeom prst="rect">
            <a:avLst/>
          </a:prstGeom>
          <a:ln w="19050">
            <a:solidFill>
              <a:schemeClr val="tx1"/>
            </a:solidFill>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Footer Placeholder 9"/>
          <p:cNvSpPr txBox="1"/>
          <p:nvPr/>
        </p:nvSpPr>
        <p:spPr>
          <a:xfrm>
            <a:off x="4084320" y="6414760"/>
            <a:ext cx="4023360"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88888"/>
                </a:solidFill>
                <a:latin typeface="+mn-lt"/>
                <a:ea typeface="+mn-ea"/>
                <a:cs typeface="+mn-cs"/>
                <a:sym typeface="Calibri"/>
              </a:defRPr>
            </a:lvl1pPr>
          </a:lstStyle>
          <a:p>
            <a:r>
              <a:t>Product Discovery</a:t>
            </a:r>
          </a:p>
        </p:txBody>
      </p:sp>
      <p:sp>
        <p:nvSpPr>
          <p:cNvPr id="243" name="Title 1"/>
          <p:cNvSpPr txBox="1">
            <a:spLocks noGrp="1"/>
          </p:cNvSpPr>
          <p:nvPr>
            <p:ph type="title"/>
          </p:nvPr>
        </p:nvSpPr>
        <p:spPr>
          <a:xfrm>
            <a:off x="754726" y="292029"/>
            <a:ext cx="10515601" cy="586550"/>
          </a:xfrm>
          <a:prstGeom prst="rect">
            <a:avLst/>
          </a:prstGeom>
        </p:spPr>
        <p:txBody>
          <a:bodyPr>
            <a:normAutofit fontScale="90000"/>
          </a:bodyPr>
          <a:lstStyle>
            <a:lvl1pPr defTabSz="850391">
              <a:defRPr sz="3627"/>
            </a:lvl1pPr>
          </a:lstStyle>
          <a:p>
            <a:r>
              <a:t>Hand Drawn Sketches by Team</a:t>
            </a:r>
          </a:p>
        </p:txBody>
      </p:sp>
      <p:sp>
        <p:nvSpPr>
          <p:cNvPr id="244" name="Slide Number Placeholder 10"/>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latin typeface="+mn-lt"/>
                <a:ea typeface="+mn-ea"/>
                <a:cs typeface="+mn-cs"/>
                <a:sym typeface="Calibri"/>
              </a:defRPr>
            </a:lvl1pPr>
          </a:lstStyle>
          <a:p>
            <a:fld id="{86CB4B4D-7CA3-9044-876B-883B54F8677D}" type="slidenum">
              <a:t>13</a:t>
            </a:fld>
            <a:endParaRPr/>
          </a:p>
        </p:txBody>
      </p:sp>
      <p:pic>
        <p:nvPicPr>
          <p:cNvPr id="245" name="Picture 22" descr="Picture 22"/>
          <p:cNvPicPr>
            <a:picLocks noChangeAspect="1"/>
          </p:cNvPicPr>
          <p:nvPr/>
        </p:nvPicPr>
        <p:blipFill>
          <a:blip r:embed="rId2"/>
          <a:stretch>
            <a:fillRect/>
          </a:stretch>
        </p:blipFill>
        <p:spPr>
          <a:xfrm>
            <a:off x="2424977" y="1097377"/>
            <a:ext cx="7025811" cy="4931888"/>
          </a:xfrm>
          <a:prstGeom prst="rect">
            <a:avLst/>
          </a:prstGeom>
          <a:ln w="19050">
            <a:solidFill>
              <a:schemeClr val="tx1"/>
            </a:solidFill>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Footer Placeholder 9"/>
          <p:cNvSpPr txBox="1"/>
          <p:nvPr/>
        </p:nvSpPr>
        <p:spPr>
          <a:xfrm>
            <a:off x="4084320" y="6414760"/>
            <a:ext cx="4023360"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88888"/>
                </a:solidFill>
                <a:latin typeface="+mn-lt"/>
                <a:ea typeface="+mn-ea"/>
                <a:cs typeface="+mn-cs"/>
                <a:sym typeface="Calibri"/>
              </a:defRPr>
            </a:lvl1pPr>
          </a:lstStyle>
          <a:p>
            <a:r>
              <a:t>Product Discovery</a:t>
            </a:r>
          </a:p>
        </p:txBody>
      </p:sp>
      <p:sp>
        <p:nvSpPr>
          <p:cNvPr id="248" name="Title 1"/>
          <p:cNvSpPr txBox="1">
            <a:spLocks noGrp="1"/>
          </p:cNvSpPr>
          <p:nvPr>
            <p:ph type="title"/>
          </p:nvPr>
        </p:nvSpPr>
        <p:spPr>
          <a:xfrm>
            <a:off x="754728" y="254331"/>
            <a:ext cx="10515601" cy="586549"/>
          </a:xfrm>
          <a:prstGeom prst="rect">
            <a:avLst/>
          </a:prstGeom>
        </p:spPr>
        <p:txBody>
          <a:bodyPr>
            <a:normAutofit fontScale="90000"/>
          </a:bodyPr>
          <a:lstStyle>
            <a:lvl1pPr defTabSz="850391">
              <a:defRPr sz="3627"/>
            </a:lvl1pPr>
          </a:lstStyle>
          <a:p>
            <a:r>
              <a:t>Hand Drawn Sketches by Team</a:t>
            </a:r>
          </a:p>
        </p:txBody>
      </p:sp>
      <p:sp>
        <p:nvSpPr>
          <p:cNvPr id="249" name="Slide Number Placeholder 10"/>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latin typeface="+mn-lt"/>
                <a:ea typeface="+mn-ea"/>
                <a:cs typeface="+mn-cs"/>
                <a:sym typeface="Calibri"/>
              </a:defRPr>
            </a:lvl1pPr>
          </a:lstStyle>
          <a:p>
            <a:fld id="{86CB4B4D-7CA3-9044-876B-883B54F8677D}" type="slidenum">
              <a:t>14</a:t>
            </a:fld>
            <a:endParaRPr/>
          </a:p>
        </p:txBody>
      </p:sp>
      <p:pic>
        <p:nvPicPr>
          <p:cNvPr id="250" name="Picture 3" descr="Picture 3"/>
          <p:cNvPicPr>
            <a:picLocks noChangeAspect="1"/>
          </p:cNvPicPr>
          <p:nvPr/>
        </p:nvPicPr>
        <p:blipFill>
          <a:blip r:embed="rId2"/>
          <a:stretch>
            <a:fillRect/>
          </a:stretch>
        </p:blipFill>
        <p:spPr>
          <a:xfrm>
            <a:off x="2511662" y="1159436"/>
            <a:ext cx="7001731" cy="4936768"/>
          </a:xfrm>
          <a:prstGeom prst="rect">
            <a:avLst/>
          </a:prstGeom>
          <a:ln w="19050">
            <a:solidFill>
              <a:schemeClr val="tx1"/>
            </a:solidFill>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Footer Placeholder 9"/>
          <p:cNvSpPr txBox="1"/>
          <p:nvPr/>
        </p:nvSpPr>
        <p:spPr>
          <a:xfrm>
            <a:off x="4084320" y="6414760"/>
            <a:ext cx="4023360"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88888"/>
                </a:solidFill>
                <a:latin typeface="+mn-lt"/>
                <a:ea typeface="+mn-ea"/>
                <a:cs typeface="+mn-cs"/>
                <a:sym typeface="Calibri"/>
              </a:defRPr>
            </a:lvl1pPr>
          </a:lstStyle>
          <a:p>
            <a:r>
              <a:t>Product Discovery</a:t>
            </a:r>
          </a:p>
        </p:txBody>
      </p:sp>
      <p:sp>
        <p:nvSpPr>
          <p:cNvPr id="258" name="Title 1"/>
          <p:cNvSpPr txBox="1">
            <a:spLocks noGrp="1"/>
          </p:cNvSpPr>
          <p:nvPr>
            <p:ph type="title"/>
          </p:nvPr>
        </p:nvSpPr>
        <p:spPr>
          <a:xfrm>
            <a:off x="728094" y="334894"/>
            <a:ext cx="10515601" cy="586550"/>
          </a:xfrm>
          <a:prstGeom prst="rect">
            <a:avLst/>
          </a:prstGeom>
        </p:spPr>
        <p:txBody>
          <a:bodyPr>
            <a:normAutofit fontScale="90000"/>
          </a:bodyPr>
          <a:lstStyle>
            <a:lvl1pPr defTabSz="850391">
              <a:defRPr sz="3627"/>
            </a:lvl1pPr>
          </a:lstStyle>
          <a:p>
            <a:r>
              <a:t>Hand Drawn Sketches by Team</a:t>
            </a:r>
          </a:p>
        </p:txBody>
      </p:sp>
      <p:sp>
        <p:nvSpPr>
          <p:cNvPr id="259" name="Slide Number Placeholder 10"/>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latin typeface="+mn-lt"/>
                <a:ea typeface="+mn-ea"/>
                <a:cs typeface="+mn-cs"/>
                <a:sym typeface="Calibri"/>
              </a:defRPr>
            </a:lvl1pPr>
          </a:lstStyle>
          <a:p>
            <a:fld id="{86CB4B4D-7CA3-9044-876B-883B54F8677D}" type="slidenum">
              <a:t>15</a:t>
            </a:fld>
            <a:endParaRPr/>
          </a:p>
        </p:txBody>
      </p:sp>
      <p:pic>
        <p:nvPicPr>
          <p:cNvPr id="260" name="Picture 3" descr="Picture 3"/>
          <p:cNvPicPr>
            <a:picLocks noChangeAspect="1"/>
          </p:cNvPicPr>
          <p:nvPr/>
        </p:nvPicPr>
        <p:blipFill>
          <a:blip r:embed="rId2"/>
          <a:stretch>
            <a:fillRect/>
          </a:stretch>
        </p:blipFill>
        <p:spPr>
          <a:xfrm>
            <a:off x="2725066" y="1140601"/>
            <a:ext cx="7067006" cy="4996592"/>
          </a:xfrm>
          <a:prstGeom prst="rect">
            <a:avLst/>
          </a:prstGeom>
          <a:ln w="19050">
            <a:solidFill>
              <a:schemeClr val="tx1"/>
            </a:solidFill>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Footer Placeholder 9"/>
          <p:cNvSpPr txBox="1"/>
          <p:nvPr/>
        </p:nvSpPr>
        <p:spPr>
          <a:xfrm>
            <a:off x="4084320" y="6414760"/>
            <a:ext cx="4023360"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88888"/>
                </a:solidFill>
                <a:latin typeface="+mn-lt"/>
                <a:ea typeface="+mn-ea"/>
                <a:cs typeface="+mn-cs"/>
                <a:sym typeface="Calibri"/>
              </a:defRPr>
            </a:lvl1pPr>
          </a:lstStyle>
          <a:p>
            <a:r>
              <a:t>Product Discovery</a:t>
            </a:r>
          </a:p>
        </p:txBody>
      </p:sp>
      <p:sp>
        <p:nvSpPr>
          <p:cNvPr id="263" name="Title 1"/>
          <p:cNvSpPr txBox="1">
            <a:spLocks noGrp="1"/>
          </p:cNvSpPr>
          <p:nvPr>
            <p:ph type="title"/>
          </p:nvPr>
        </p:nvSpPr>
        <p:spPr>
          <a:xfrm>
            <a:off x="754726" y="280571"/>
            <a:ext cx="10515601" cy="586550"/>
          </a:xfrm>
          <a:prstGeom prst="rect">
            <a:avLst/>
          </a:prstGeom>
        </p:spPr>
        <p:txBody>
          <a:bodyPr>
            <a:normAutofit fontScale="90000"/>
          </a:bodyPr>
          <a:lstStyle>
            <a:lvl1pPr defTabSz="850391">
              <a:defRPr sz="3627"/>
            </a:lvl1pPr>
          </a:lstStyle>
          <a:p>
            <a:r>
              <a:t>Finalized Sketch by Team</a:t>
            </a:r>
          </a:p>
        </p:txBody>
      </p:sp>
      <p:sp>
        <p:nvSpPr>
          <p:cNvPr id="264" name="Slide Number Placeholder 10"/>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latin typeface="+mn-lt"/>
                <a:ea typeface="+mn-ea"/>
                <a:cs typeface="+mn-cs"/>
                <a:sym typeface="Calibri"/>
              </a:defRPr>
            </a:lvl1pPr>
          </a:lstStyle>
          <a:p>
            <a:fld id="{86CB4B4D-7CA3-9044-876B-883B54F8677D}" type="slidenum">
              <a:t>16</a:t>
            </a:fld>
            <a:endParaRPr/>
          </a:p>
        </p:txBody>
      </p:sp>
      <p:sp>
        <p:nvSpPr>
          <p:cNvPr id="265" name="TextBox 2"/>
          <p:cNvSpPr txBox="1"/>
          <p:nvPr/>
        </p:nvSpPr>
        <p:spPr>
          <a:xfrm>
            <a:off x="800447" y="867121"/>
            <a:ext cx="11049911" cy="650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a:solidFill>
                  <a:srgbClr val="374151"/>
                </a:solidFill>
                <a:latin typeface="Söhne"/>
                <a:ea typeface="Söhne"/>
                <a:cs typeface="Söhne"/>
                <a:sym typeface="Söhne"/>
              </a:defRPr>
            </a:lvl1pPr>
          </a:lstStyle>
          <a:p>
            <a:r>
              <a:t>After evaluating the top three standout ideas from all the product sketches, our team voted and chose the following sketch for wireframe design.</a:t>
            </a:r>
          </a:p>
        </p:txBody>
      </p:sp>
      <p:pic>
        <p:nvPicPr>
          <p:cNvPr id="266" name="Picture 4" descr="Picture 4"/>
          <p:cNvPicPr>
            <a:picLocks noChangeAspect="1"/>
          </p:cNvPicPr>
          <p:nvPr/>
        </p:nvPicPr>
        <p:blipFill>
          <a:blip r:embed="rId2"/>
          <a:stretch>
            <a:fillRect/>
          </a:stretch>
        </p:blipFill>
        <p:spPr>
          <a:xfrm>
            <a:off x="2803300" y="1666262"/>
            <a:ext cx="6418455" cy="4525512"/>
          </a:xfrm>
          <a:prstGeom prst="rect">
            <a:avLst/>
          </a:prstGeom>
          <a:ln w="19050">
            <a:solidFill>
              <a:schemeClr val="tx1"/>
            </a:solidFill>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lide Number Placeholder 8"/>
          <p:cNvSpPr txBox="1">
            <a:spLocks noGrp="1"/>
          </p:cNvSpPr>
          <p:nvPr>
            <p:ph type="sldNum" sz="quarter" idx="2"/>
          </p:nvPr>
        </p:nvSpPr>
        <p:spPr>
          <a:xfrm>
            <a:off x="11080144" y="6404292"/>
            <a:ext cx="273657"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a:p>
        </p:txBody>
      </p:sp>
      <p:sp>
        <p:nvSpPr>
          <p:cNvPr id="269" name="Title 1"/>
          <p:cNvSpPr txBox="1"/>
          <p:nvPr/>
        </p:nvSpPr>
        <p:spPr>
          <a:xfrm>
            <a:off x="800446" y="360470"/>
            <a:ext cx="10424161" cy="586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defTabSz="850391">
              <a:lnSpc>
                <a:spcPct val="72000"/>
              </a:lnSpc>
              <a:defRPr sz="3627">
                <a:latin typeface="Tw Cen MT"/>
                <a:ea typeface="Tw Cen MT"/>
                <a:cs typeface="Tw Cen MT"/>
                <a:sym typeface="Tw Cen MT"/>
              </a:defRPr>
            </a:lvl1pPr>
          </a:lstStyle>
          <a:p>
            <a:r>
              <a:rPr dirty="0"/>
              <a:t>Wireframe Story Board</a:t>
            </a:r>
          </a:p>
        </p:txBody>
      </p:sp>
      <p:pic>
        <p:nvPicPr>
          <p:cNvPr id="270" name="Picture 16" descr="Picture 16"/>
          <p:cNvPicPr>
            <a:picLocks noChangeAspect="1"/>
          </p:cNvPicPr>
          <p:nvPr/>
        </p:nvPicPr>
        <p:blipFill>
          <a:blip r:embed="rId2"/>
          <a:stretch>
            <a:fillRect/>
          </a:stretch>
        </p:blipFill>
        <p:spPr>
          <a:xfrm>
            <a:off x="4171957" y="1184993"/>
            <a:ext cx="7355822" cy="5312538"/>
          </a:xfrm>
          <a:prstGeom prst="rect">
            <a:avLst/>
          </a:prstGeom>
          <a:ln w="19050">
            <a:solidFill>
              <a:schemeClr val="tx1"/>
            </a:solidFill>
            <a:miter lim="400000"/>
          </a:ln>
        </p:spPr>
      </p:pic>
      <p:sp>
        <p:nvSpPr>
          <p:cNvPr id="271" name="TextBox 17"/>
          <p:cNvSpPr txBox="1"/>
          <p:nvPr/>
        </p:nvSpPr>
        <p:spPr>
          <a:xfrm>
            <a:off x="800445" y="1163811"/>
            <a:ext cx="3295694" cy="53553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a:solidFill>
                  <a:srgbClr val="374151"/>
                </a:solidFill>
                <a:latin typeface="Söhne"/>
                <a:ea typeface="Söhne"/>
                <a:cs typeface="Söhne"/>
                <a:sym typeface="Söhne"/>
              </a:defRPr>
            </a:pPr>
            <a:r>
              <a:rPr dirty="0">
                <a:solidFill>
                  <a:schemeClr val="tx1"/>
                </a:solidFill>
                <a:latin typeface="Avenir Next LT Pro" panose="020B0504020202020204" pitchFamily="34" charset="0"/>
              </a:rPr>
              <a:t>Based on the selected sketch, we have created a wireframe that includes all the features listed in the finalized sketch. </a:t>
            </a:r>
          </a:p>
          <a:p>
            <a:pPr>
              <a:defRPr>
                <a:solidFill>
                  <a:srgbClr val="374151"/>
                </a:solidFill>
                <a:latin typeface="Söhne"/>
                <a:ea typeface="Söhne"/>
                <a:cs typeface="Söhne"/>
                <a:sym typeface="Söhne"/>
              </a:defRPr>
            </a:pPr>
            <a:endParaRPr dirty="0">
              <a:solidFill>
                <a:schemeClr val="tx1"/>
              </a:solidFill>
              <a:latin typeface="Avenir Next LT Pro" panose="020B0504020202020204" pitchFamily="34" charset="0"/>
            </a:endParaRPr>
          </a:p>
          <a:p>
            <a:pPr marL="285750" indent="-285750">
              <a:buFont typeface="Wingdings" panose="05000000000000000000" pitchFamily="2" charset="2"/>
              <a:buChar char="q"/>
              <a:defRPr>
                <a:solidFill>
                  <a:srgbClr val="374151"/>
                </a:solidFill>
                <a:latin typeface="Söhne"/>
                <a:ea typeface="Söhne"/>
                <a:cs typeface="Söhne"/>
                <a:sym typeface="Söhne"/>
              </a:defRPr>
            </a:pPr>
            <a:r>
              <a:rPr dirty="0">
                <a:solidFill>
                  <a:schemeClr val="tx1"/>
                </a:solidFill>
                <a:latin typeface="Avenir Next LT Pro" panose="020B0504020202020204" pitchFamily="34" charset="0"/>
              </a:rPr>
              <a:t>We have also enhanced the wireframe by including a chart to display the employee's software usage and a weekly time report chart, both of which were standout ideas from other sketches. </a:t>
            </a:r>
          </a:p>
          <a:p>
            <a:pPr marL="285750" indent="-285750">
              <a:buFont typeface="Wingdings" panose="05000000000000000000" pitchFamily="2" charset="2"/>
              <a:buChar char="q"/>
              <a:defRPr>
                <a:solidFill>
                  <a:srgbClr val="374151"/>
                </a:solidFill>
                <a:latin typeface="Söhne"/>
                <a:ea typeface="Söhne"/>
                <a:cs typeface="Söhne"/>
                <a:sym typeface="Söhne"/>
              </a:defRPr>
            </a:pPr>
            <a:endParaRPr dirty="0">
              <a:solidFill>
                <a:schemeClr val="tx1"/>
              </a:solidFill>
              <a:latin typeface="Avenir Next LT Pro" panose="020B0504020202020204" pitchFamily="34" charset="0"/>
            </a:endParaRPr>
          </a:p>
          <a:p>
            <a:pPr marL="285750" indent="-285750">
              <a:buFont typeface="Wingdings" panose="05000000000000000000" pitchFamily="2" charset="2"/>
              <a:buChar char="q"/>
              <a:defRPr>
                <a:solidFill>
                  <a:srgbClr val="374151"/>
                </a:solidFill>
                <a:latin typeface="Söhne"/>
                <a:ea typeface="Söhne"/>
                <a:cs typeface="Söhne"/>
                <a:sym typeface="Söhne"/>
              </a:defRPr>
            </a:pPr>
            <a:r>
              <a:rPr dirty="0">
                <a:solidFill>
                  <a:schemeClr val="tx1"/>
                </a:solidFill>
                <a:latin typeface="Avenir Next LT Pro" panose="020B0504020202020204" pitchFamily="34" charset="0"/>
              </a:rPr>
              <a:t>These additions provide a more comprehensive overview of the employee's productivity and work habits.</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lide Number Placeholder 8"/>
          <p:cNvSpPr txBox="1">
            <a:spLocks noGrp="1"/>
          </p:cNvSpPr>
          <p:nvPr>
            <p:ph type="sldNum" sz="quarter" idx="2"/>
          </p:nvPr>
        </p:nvSpPr>
        <p:spPr>
          <a:xfrm>
            <a:off x="11080144" y="6404292"/>
            <a:ext cx="273657"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18</a:t>
            </a:fld>
            <a:endParaRPr/>
          </a:p>
        </p:txBody>
      </p:sp>
      <p:sp>
        <p:nvSpPr>
          <p:cNvPr id="274" name="Title 1"/>
          <p:cNvSpPr txBox="1"/>
          <p:nvPr/>
        </p:nvSpPr>
        <p:spPr>
          <a:xfrm>
            <a:off x="800446" y="360470"/>
            <a:ext cx="10424161" cy="586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defTabSz="850391">
              <a:lnSpc>
                <a:spcPct val="72000"/>
              </a:lnSpc>
              <a:defRPr sz="3627">
                <a:latin typeface="Tw Cen MT"/>
                <a:ea typeface="Tw Cen MT"/>
                <a:cs typeface="Tw Cen MT"/>
                <a:sym typeface="Tw Cen MT"/>
              </a:defRPr>
            </a:lvl1pPr>
          </a:lstStyle>
          <a:p>
            <a:r>
              <a:t>Customer Feedback</a:t>
            </a:r>
          </a:p>
        </p:txBody>
      </p:sp>
      <p:sp>
        <p:nvSpPr>
          <p:cNvPr id="275" name="TextBox 17"/>
          <p:cNvSpPr txBox="1"/>
          <p:nvPr/>
        </p:nvSpPr>
        <p:spPr>
          <a:xfrm>
            <a:off x="800446" y="1201131"/>
            <a:ext cx="11058789" cy="49705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spcBef>
                <a:spcPts val="600"/>
              </a:spcBef>
              <a:spcAft>
                <a:spcPts val="600"/>
              </a:spcAft>
              <a:defRPr b="1">
                <a:latin typeface="Söhne"/>
                <a:ea typeface="Söhne"/>
                <a:cs typeface="Söhne"/>
                <a:sym typeface="Söhne"/>
              </a:defRPr>
            </a:pPr>
            <a:r>
              <a:rPr dirty="0">
                <a:solidFill>
                  <a:schemeClr val="tx1"/>
                </a:solidFill>
                <a:latin typeface="Avenir Next LT Pro" panose="020B0504020202020204" pitchFamily="34" charset="0"/>
              </a:rPr>
              <a:t>Customer 1:</a:t>
            </a:r>
          </a:p>
          <a:p>
            <a:pPr marL="285750">
              <a:lnSpc>
                <a:spcPts val="3000"/>
              </a:lnSpc>
              <a:spcBef>
                <a:spcPts val="600"/>
              </a:spcBef>
              <a:spcAft>
                <a:spcPts val="600"/>
              </a:spcAft>
              <a:buFont typeface="Wingdings" panose="05000000000000000000" pitchFamily="2" charset="2"/>
              <a:buChar char="ü"/>
              <a:defRPr>
                <a:latin typeface="Söhne"/>
                <a:ea typeface="Söhne"/>
                <a:cs typeface="Söhne"/>
                <a:sym typeface="Söhne"/>
              </a:defRPr>
            </a:pPr>
            <a:r>
              <a:rPr dirty="0">
                <a:solidFill>
                  <a:schemeClr val="tx1"/>
                </a:solidFill>
                <a:latin typeface="Avenir Next LT Pro" panose="020B0504020202020204" pitchFamily="34" charset="0"/>
              </a:rPr>
              <a:t>I really like the user interface and design of the app. It's very clean and looks easy use. The app includes the usage time of various applications and tracks the time. But, there will be situations where the events are conducted offline. But that also is work time. How will the application handle this? Will that time be considered as work time or idle time?</a:t>
            </a:r>
          </a:p>
          <a:p>
            <a:pPr>
              <a:spcBef>
                <a:spcPts val="600"/>
              </a:spcBef>
              <a:spcAft>
                <a:spcPts val="600"/>
              </a:spcAft>
              <a:defRPr>
                <a:latin typeface="Söhne"/>
                <a:ea typeface="Söhne"/>
                <a:cs typeface="Söhne"/>
                <a:sym typeface="Söhne"/>
              </a:defRPr>
            </a:pPr>
            <a:endParaRPr dirty="0">
              <a:solidFill>
                <a:schemeClr val="tx1"/>
              </a:solidFill>
              <a:latin typeface="Avenir Next LT Pro" panose="020B0504020202020204" pitchFamily="34" charset="0"/>
            </a:endParaRPr>
          </a:p>
          <a:p>
            <a:pPr>
              <a:spcBef>
                <a:spcPts val="600"/>
              </a:spcBef>
              <a:spcAft>
                <a:spcPts val="600"/>
              </a:spcAft>
              <a:defRPr b="1">
                <a:latin typeface="Söhne"/>
                <a:ea typeface="Söhne"/>
                <a:cs typeface="Söhne"/>
                <a:sym typeface="Söhne"/>
              </a:defRPr>
            </a:pPr>
            <a:r>
              <a:rPr dirty="0">
                <a:solidFill>
                  <a:schemeClr val="tx1"/>
                </a:solidFill>
                <a:latin typeface="Avenir Next LT Pro" panose="020B0504020202020204" pitchFamily="34" charset="0"/>
              </a:rPr>
              <a:t>Customer 2:</a:t>
            </a:r>
          </a:p>
          <a:p>
            <a:pPr marL="285750" indent="-285750">
              <a:lnSpc>
                <a:spcPts val="3000"/>
              </a:lnSpc>
              <a:spcBef>
                <a:spcPts val="600"/>
              </a:spcBef>
              <a:spcAft>
                <a:spcPts val="600"/>
              </a:spcAft>
              <a:buFont typeface="Wingdings" panose="05000000000000000000" pitchFamily="2" charset="2"/>
              <a:buChar char="ü"/>
              <a:defRPr>
                <a:latin typeface="Söhne"/>
                <a:ea typeface="Söhne"/>
                <a:cs typeface="Söhne"/>
                <a:sym typeface="Söhne"/>
              </a:defRPr>
            </a:pPr>
            <a:r>
              <a:rPr dirty="0">
                <a:solidFill>
                  <a:schemeClr val="tx1"/>
                </a:solidFill>
                <a:latin typeface="Avenir Next LT Pro" panose="020B0504020202020204" pitchFamily="34" charset="0"/>
              </a:rPr>
              <a:t>The app concept overall looks good. The addition of mental health resources and support is a great touch. It shows that the company cares about their employees' well-being. I noticed that the software's used section only shows the desktop applications. But, there will be tasks that involve research. Will the research in the web browsers also be tracked?</a:t>
            </a:r>
          </a:p>
          <a:p>
            <a:pPr>
              <a:defRPr>
                <a:latin typeface="Söhne"/>
                <a:ea typeface="Söhne"/>
                <a:cs typeface="Söhne"/>
                <a:sym typeface="Söhne"/>
              </a:defRPr>
            </a:pPr>
            <a:endParaRPr dirty="0">
              <a:solidFill>
                <a:schemeClr val="tx1"/>
              </a:solidFill>
              <a:latin typeface="Avenir Next LT Pro" panose="020B0504020202020204" pitchFamily="34" charset="0"/>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Slide Number Placeholder 8"/>
          <p:cNvSpPr txBox="1">
            <a:spLocks noGrp="1"/>
          </p:cNvSpPr>
          <p:nvPr>
            <p:ph type="sldNum" sz="quarter" idx="2"/>
          </p:nvPr>
        </p:nvSpPr>
        <p:spPr>
          <a:xfrm>
            <a:off x="11080144" y="6404292"/>
            <a:ext cx="273657"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19</a:t>
            </a:fld>
            <a:endParaRPr/>
          </a:p>
        </p:txBody>
      </p:sp>
      <p:sp>
        <p:nvSpPr>
          <p:cNvPr id="278" name="Title 1"/>
          <p:cNvSpPr txBox="1"/>
          <p:nvPr/>
        </p:nvSpPr>
        <p:spPr>
          <a:xfrm>
            <a:off x="800446" y="360470"/>
            <a:ext cx="10424161" cy="586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defTabSz="850391">
              <a:lnSpc>
                <a:spcPct val="72000"/>
              </a:lnSpc>
              <a:defRPr sz="3627">
                <a:latin typeface="Tw Cen MT"/>
                <a:ea typeface="Tw Cen MT"/>
                <a:cs typeface="Tw Cen MT"/>
                <a:sym typeface="Tw Cen MT"/>
              </a:defRPr>
            </a:lvl1pPr>
          </a:lstStyle>
          <a:p>
            <a:r>
              <a:t>Customer Feedback</a:t>
            </a:r>
          </a:p>
        </p:txBody>
      </p:sp>
      <p:sp>
        <p:nvSpPr>
          <p:cNvPr id="279" name="TextBox 17"/>
          <p:cNvSpPr txBox="1"/>
          <p:nvPr/>
        </p:nvSpPr>
        <p:spPr>
          <a:xfrm>
            <a:off x="800446" y="1186617"/>
            <a:ext cx="11058789" cy="51963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spcBef>
                <a:spcPts val="600"/>
              </a:spcBef>
              <a:spcAft>
                <a:spcPts val="600"/>
              </a:spcAft>
              <a:defRPr b="1">
                <a:latin typeface="Söhne"/>
                <a:ea typeface="Söhne"/>
                <a:cs typeface="Söhne"/>
                <a:sym typeface="Söhne"/>
              </a:defRPr>
            </a:pPr>
            <a:r>
              <a:rPr lang="en-US" dirty="0">
                <a:solidFill>
                  <a:schemeClr val="tx1"/>
                </a:solidFill>
                <a:latin typeface="Avenir Next LT Pro" panose="020B0504020202020204" pitchFamily="34" charset="0"/>
              </a:rPr>
              <a:t>Customer 3:</a:t>
            </a:r>
          </a:p>
          <a:p>
            <a:pPr marL="285750" indent="-285750">
              <a:lnSpc>
                <a:spcPts val="2500"/>
              </a:lnSpc>
              <a:spcBef>
                <a:spcPts val="600"/>
              </a:spcBef>
              <a:spcAft>
                <a:spcPts val="600"/>
              </a:spcAft>
              <a:buFont typeface="Wingdings" panose="05000000000000000000" pitchFamily="2" charset="2"/>
              <a:buChar char="ü"/>
              <a:defRPr>
                <a:latin typeface="Söhne"/>
                <a:ea typeface="Söhne"/>
                <a:cs typeface="Söhne"/>
                <a:sym typeface="Söhne"/>
              </a:defRPr>
            </a:pPr>
            <a:r>
              <a:rPr lang="en-US" dirty="0">
                <a:solidFill>
                  <a:schemeClr val="tx1"/>
                </a:solidFill>
                <a:latin typeface="Avenir Next LT Pro" panose="020B0504020202020204" pitchFamily="34" charset="0"/>
              </a:rPr>
              <a:t>The wireframe looks clean. The features provided will also help in understanding the work done in a day and where time is lost. Will this app also work on client laptop which may have additional security steps?</a:t>
            </a:r>
          </a:p>
          <a:p>
            <a:pPr>
              <a:spcBef>
                <a:spcPts val="600"/>
              </a:spcBef>
              <a:spcAft>
                <a:spcPts val="600"/>
              </a:spcAft>
              <a:defRPr b="1">
                <a:latin typeface="Söhne"/>
                <a:ea typeface="Söhne"/>
                <a:cs typeface="Söhne"/>
                <a:sym typeface="Söhne"/>
              </a:defRPr>
            </a:pPr>
            <a:r>
              <a:rPr dirty="0">
                <a:latin typeface="Avenir Next LT Pro" panose="020B0504020202020204" pitchFamily="34" charset="0"/>
              </a:rPr>
              <a:t>Customer 4:</a:t>
            </a:r>
          </a:p>
          <a:p>
            <a:pPr marL="285750" indent="-285750">
              <a:lnSpc>
                <a:spcPts val="2500"/>
              </a:lnSpc>
              <a:spcBef>
                <a:spcPts val="600"/>
              </a:spcBef>
              <a:spcAft>
                <a:spcPts val="600"/>
              </a:spcAft>
              <a:buFont typeface="Wingdings" panose="05000000000000000000" pitchFamily="2" charset="2"/>
              <a:buChar char="ü"/>
              <a:defRPr>
                <a:latin typeface="Söhne"/>
                <a:ea typeface="Söhne"/>
                <a:cs typeface="Söhne"/>
                <a:sym typeface="Söhne"/>
              </a:defRPr>
            </a:pPr>
            <a:r>
              <a:rPr lang="en-US" b="0" i="0" dirty="0">
                <a:solidFill>
                  <a:schemeClr val="tx1"/>
                </a:solidFill>
                <a:effectLst/>
                <a:latin typeface="Avenir Next LT Pro" panose="020B0504020202020204" pitchFamily="34" charset="0"/>
              </a:rPr>
              <a:t>The real-time usage summary is a very valuable feature for understanding how an employee utilizes their time. It's also helpful in detecting usage patterns, and the inclusion of such a feature will make this app extremely useful for management. The possibility of having offline functionality will provide an added advantage for employees working in areas with limited internet access.</a:t>
            </a:r>
            <a:endParaRPr dirty="0">
              <a:solidFill>
                <a:schemeClr val="tx1"/>
              </a:solidFill>
              <a:latin typeface="Avenir Next LT Pro" panose="020B0504020202020204" pitchFamily="34" charset="0"/>
            </a:endParaRPr>
          </a:p>
          <a:p>
            <a:pPr>
              <a:spcBef>
                <a:spcPts val="600"/>
              </a:spcBef>
              <a:spcAft>
                <a:spcPts val="600"/>
              </a:spcAft>
              <a:defRPr b="1">
                <a:latin typeface="Söhne"/>
                <a:ea typeface="Söhne"/>
                <a:cs typeface="Söhne"/>
                <a:sym typeface="Söhne"/>
              </a:defRPr>
            </a:pPr>
            <a:r>
              <a:rPr dirty="0">
                <a:latin typeface="Avenir Next LT Pro" panose="020B0504020202020204" pitchFamily="34" charset="0"/>
              </a:rPr>
              <a:t>Customer 5:</a:t>
            </a:r>
          </a:p>
          <a:p>
            <a:pPr marL="285750" indent="-285750">
              <a:lnSpc>
                <a:spcPts val="2500"/>
              </a:lnSpc>
              <a:spcBef>
                <a:spcPts val="600"/>
              </a:spcBef>
              <a:spcAft>
                <a:spcPts val="600"/>
              </a:spcAft>
              <a:buFont typeface="Wingdings" panose="05000000000000000000" pitchFamily="2" charset="2"/>
              <a:buChar char="ü"/>
              <a:defRPr>
                <a:latin typeface="Söhne"/>
                <a:ea typeface="Söhne"/>
                <a:cs typeface="Söhne"/>
                <a:sym typeface="Söhne"/>
              </a:defRPr>
            </a:pPr>
            <a:r>
              <a:rPr dirty="0">
                <a:latin typeface="Avenir Next LT Pro" panose="020B0504020202020204" pitchFamily="34" charset="0"/>
              </a:rPr>
              <a:t>The app looks good. </a:t>
            </a:r>
            <a:r>
              <a:rPr lang="en-US" b="0" i="0" dirty="0">
                <a:solidFill>
                  <a:schemeClr val="tx1"/>
                </a:solidFill>
                <a:effectLst/>
                <a:latin typeface="Avenir Next LT Pro" panose="020B0504020202020204" pitchFamily="34" charset="0"/>
              </a:rPr>
              <a:t>The app's features will certainly help managers keep track of employee productivity and performance. The comprehensive dashboard and charts will also make it easier to monitor and understand employee behavior. Overall, it looks like the app has great potential to be a valuable asset to any organization.</a:t>
            </a:r>
            <a:endParaRPr dirty="0">
              <a:solidFill>
                <a:schemeClr val="tx1"/>
              </a:solidFill>
              <a:latin typeface="Avenir Next LT Pro" panose="020B0504020202020204" pitchFamily="34" charset="0"/>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Footer Placeholder 4"/>
          <p:cNvSpPr txBox="1"/>
          <p:nvPr/>
        </p:nvSpPr>
        <p:spPr>
          <a:xfrm>
            <a:off x="4084320" y="6414760"/>
            <a:ext cx="4023360"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88888"/>
                </a:solidFill>
                <a:latin typeface="+mn-lt"/>
                <a:ea typeface="+mn-ea"/>
                <a:cs typeface="+mn-cs"/>
                <a:sym typeface="Calibri"/>
              </a:defRPr>
            </a:lvl1pPr>
          </a:lstStyle>
          <a:p>
            <a:r>
              <a:t>Product Discovery</a:t>
            </a:r>
          </a:p>
        </p:txBody>
      </p:sp>
      <p:sp>
        <p:nvSpPr>
          <p:cNvPr id="196" name="Title 1"/>
          <p:cNvSpPr txBox="1">
            <a:spLocks noGrp="1"/>
          </p:cNvSpPr>
          <p:nvPr>
            <p:ph type="title"/>
          </p:nvPr>
        </p:nvSpPr>
        <p:spPr>
          <a:prstGeom prst="rect">
            <a:avLst/>
          </a:prstGeom>
        </p:spPr>
        <p:txBody>
          <a:bodyPr/>
          <a:lstStyle/>
          <a:p>
            <a:r>
              <a:t>Team Introduction</a:t>
            </a:r>
          </a:p>
        </p:txBody>
      </p:sp>
      <p:sp>
        <p:nvSpPr>
          <p:cNvPr id="197" name="Content Placeholder 2"/>
          <p:cNvSpPr txBox="1">
            <a:spLocks noGrp="1"/>
          </p:cNvSpPr>
          <p:nvPr>
            <p:ph type="body" sz="half" idx="1"/>
          </p:nvPr>
        </p:nvSpPr>
        <p:spPr>
          <a:xfrm>
            <a:off x="5788150" y="1527047"/>
            <a:ext cx="6001079" cy="3931922"/>
          </a:xfrm>
          <a:prstGeom prst="rect">
            <a:avLst/>
          </a:prstGeom>
        </p:spPr>
        <p:txBody>
          <a:bodyPr/>
          <a:lstStyle/>
          <a:p>
            <a:pPr>
              <a:defRPr>
                <a:solidFill>
                  <a:srgbClr val="404040"/>
                </a:solidFill>
              </a:defRPr>
            </a:pPr>
            <a:r>
              <a:rPr b="1" dirty="0"/>
              <a:t>Team Introduction </a:t>
            </a:r>
            <a:endParaRPr lang="en-US" b="1" dirty="0"/>
          </a:p>
          <a:p>
            <a:pPr marL="266700" indent="-266700">
              <a:buSzPct val="100000"/>
              <a:buFont typeface="Arial"/>
              <a:buChar char="•"/>
              <a:defRPr>
                <a:solidFill>
                  <a:srgbClr val="404040"/>
                </a:solidFill>
              </a:defRPr>
            </a:pPr>
            <a:r>
              <a:rPr lang="en-IN" dirty="0"/>
              <a:t>Pavithra S - </a:t>
            </a:r>
            <a:r>
              <a:rPr lang="en-IN" dirty="0">
                <a:solidFill>
                  <a:srgbClr val="333333"/>
                </a:solidFill>
              </a:rPr>
              <a:t>2022MT93172</a:t>
            </a:r>
          </a:p>
          <a:p>
            <a:pPr marL="266700" indent="-266700">
              <a:buSzPct val="100000"/>
              <a:buFont typeface="Arial"/>
              <a:buChar char="•"/>
              <a:defRPr>
                <a:solidFill>
                  <a:srgbClr val="404040"/>
                </a:solidFill>
              </a:defRPr>
            </a:pPr>
            <a:r>
              <a:rPr dirty="0"/>
              <a:t>Pawan </a:t>
            </a:r>
            <a:r>
              <a:rPr dirty="0" err="1"/>
              <a:t>Godara</a:t>
            </a:r>
            <a:r>
              <a:rPr dirty="0"/>
              <a:t> - 2</a:t>
            </a:r>
            <a:r>
              <a:rPr dirty="0">
                <a:solidFill>
                  <a:srgbClr val="333333"/>
                </a:solidFill>
              </a:rPr>
              <a:t>022MT93061</a:t>
            </a:r>
          </a:p>
          <a:p>
            <a:pPr marL="266700" indent="-266700">
              <a:buSzPct val="100000"/>
              <a:buFont typeface="Arial"/>
              <a:buChar char="•"/>
              <a:defRPr>
                <a:solidFill>
                  <a:srgbClr val="404040"/>
                </a:solidFill>
              </a:defRPr>
            </a:pPr>
            <a:r>
              <a:rPr dirty="0"/>
              <a:t>Poulomi Ghosh - 2022MT93218</a:t>
            </a:r>
          </a:p>
          <a:p>
            <a:pPr marL="266700" indent="-266700">
              <a:buSzPct val="100000"/>
              <a:buFont typeface="Arial"/>
              <a:buChar char="•"/>
              <a:defRPr>
                <a:solidFill>
                  <a:srgbClr val="333333"/>
                </a:solidFill>
              </a:defRPr>
            </a:pPr>
            <a:r>
              <a:rPr dirty="0" err="1"/>
              <a:t>Ponaganti</a:t>
            </a:r>
            <a:r>
              <a:rPr dirty="0"/>
              <a:t> Nikhil - 2022MT93086</a:t>
            </a:r>
            <a:endParaRPr dirty="0">
              <a:solidFill>
                <a:srgbClr val="404040"/>
              </a:solidFill>
            </a:endParaRPr>
          </a:p>
          <a:p>
            <a:pPr marL="266700" indent="-266700">
              <a:buSzPct val="100000"/>
              <a:buFont typeface="Arial"/>
              <a:buChar char="•"/>
              <a:defRPr>
                <a:solidFill>
                  <a:srgbClr val="404040"/>
                </a:solidFill>
              </a:defRPr>
            </a:pPr>
            <a:r>
              <a:rPr dirty="0"/>
              <a:t>Poonam Chandra - </a:t>
            </a:r>
            <a:r>
              <a:rPr dirty="0">
                <a:solidFill>
                  <a:srgbClr val="333333"/>
                </a:solidFill>
              </a:rPr>
              <a:t>2022MT93295</a:t>
            </a:r>
          </a:p>
        </p:txBody>
      </p:sp>
      <p:sp>
        <p:nvSpPr>
          <p:cNvPr id="198" name="Slide Number Placeholder 5"/>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latin typeface="+mn-lt"/>
                <a:ea typeface="+mn-ea"/>
                <a:cs typeface="+mn-cs"/>
                <a:sym typeface="Calibri"/>
              </a:defRPr>
            </a:lvl1pPr>
          </a:lstStyle>
          <a:p>
            <a:fld id="{86CB4B4D-7CA3-9044-876B-883B54F8677D}" type="slidenum">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Slide Number Placeholder 8"/>
          <p:cNvSpPr txBox="1">
            <a:spLocks noGrp="1"/>
          </p:cNvSpPr>
          <p:nvPr>
            <p:ph type="sldNum" sz="quarter" idx="2"/>
          </p:nvPr>
        </p:nvSpPr>
        <p:spPr>
          <a:xfrm>
            <a:off x="11080144" y="6404292"/>
            <a:ext cx="273657"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20</a:t>
            </a:fld>
            <a:endParaRPr/>
          </a:p>
        </p:txBody>
      </p:sp>
      <p:sp>
        <p:nvSpPr>
          <p:cNvPr id="282" name="Title 1"/>
          <p:cNvSpPr txBox="1"/>
          <p:nvPr/>
        </p:nvSpPr>
        <p:spPr>
          <a:xfrm>
            <a:off x="792811" y="368795"/>
            <a:ext cx="10424161" cy="586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defTabSz="850391">
              <a:lnSpc>
                <a:spcPct val="72000"/>
              </a:lnSpc>
              <a:defRPr sz="3627">
                <a:latin typeface="Tw Cen MT"/>
                <a:ea typeface="Tw Cen MT"/>
                <a:cs typeface="Tw Cen MT"/>
                <a:sym typeface="Tw Cen MT"/>
              </a:defRPr>
            </a:lvl1pPr>
          </a:lstStyle>
          <a:p>
            <a:r>
              <a:rPr dirty="0"/>
              <a:t>Customer Questions and Solution</a:t>
            </a:r>
          </a:p>
        </p:txBody>
      </p:sp>
      <p:sp>
        <p:nvSpPr>
          <p:cNvPr id="283" name="TextBox 17"/>
          <p:cNvSpPr txBox="1"/>
          <p:nvPr/>
        </p:nvSpPr>
        <p:spPr>
          <a:xfrm>
            <a:off x="800446" y="1089164"/>
            <a:ext cx="10881481" cy="53848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ts val="2300"/>
              </a:lnSpc>
              <a:defRPr>
                <a:latin typeface="Söhne"/>
                <a:ea typeface="Söhne"/>
                <a:cs typeface="Söhne"/>
                <a:sym typeface="Söhne"/>
              </a:defRPr>
            </a:pPr>
            <a:r>
              <a:rPr dirty="0">
                <a:latin typeface="Avenir Next LT Pro" panose="020B0504020202020204" pitchFamily="34" charset="0"/>
              </a:rPr>
              <a:t>Based on the wireframe presentation, we received feedback from our potential customers on specific aspects of the app. Here are the questions raised and the proposed solutions:</a:t>
            </a:r>
          </a:p>
          <a:p>
            <a:pPr>
              <a:lnSpc>
                <a:spcPts val="2300"/>
              </a:lnSpc>
              <a:buSzPct val="100000"/>
              <a:buAutoNum type="arabicPeriod"/>
              <a:defRPr b="1">
                <a:latin typeface="Söhne"/>
                <a:ea typeface="Söhne"/>
                <a:cs typeface="Söhne"/>
                <a:sym typeface="Söhne"/>
              </a:defRPr>
            </a:pPr>
            <a:endParaRPr dirty="0">
              <a:latin typeface="Avenir Next LT Pro" panose="020B0504020202020204" pitchFamily="34" charset="0"/>
            </a:endParaRPr>
          </a:p>
          <a:p>
            <a:pPr>
              <a:lnSpc>
                <a:spcPts val="2300"/>
              </a:lnSpc>
              <a:buSzPct val="100000"/>
              <a:buAutoNum type="arabicPeriod"/>
              <a:defRPr b="1">
                <a:latin typeface="Söhne"/>
                <a:ea typeface="Söhne"/>
                <a:cs typeface="Söhne"/>
                <a:sym typeface="Söhne"/>
              </a:defRPr>
            </a:pPr>
            <a:r>
              <a:rPr dirty="0">
                <a:latin typeface="Avenir Next LT Pro" panose="020B0504020202020204" pitchFamily="34" charset="0"/>
              </a:rPr>
              <a:t>How can we handle the offline meetings and events timing in the app? Will it be shown as idle time or work time? </a:t>
            </a:r>
            <a:r>
              <a:rPr b="0" dirty="0">
                <a:latin typeface="Avenir Next LT Pro" panose="020B0504020202020204" pitchFamily="34" charset="0"/>
              </a:rPr>
              <a:t>-&gt; We are adding a "Raise request" feature for offline events. This feature will allow employees to request approval for offline events, which will then be shown as "work time" in the app.</a:t>
            </a:r>
          </a:p>
          <a:p>
            <a:pPr>
              <a:lnSpc>
                <a:spcPts val="2300"/>
              </a:lnSpc>
              <a:buSzPct val="100000"/>
              <a:buAutoNum type="arabicPeriod"/>
              <a:defRPr>
                <a:latin typeface="Söhne"/>
                <a:ea typeface="Söhne"/>
                <a:cs typeface="Söhne"/>
                <a:sym typeface="Söhne"/>
              </a:defRPr>
            </a:pPr>
            <a:endParaRPr b="0" dirty="0">
              <a:latin typeface="Avenir Next LT Pro" panose="020B0504020202020204" pitchFamily="34" charset="0"/>
            </a:endParaRPr>
          </a:p>
          <a:p>
            <a:pPr>
              <a:lnSpc>
                <a:spcPts val="2300"/>
              </a:lnSpc>
              <a:buSzPct val="100000"/>
              <a:buAutoNum type="arabicPeriod" startAt="2"/>
              <a:defRPr b="1">
                <a:latin typeface="Söhne"/>
                <a:ea typeface="Söhne"/>
                <a:cs typeface="Söhne"/>
                <a:sym typeface="Söhne"/>
              </a:defRPr>
            </a:pPr>
            <a:r>
              <a:rPr dirty="0">
                <a:latin typeface="Avenir Next LT Pro" panose="020B0504020202020204" pitchFamily="34" charset="0"/>
              </a:rPr>
              <a:t>How are we tracking the research activities. The users will use search engines or offline support too. How are we handling that? </a:t>
            </a:r>
            <a:r>
              <a:rPr b="0" dirty="0">
                <a:latin typeface="Avenir Next LT Pro" panose="020B0504020202020204" pitchFamily="34" charset="0"/>
              </a:rPr>
              <a:t>-&gt; We are updating the software summary section to include Apps/</a:t>
            </a:r>
            <a:r>
              <a:rPr b="0" dirty="0" err="1">
                <a:latin typeface="Avenir Next LT Pro" panose="020B0504020202020204" pitchFamily="34" charset="0"/>
              </a:rPr>
              <a:t>Urls</a:t>
            </a:r>
            <a:r>
              <a:rPr b="0" dirty="0">
                <a:latin typeface="Avenir Next LT Pro" panose="020B0504020202020204" pitchFamily="34" charset="0"/>
              </a:rPr>
              <a:t> summary. This will include the search engine activities and any offline support tools that the employees use.</a:t>
            </a:r>
          </a:p>
          <a:p>
            <a:pPr>
              <a:lnSpc>
                <a:spcPts val="2300"/>
              </a:lnSpc>
              <a:buSzPct val="100000"/>
              <a:buAutoNum type="arabicPeriod" startAt="2"/>
              <a:defRPr>
                <a:latin typeface="Söhne"/>
                <a:ea typeface="Söhne"/>
                <a:cs typeface="Söhne"/>
                <a:sym typeface="Söhne"/>
              </a:defRPr>
            </a:pPr>
            <a:endParaRPr b="0" dirty="0">
              <a:latin typeface="Avenir Next LT Pro" panose="020B0504020202020204" pitchFamily="34" charset="0"/>
            </a:endParaRPr>
          </a:p>
          <a:p>
            <a:pPr>
              <a:lnSpc>
                <a:spcPts val="2300"/>
              </a:lnSpc>
              <a:buSzPct val="100000"/>
              <a:buAutoNum type="arabicPeriod" startAt="3"/>
              <a:defRPr b="1">
                <a:latin typeface="Söhne"/>
                <a:ea typeface="Söhne"/>
                <a:cs typeface="Söhne"/>
                <a:sym typeface="Söhne"/>
              </a:defRPr>
            </a:pPr>
            <a:r>
              <a:rPr dirty="0">
                <a:latin typeface="Avenir Next LT Pro" panose="020B0504020202020204" pitchFamily="34" charset="0"/>
              </a:rPr>
              <a:t>How will the app work when using a client laptop? Is it based on the employee profile or the app needs to be installed? </a:t>
            </a:r>
            <a:r>
              <a:rPr b="0" dirty="0">
                <a:latin typeface="Avenir Next LT Pro" panose="020B0504020202020204" pitchFamily="34" charset="0"/>
              </a:rPr>
              <a:t>-&gt; The app is currently focusing on the standalone app that needs to be installed on the client laptop. In the future, we may introduce a web app option as well.</a:t>
            </a:r>
          </a:p>
          <a:p>
            <a:pPr>
              <a:lnSpc>
                <a:spcPts val="2300"/>
              </a:lnSpc>
              <a:buSzPct val="100000"/>
              <a:buAutoNum type="arabicPeriod" startAt="3"/>
              <a:defRPr>
                <a:latin typeface="Söhne"/>
                <a:ea typeface="Söhne"/>
                <a:cs typeface="Söhne"/>
                <a:sym typeface="Söhne"/>
              </a:defRPr>
            </a:pPr>
            <a:endParaRPr b="0" dirty="0">
              <a:latin typeface="Avenir Next LT Pro" panose="020B0504020202020204" pitchFamily="34" charset="0"/>
            </a:endParaRPr>
          </a:p>
          <a:p>
            <a:pPr>
              <a:lnSpc>
                <a:spcPts val="2300"/>
              </a:lnSpc>
              <a:buSzPct val="100000"/>
              <a:buAutoNum type="arabicPeriod" startAt="4"/>
              <a:defRPr b="1">
                <a:latin typeface="Söhne"/>
                <a:ea typeface="Söhne"/>
                <a:cs typeface="Söhne"/>
                <a:sym typeface="Söhne"/>
              </a:defRPr>
            </a:pPr>
            <a:r>
              <a:rPr dirty="0">
                <a:latin typeface="Avenir Next LT Pro" panose="020B0504020202020204" pitchFamily="34" charset="0"/>
              </a:rPr>
              <a:t>Is it an online or offline tool? Web app or standalone app? </a:t>
            </a:r>
            <a:r>
              <a:rPr b="0" dirty="0">
                <a:latin typeface="Avenir Next LT Pro" panose="020B0504020202020204" pitchFamily="34" charset="0"/>
              </a:rPr>
              <a:t>-&gt; </a:t>
            </a:r>
            <a:r>
              <a:rPr b="0" dirty="0" err="1">
                <a:latin typeface="Avenir Next LT Pro" panose="020B0504020202020204" pitchFamily="34" charset="0"/>
              </a:rPr>
              <a:t>WorkWise</a:t>
            </a:r>
            <a:r>
              <a:rPr b="0" dirty="0">
                <a:latin typeface="Avenir Next LT Pro" panose="020B0504020202020204" pitchFamily="34" charset="0"/>
              </a:rPr>
              <a:t> is a standalone app that collects data from both offline and online tools.</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Slide Number Placeholder 8"/>
          <p:cNvSpPr txBox="1">
            <a:spLocks noGrp="1"/>
          </p:cNvSpPr>
          <p:nvPr>
            <p:ph type="sldNum" sz="quarter" idx="2"/>
          </p:nvPr>
        </p:nvSpPr>
        <p:spPr>
          <a:xfrm>
            <a:off x="11080144" y="6404292"/>
            <a:ext cx="273657"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21</a:t>
            </a:fld>
            <a:endParaRPr/>
          </a:p>
        </p:txBody>
      </p:sp>
      <p:sp>
        <p:nvSpPr>
          <p:cNvPr id="286" name="Title 1"/>
          <p:cNvSpPr txBox="1"/>
          <p:nvPr/>
        </p:nvSpPr>
        <p:spPr>
          <a:xfrm>
            <a:off x="800446" y="360470"/>
            <a:ext cx="10424161" cy="586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defTabSz="850391">
              <a:lnSpc>
                <a:spcPct val="72000"/>
              </a:lnSpc>
              <a:defRPr sz="3627">
                <a:latin typeface="Tw Cen MT"/>
                <a:ea typeface="Tw Cen MT"/>
                <a:cs typeface="Tw Cen MT"/>
                <a:sym typeface="Tw Cen MT"/>
              </a:defRPr>
            </a:lvl1pPr>
          </a:lstStyle>
          <a:p>
            <a:r>
              <a:t>Updated Wireframe Story Board</a:t>
            </a:r>
          </a:p>
        </p:txBody>
      </p:sp>
      <p:pic>
        <p:nvPicPr>
          <p:cNvPr id="287" name="Picture 4" descr="Picture 4"/>
          <p:cNvPicPr>
            <a:picLocks noChangeAspect="1"/>
          </p:cNvPicPr>
          <p:nvPr/>
        </p:nvPicPr>
        <p:blipFill>
          <a:blip r:embed="rId2"/>
          <a:stretch>
            <a:fillRect/>
          </a:stretch>
        </p:blipFill>
        <p:spPr>
          <a:xfrm>
            <a:off x="2124210" y="1046259"/>
            <a:ext cx="7857991" cy="5675216"/>
          </a:xfrm>
          <a:prstGeom prst="rect">
            <a:avLst/>
          </a:prstGeom>
          <a:ln w="19050">
            <a:solidFill>
              <a:schemeClr val="tx1"/>
            </a:solidFill>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Footer Placeholder 12"/>
          <p:cNvSpPr txBox="1"/>
          <p:nvPr/>
        </p:nvSpPr>
        <p:spPr>
          <a:xfrm>
            <a:off x="4084320" y="6356350"/>
            <a:ext cx="4023360" cy="3651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gn="ctr">
              <a:spcBef>
                <a:spcPts val="600"/>
              </a:spcBef>
              <a:defRPr sz="1200">
                <a:solidFill>
                  <a:srgbClr val="888888"/>
                </a:solidFill>
                <a:latin typeface="+mn-lt"/>
                <a:ea typeface="+mn-ea"/>
                <a:cs typeface="+mn-cs"/>
                <a:sym typeface="Calibri"/>
              </a:defRPr>
            </a:lvl1pPr>
          </a:lstStyle>
          <a:p>
            <a:r>
              <a:t>Presentation Title</a:t>
            </a:r>
          </a:p>
        </p:txBody>
      </p:sp>
      <p:sp>
        <p:nvSpPr>
          <p:cNvPr id="290" name="Freeform: Shape 18"/>
          <p:cNvSpPr/>
          <p:nvPr/>
        </p:nvSpPr>
        <p:spPr>
          <a:xfrm>
            <a:off x="10494433" y="2"/>
            <a:ext cx="849329" cy="3576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568" y="760"/>
                </a:lnTo>
                <a:cubicBezTo>
                  <a:pt x="20543" y="12654"/>
                  <a:pt x="16111" y="21600"/>
                  <a:pt x="10800" y="21600"/>
                </a:cubicBezTo>
                <a:cubicBezTo>
                  <a:pt x="5489" y="21600"/>
                  <a:pt x="1057" y="12654"/>
                  <a:pt x="32" y="760"/>
                </a:cubicBezTo>
                <a:close/>
              </a:path>
            </a:pathLst>
          </a:custGeom>
          <a:solidFill>
            <a:schemeClr val="accent4"/>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291" name="Freeform: Shape 20"/>
          <p:cNvSpPr/>
          <p:nvPr/>
        </p:nvSpPr>
        <p:spPr>
          <a:xfrm flipH="1">
            <a:off x="123535" y="5717904"/>
            <a:ext cx="1771611" cy="1140097"/>
          </a:xfrm>
          <a:custGeom>
            <a:avLst/>
            <a:gdLst/>
            <a:ahLst/>
            <a:cxnLst>
              <a:cxn ang="0">
                <a:pos x="wd2" y="hd2"/>
              </a:cxn>
              <a:cxn ang="5400000">
                <a:pos x="wd2" y="hd2"/>
              </a:cxn>
              <a:cxn ang="10800000">
                <a:pos x="wd2" y="hd2"/>
              </a:cxn>
              <a:cxn ang="16200000">
                <a:pos x="wd2" y="hd2"/>
              </a:cxn>
            </a:cxnLst>
            <a:rect l="0" t="0" r="r" b="b"/>
            <a:pathLst>
              <a:path w="21544" h="21593" extrusionOk="0">
                <a:moveTo>
                  <a:pt x="18992" y="14452"/>
                </a:moveTo>
                <a:cubicBezTo>
                  <a:pt x="19281" y="14400"/>
                  <a:pt x="19575" y="14607"/>
                  <a:pt x="19737" y="15016"/>
                </a:cubicBezTo>
                <a:cubicBezTo>
                  <a:pt x="20142" y="16100"/>
                  <a:pt x="20502" y="17222"/>
                  <a:pt x="20816" y="18374"/>
                </a:cubicBezTo>
                <a:lnTo>
                  <a:pt x="21544" y="21593"/>
                </a:lnTo>
                <a:lnTo>
                  <a:pt x="19910" y="21593"/>
                </a:lnTo>
                <a:lnTo>
                  <a:pt x="19394" y="19313"/>
                </a:lnTo>
                <a:cubicBezTo>
                  <a:pt x="19105" y="18253"/>
                  <a:pt x="18774" y="17221"/>
                  <a:pt x="18402" y="16224"/>
                </a:cubicBezTo>
                <a:cubicBezTo>
                  <a:pt x="18197" y="15641"/>
                  <a:pt x="18335" y="14910"/>
                  <a:pt x="18709" y="14591"/>
                </a:cubicBezTo>
                <a:cubicBezTo>
                  <a:pt x="18799" y="14515"/>
                  <a:pt x="18895" y="14469"/>
                  <a:pt x="18992" y="14452"/>
                </a:cubicBezTo>
                <a:close/>
                <a:moveTo>
                  <a:pt x="11351" y="3055"/>
                </a:moveTo>
                <a:cubicBezTo>
                  <a:pt x="11452" y="3065"/>
                  <a:pt x="11552" y="3107"/>
                  <a:pt x="11647" y="3181"/>
                </a:cubicBezTo>
                <a:cubicBezTo>
                  <a:pt x="13087" y="4305"/>
                  <a:pt x="14432" y="5702"/>
                  <a:pt x="15651" y="7341"/>
                </a:cubicBezTo>
                <a:cubicBezTo>
                  <a:pt x="15974" y="7774"/>
                  <a:pt x="16010" y="8532"/>
                  <a:pt x="15733" y="9036"/>
                </a:cubicBezTo>
                <a:cubicBezTo>
                  <a:pt x="15586" y="9302"/>
                  <a:pt x="15371" y="9455"/>
                  <a:pt x="15146" y="9454"/>
                </a:cubicBezTo>
                <a:lnTo>
                  <a:pt x="15142" y="9454"/>
                </a:lnTo>
                <a:cubicBezTo>
                  <a:pt x="14957" y="9457"/>
                  <a:pt x="14778" y="9355"/>
                  <a:pt x="14637" y="9169"/>
                </a:cubicBezTo>
                <a:cubicBezTo>
                  <a:pt x="13515" y="7657"/>
                  <a:pt x="12278" y="6368"/>
                  <a:pt x="10952" y="5332"/>
                </a:cubicBezTo>
                <a:cubicBezTo>
                  <a:pt x="10571" y="5033"/>
                  <a:pt x="10418" y="4309"/>
                  <a:pt x="10610" y="3715"/>
                </a:cubicBezTo>
                <a:cubicBezTo>
                  <a:pt x="10753" y="3270"/>
                  <a:pt x="11051" y="3024"/>
                  <a:pt x="11351" y="3055"/>
                </a:cubicBezTo>
                <a:close/>
                <a:moveTo>
                  <a:pt x="3116" y="1"/>
                </a:moveTo>
                <a:cubicBezTo>
                  <a:pt x="3920" y="8"/>
                  <a:pt x="4723" y="93"/>
                  <a:pt x="5521" y="255"/>
                </a:cubicBezTo>
                <a:cubicBezTo>
                  <a:pt x="5944" y="336"/>
                  <a:pt x="6245" y="936"/>
                  <a:pt x="6193" y="1594"/>
                </a:cubicBezTo>
                <a:cubicBezTo>
                  <a:pt x="6145" y="2200"/>
                  <a:pt x="5813" y="2653"/>
                  <a:pt x="5421" y="2649"/>
                </a:cubicBezTo>
                <a:cubicBezTo>
                  <a:pt x="5387" y="2650"/>
                  <a:pt x="5353" y="2647"/>
                  <a:pt x="5320" y="2640"/>
                </a:cubicBezTo>
                <a:cubicBezTo>
                  <a:pt x="3850" y="2341"/>
                  <a:pt x="2362" y="2327"/>
                  <a:pt x="890" y="2599"/>
                </a:cubicBezTo>
                <a:cubicBezTo>
                  <a:pt x="468" y="2700"/>
                  <a:pt x="74" y="2249"/>
                  <a:pt x="9" y="1592"/>
                </a:cubicBezTo>
                <a:cubicBezTo>
                  <a:pt x="-56" y="936"/>
                  <a:pt x="233" y="321"/>
                  <a:pt x="655" y="220"/>
                </a:cubicBezTo>
                <a:cubicBezTo>
                  <a:pt x="673" y="216"/>
                  <a:pt x="691" y="212"/>
                  <a:pt x="709" y="210"/>
                </a:cubicBezTo>
                <a:cubicBezTo>
                  <a:pt x="1509" y="63"/>
                  <a:pt x="2313" y="-7"/>
                  <a:pt x="3116" y="1"/>
                </a:cubicBezTo>
                <a:close/>
              </a:path>
            </a:pathLst>
          </a:custGeom>
          <a:solidFill>
            <a:schemeClr val="accent4"/>
          </a:solidFill>
          <a:ln w="12700">
            <a:miter lim="400000"/>
          </a:ln>
        </p:spPr>
        <p:txBody>
          <a:bodyPr lIns="45719" rIns="45719" anchor="ctr"/>
          <a:lstStyle/>
          <a:p>
            <a:pPr>
              <a:defRPr>
                <a:latin typeface="+mn-lt"/>
                <a:ea typeface="+mn-ea"/>
                <a:cs typeface="+mn-cs"/>
                <a:sym typeface="Calibri"/>
              </a:defRPr>
            </a:pPr>
            <a:endParaRPr/>
          </a:p>
        </p:txBody>
      </p:sp>
      <p:sp>
        <p:nvSpPr>
          <p:cNvPr id="292" name="Rectangle 22"/>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293" name="Title 3"/>
          <p:cNvSpPr txBox="1">
            <a:spLocks noGrp="1"/>
          </p:cNvSpPr>
          <p:nvPr>
            <p:ph type="title"/>
          </p:nvPr>
        </p:nvSpPr>
        <p:spPr>
          <a:xfrm>
            <a:off x="838198" y="365124"/>
            <a:ext cx="10505564" cy="739949"/>
          </a:xfrm>
          <a:prstGeom prst="rect">
            <a:avLst/>
          </a:prstGeom>
        </p:spPr>
        <p:txBody>
          <a:bodyPr>
            <a:normAutofit/>
          </a:bodyPr>
          <a:lstStyle/>
          <a:p>
            <a:r>
              <a:rPr dirty="0"/>
              <a:t>Key Learnings</a:t>
            </a:r>
            <a:r>
              <a:rPr lang="en-US" dirty="0"/>
              <a:t> </a:t>
            </a:r>
            <a:r>
              <a:rPr dirty="0"/>
              <a:t>-</a:t>
            </a:r>
            <a:r>
              <a:rPr lang="en-IN" dirty="0"/>
              <a:t> </a:t>
            </a:r>
            <a:r>
              <a:rPr lang="en-IN" dirty="0" err="1"/>
              <a:t>Pavithra.S</a:t>
            </a:r>
            <a:r>
              <a:rPr lang="en-IN" dirty="0"/>
              <a:t> (2022MT93172)</a:t>
            </a:r>
            <a:endParaRPr dirty="0"/>
          </a:p>
        </p:txBody>
      </p:sp>
      <p:sp>
        <p:nvSpPr>
          <p:cNvPr id="294" name="Content Placeholder 4"/>
          <p:cNvSpPr txBox="1">
            <a:spLocks noGrp="1"/>
          </p:cNvSpPr>
          <p:nvPr>
            <p:ph type="body" idx="1"/>
          </p:nvPr>
        </p:nvSpPr>
        <p:spPr>
          <a:xfrm>
            <a:off x="838198" y="1470197"/>
            <a:ext cx="8534422" cy="5450954"/>
          </a:xfrm>
          <a:prstGeom prst="rect">
            <a:avLst/>
          </a:prstGeom>
        </p:spPr>
        <p:txBody>
          <a:bodyPr>
            <a:normAutofit/>
          </a:bodyPr>
          <a:lstStyle/>
          <a:p>
            <a:pPr indent="-228600">
              <a:lnSpc>
                <a:spcPct val="100000"/>
              </a:lnSpc>
              <a:spcAft>
                <a:spcPts val="1200"/>
              </a:spcAft>
              <a:buSzPct val="100000"/>
              <a:buFont typeface="Arial"/>
              <a:buChar char="•"/>
              <a:defRPr b="1">
                <a:latin typeface="Söhne"/>
                <a:ea typeface="Söhne"/>
                <a:cs typeface="Söhne"/>
                <a:sym typeface="Söhne"/>
              </a:defRPr>
            </a:pPr>
            <a:r>
              <a:rPr lang="en-US" sz="2000" dirty="0">
                <a:latin typeface="Avenir Next LT Pro" panose="020B0504020202020204" pitchFamily="34" charset="0"/>
              </a:rPr>
              <a:t>Starting with a product sketch: </a:t>
            </a:r>
            <a:r>
              <a:rPr lang="en-US" sz="2000" b="0" dirty="0">
                <a:latin typeface="Avenir Next LT Pro" panose="020B0504020202020204" pitchFamily="34" charset="0"/>
              </a:rPr>
              <a:t>Hand-sketching product ideas can be a useful starting point to get ideas on paper and sharing them with the team.</a:t>
            </a:r>
          </a:p>
          <a:p>
            <a:pPr indent="-228600">
              <a:lnSpc>
                <a:spcPct val="100000"/>
              </a:lnSpc>
              <a:spcAft>
                <a:spcPts val="1200"/>
              </a:spcAft>
              <a:buSzPct val="100000"/>
              <a:buFont typeface="Arial"/>
              <a:buChar char="•"/>
              <a:defRPr b="1">
                <a:latin typeface="Söhne"/>
                <a:ea typeface="Söhne"/>
                <a:cs typeface="Söhne"/>
                <a:sym typeface="Söhne"/>
              </a:defRPr>
            </a:pPr>
            <a:r>
              <a:rPr lang="en-US" sz="2000" dirty="0">
                <a:latin typeface="Avenir Next LT Pro" panose="020B0504020202020204" pitchFamily="34" charset="0"/>
              </a:rPr>
              <a:t>Converting the sketch into a wireframe: </a:t>
            </a:r>
            <a:r>
              <a:rPr lang="en-US" sz="2000" b="0" dirty="0">
                <a:latin typeface="Avenir Next LT Pro" panose="020B0504020202020204" pitchFamily="34" charset="0"/>
              </a:rPr>
              <a:t>Once the product sketch is ready, it's important to convert it into a digital wireframe to add more detail and create a clearer picture of what the product will look like.</a:t>
            </a:r>
          </a:p>
          <a:p>
            <a:pPr indent="-228600">
              <a:lnSpc>
                <a:spcPct val="100000"/>
              </a:lnSpc>
              <a:spcAft>
                <a:spcPts val="1200"/>
              </a:spcAft>
              <a:buSzPct val="100000"/>
              <a:buFont typeface="Arial"/>
              <a:buChar char="•"/>
              <a:defRPr b="1">
                <a:latin typeface="Söhne"/>
                <a:ea typeface="Söhne"/>
                <a:cs typeface="Söhne"/>
                <a:sym typeface="Söhne"/>
              </a:defRPr>
            </a:pPr>
            <a:r>
              <a:rPr lang="en-US" sz="2000" dirty="0">
                <a:latin typeface="Avenir Next LT Pro" panose="020B0504020202020204" pitchFamily="34" charset="0"/>
              </a:rPr>
              <a:t>Identifying MVP features: </a:t>
            </a:r>
            <a:r>
              <a:rPr lang="en-US" sz="2000" b="0" dirty="0">
                <a:latin typeface="Avenir Next LT Pro" panose="020B0504020202020204" pitchFamily="34" charset="0"/>
              </a:rPr>
              <a:t>Finding out the most important features required for the product is important and those features need to be prioritized.</a:t>
            </a:r>
            <a:endParaRPr lang="en-US" sz="2000" dirty="0">
              <a:latin typeface="Avenir Next LT Pro" panose="020B0504020202020204" pitchFamily="34" charset="0"/>
            </a:endParaRPr>
          </a:p>
          <a:p>
            <a:pPr indent="-228600">
              <a:lnSpc>
                <a:spcPct val="100000"/>
              </a:lnSpc>
              <a:spcAft>
                <a:spcPts val="1200"/>
              </a:spcAft>
              <a:buSzPct val="100000"/>
              <a:buFont typeface="Arial"/>
              <a:buChar char="•"/>
              <a:defRPr b="1">
                <a:latin typeface="Söhne"/>
                <a:ea typeface="Söhne"/>
                <a:cs typeface="Söhne"/>
                <a:sym typeface="Söhne"/>
              </a:defRPr>
            </a:pPr>
            <a:r>
              <a:rPr lang="en-US" sz="2000" b="1" i="0" dirty="0">
                <a:solidFill>
                  <a:schemeClr val="tx1"/>
                </a:solidFill>
                <a:effectLst/>
                <a:latin typeface="Avenir Next LT Pro" panose="020B0504020202020204" pitchFamily="34" charset="0"/>
              </a:rPr>
              <a:t>Importance of customer feedback: </a:t>
            </a:r>
            <a:r>
              <a:rPr lang="en-US" sz="2000" b="0" i="0" dirty="0">
                <a:solidFill>
                  <a:schemeClr val="tx1"/>
                </a:solidFill>
                <a:effectLst/>
                <a:latin typeface="Avenir Next LT Pro" panose="020B0504020202020204" pitchFamily="34" charset="0"/>
              </a:rPr>
              <a:t>Seeking feedback from customers is crucial for creating a successful product. By listening to their suggestions and concerns, we can improve the product and make it more user-friendly.</a:t>
            </a:r>
          </a:p>
          <a:p>
            <a:pPr indent="-228600">
              <a:lnSpc>
                <a:spcPct val="100000"/>
              </a:lnSpc>
              <a:buSzPct val="100000"/>
              <a:buFont typeface="Arial"/>
              <a:buChar char="•"/>
              <a:defRPr sz="2200" b="1"/>
            </a:pPr>
            <a:endParaRPr sz="2000" b="0" dirty="0"/>
          </a:p>
        </p:txBody>
      </p:sp>
      <p:pic>
        <p:nvPicPr>
          <p:cNvPr id="295" name="Picture Placeholder 10" descr="Picture Placeholder 10"/>
          <p:cNvPicPr>
            <a:picLocks noGrp="1" noChangeAspect="1"/>
          </p:cNvPicPr>
          <p:nvPr>
            <p:ph type="pic" idx="21"/>
          </p:nvPr>
        </p:nvPicPr>
        <p:blipFill>
          <a:blip r:embed="rId2"/>
          <a:srcRect l="3750" r="3" b="3"/>
          <a:stretch>
            <a:fillRect/>
          </a:stretch>
        </p:blipFill>
        <p:spPr>
          <a:xfrm>
            <a:off x="9524980" y="1606464"/>
            <a:ext cx="2743201" cy="27432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p:spPr>
      </p:pic>
      <p:sp>
        <p:nvSpPr>
          <p:cNvPr id="296" name="Slide Number Placeholder 1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lvl1pPr>
              <a:spcBef>
                <a:spcPts val="600"/>
              </a:spcBef>
              <a:defRPr>
                <a:latin typeface="+mn-lt"/>
                <a:ea typeface="+mn-ea"/>
                <a:cs typeface="+mn-cs"/>
                <a:sym typeface="Calibri"/>
              </a:defRPr>
            </a:lvl1pPr>
          </a:lstStyle>
          <a:p>
            <a:fld id="{86CB4B4D-7CA3-9044-876B-883B54F8677D}" type="slidenum">
              <a:t>22</a:t>
            </a:fld>
            <a:endParaRPr/>
          </a:p>
        </p:txBody>
      </p:sp>
      <p:sp>
        <p:nvSpPr>
          <p:cNvPr id="297" name="!!Arc"/>
          <p:cNvSpPr/>
          <p:nvPr/>
        </p:nvSpPr>
        <p:spPr>
          <a:xfrm rot="21189197" flipV="1">
            <a:off x="9220888" y="4422907"/>
            <a:ext cx="2476960" cy="15745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254" y="0"/>
                  <a:pt x="17672" y="8419"/>
                  <a:pt x="21600" y="21600"/>
                </a:cubicBezTo>
              </a:path>
            </a:pathLst>
          </a:custGeom>
          <a:ln w="127000" cap="rnd">
            <a:solidFill>
              <a:schemeClr val="accent4">
                <a:alpha val="95000"/>
              </a:schemeClr>
            </a:solidFill>
            <a:prstDash val="dash"/>
            <a:miter/>
          </a:ln>
        </p:spPr>
        <p:txBody>
          <a:bodyPr lIns="45719" rIns="45719" anchor="ctr"/>
          <a:lstStyle/>
          <a:p>
            <a:pPr algn="ctr">
              <a:defRPr>
                <a:latin typeface="+mn-lt"/>
                <a:ea typeface="+mn-ea"/>
                <a:cs typeface="+mn-cs"/>
                <a:sym typeface="Calibri"/>
              </a:defRPr>
            </a:pPr>
            <a:endParaRPr/>
          </a:p>
        </p:txBody>
      </p:sp>
      <p:sp>
        <p:nvSpPr>
          <p:cNvPr id="298" name="!!Oval"/>
          <p:cNvSpPr/>
          <p:nvPr/>
        </p:nvSpPr>
        <p:spPr>
          <a:xfrm>
            <a:off x="10248561" y="921124"/>
            <a:ext cx="791023" cy="769566"/>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Footer Placeholder 12"/>
          <p:cNvSpPr txBox="1"/>
          <p:nvPr/>
        </p:nvSpPr>
        <p:spPr>
          <a:xfrm>
            <a:off x="4084320" y="6356350"/>
            <a:ext cx="4023360" cy="3651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gn="ctr">
              <a:spcBef>
                <a:spcPts val="600"/>
              </a:spcBef>
              <a:defRPr sz="1200">
                <a:solidFill>
                  <a:srgbClr val="888888"/>
                </a:solidFill>
                <a:latin typeface="+mn-lt"/>
                <a:ea typeface="+mn-ea"/>
                <a:cs typeface="+mn-cs"/>
                <a:sym typeface="Calibri"/>
              </a:defRPr>
            </a:lvl1pPr>
          </a:lstStyle>
          <a:p>
            <a:r>
              <a:t>Presentation Title</a:t>
            </a:r>
          </a:p>
        </p:txBody>
      </p:sp>
      <p:sp>
        <p:nvSpPr>
          <p:cNvPr id="290" name="Freeform: Shape 18"/>
          <p:cNvSpPr/>
          <p:nvPr/>
        </p:nvSpPr>
        <p:spPr>
          <a:xfrm>
            <a:off x="10494433" y="2"/>
            <a:ext cx="849329" cy="3576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568" y="760"/>
                </a:lnTo>
                <a:cubicBezTo>
                  <a:pt x="20543" y="12654"/>
                  <a:pt x="16111" y="21600"/>
                  <a:pt x="10800" y="21600"/>
                </a:cubicBezTo>
                <a:cubicBezTo>
                  <a:pt x="5489" y="21600"/>
                  <a:pt x="1057" y="12654"/>
                  <a:pt x="32" y="760"/>
                </a:cubicBezTo>
                <a:close/>
              </a:path>
            </a:pathLst>
          </a:custGeom>
          <a:solidFill>
            <a:schemeClr val="accent4"/>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291" name="Freeform: Shape 20"/>
          <p:cNvSpPr/>
          <p:nvPr/>
        </p:nvSpPr>
        <p:spPr>
          <a:xfrm flipH="1">
            <a:off x="123535" y="5717904"/>
            <a:ext cx="1771611" cy="1140097"/>
          </a:xfrm>
          <a:custGeom>
            <a:avLst/>
            <a:gdLst/>
            <a:ahLst/>
            <a:cxnLst>
              <a:cxn ang="0">
                <a:pos x="wd2" y="hd2"/>
              </a:cxn>
              <a:cxn ang="5400000">
                <a:pos x="wd2" y="hd2"/>
              </a:cxn>
              <a:cxn ang="10800000">
                <a:pos x="wd2" y="hd2"/>
              </a:cxn>
              <a:cxn ang="16200000">
                <a:pos x="wd2" y="hd2"/>
              </a:cxn>
            </a:cxnLst>
            <a:rect l="0" t="0" r="r" b="b"/>
            <a:pathLst>
              <a:path w="21544" h="21593" extrusionOk="0">
                <a:moveTo>
                  <a:pt x="18992" y="14452"/>
                </a:moveTo>
                <a:cubicBezTo>
                  <a:pt x="19281" y="14400"/>
                  <a:pt x="19575" y="14607"/>
                  <a:pt x="19737" y="15016"/>
                </a:cubicBezTo>
                <a:cubicBezTo>
                  <a:pt x="20142" y="16100"/>
                  <a:pt x="20502" y="17222"/>
                  <a:pt x="20816" y="18374"/>
                </a:cubicBezTo>
                <a:lnTo>
                  <a:pt x="21544" y="21593"/>
                </a:lnTo>
                <a:lnTo>
                  <a:pt x="19910" y="21593"/>
                </a:lnTo>
                <a:lnTo>
                  <a:pt x="19394" y="19313"/>
                </a:lnTo>
                <a:cubicBezTo>
                  <a:pt x="19105" y="18253"/>
                  <a:pt x="18774" y="17221"/>
                  <a:pt x="18402" y="16224"/>
                </a:cubicBezTo>
                <a:cubicBezTo>
                  <a:pt x="18197" y="15641"/>
                  <a:pt x="18335" y="14910"/>
                  <a:pt x="18709" y="14591"/>
                </a:cubicBezTo>
                <a:cubicBezTo>
                  <a:pt x="18799" y="14515"/>
                  <a:pt x="18895" y="14469"/>
                  <a:pt x="18992" y="14452"/>
                </a:cubicBezTo>
                <a:close/>
                <a:moveTo>
                  <a:pt x="11351" y="3055"/>
                </a:moveTo>
                <a:cubicBezTo>
                  <a:pt x="11452" y="3065"/>
                  <a:pt x="11552" y="3107"/>
                  <a:pt x="11647" y="3181"/>
                </a:cubicBezTo>
                <a:cubicBezTo>
                  <a:pt x="13087" y="4305"/>
                  <a:pt x="14432" y="5702"/>
                  <a:pt x="15651" y="7341"/>
                </a:cubicBezTo>
                <a:cubicBezTo>
                  <a:pt x="15974" y="7774"/>
                  <a:pt x="16010" y="8532"/>
                  <a:pt x="15733" y="9036"/>
                </a:cubicBezTo>
                <a:cubicBezTo>
                  <a:pt x="15586" y="9302"/>
                  <a:pt x="15371" y="9455"/>
                  <a:pt x="15146" y="9454"/>
                </a:cubicBezTo>
                <a:lnTo>
                  <a:pt x="15142" y="9454"/>
                </a:lnTo>
                <a:cubicBezTo>
                  <a:pt x="14957" y="9457"/>
                  <a:pt x="14778" y="9355"/>
                  <a:pt x="14637" y="9169"/>
                </a:cubicBezTo>
                <a:cubicBezTo>
                  <a:pt x="13515" y="7657"/>
                  <a:pt x="12278" y="6368"/>
                  <a:pt x="10952" y="5332"/>
                </a:cubicBezTo>
                <a:cubicBezTo>
                  <a:pt x="10571" y="5033"/>
                  <a:pt x="10418" y="4309"/>
                  <a:pt x="10610" y="3715"/>
                </a:cubicBezTo>
                <a:cubicBezTo>
                  <a:pt x="10753" y="3270"/>
                  <a:pt x="11051" y="3024"/>
                  <a:pt x="11351" y="3055"/>
                </a:cubicBezTo>
                <a:close/>
                <a:moveTo>
                  <a:pt x="3116" y="1"/>
                </a:moveTo>
                <a:cubicBezTo>
                  <a:pt x="3920" y="8"/>
                  <a:pt x="4723" y="93"/>
                  <a:pt x="5521" y="255"/>
                </a:cubicBezTo>
                <a:cubicBezTo>
                  <a:pt x="5944" y="336"/>
                  <a:pt x="6245" y="936"/>
                  <a:pt x="6193" y="1594"/>
                </a:cubicBezTo>
                <a:cubicBezTo>
                  <a:pt x="6145" y="2200"/>
                  <a:pt x="5813" y="2653"/>
                  <a:pt x="5421" y="2649"/>
                </a:cubicBezTo>
                <a:cubicBezTo>
                  <a:pt x="5387" y="2650"/>
                  <a:pt x="5353" y="2647"/>
                  <a:pt x="5320" y="2640"/>
                </a:cubicBezTo>
                <a:cubicBezTo>
                  <a:pt x="3850" y="2341"/>
                  <a:pt x="2362" y="2327"/>
                  <a:pt x="890" y="2599"/>
                </a:cubicBezTo>
                <a:cubicBezTo>
                  <a:pt x="468" y="2700"/>
                  <a:pt x="74" y="2249"/>
                  <a:pt x="9" y="1592"/>
                </a:cubicBezTo>
                <a:cubicBezTo>
                  <a:pt x="-56" y="936"/>
                  <a:pt x="233" y="321"/>
                  <a:pt x="655" y="220"/>
                </a:cubicBezTo>
                <a:cubicBezTo>
                  <a:pt x="673" y="216"/>
                  <a:pt x="691" y="212"/>
                  <a:pt x="709" y="210"/>
                </a:cubicBezTo>
                <a:cubicBezTo>
                  <a:pt x="1509" y="63"/>
                  <a:pt x="2313" y="-7"/>
                  <a:pt x="3116" y="1"/>
                </a:cubicBezTo>
                <a:close/>
              </a:path>
            </a:pathLst>
          </a:custGeom>
          <a:solidFill>
            <a:schemeClr val="accent4"/>
          </a:solidFill>
          <a:ln w="12700">
            <a:miter lim="400000"/>
          </a:ln>
        </p:spPr>
        <p:txBody>
          <a:bodyPr lIns="45719" rIns="45719" anchor="ctr"/>
          <a:lstStyle/>
          <a:p>
            <a:pPr>
              <a:defRPr>
                <a:latin typeface="+mn-lt"/>
                <a:ea typeface="+mn-ea"/>
                <a:cs typeface="+mn-cs"/>
                <a:sym typeface="Calibri"/>
              </a:defRPr>
            </a:pPr>
            <a:endParaRPr/>
          </a:p>
        </p:txBody>
      </p:sp>
      <p:sp>
        <p:nvSpPr>
          <p:cNvPr id="292" name="Rectangle 22"/>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293" name="Title 3"/>
          <p:cNvSpPr txBox="1">
            <a:spLocks noGrp="1"/>
          </p:cNvSpPr>
          <p:nvPr>
            <p:ph type="title"/>
          </p:nvPr>
        </p:nvSpPr>
        <p:spPr>
          <a:xfrm>
            <a:off x="838198" y="365124"/>
            <a:ext cx="10505564" cy="739949"/>
          </a:xfrm>
          <a:prstGeom prst="rect">
            <a:avLst/>
          </a:prstGeom>
        </p:spPr>
        <p:txBody>
          <a:bodyPr/>
          <a:lstStyle/>
          <a:p>
            <a:r>
              <a:rPr dirty="0"/>
              <a:t>Key Learnings</a:t>
            </a:r>
            <a:r>
              <a:rPr lang="en-US" dirty="0"/>
              <a:t> </a:t>
            </a:r>
            <a:r>
              <a:rPr lang="en-IN" dirty="0"/>
              <a:t>–</a:t>
            </a:r>
            <a:r>
              <a:rPr dirty="0"/>
              <a:t> Pawan</a:t>
            </a:r>
            <a:r>
              <a:rPr lang="en-US" dirty="0"/>
              <a:t> </a:t>
            </a:r>
            <a:r>
              <a:rPr dirty="0"/>
              <a:t>(2022MT93061)</a:t>
            </a:r>
          </a:p>
        </p:txBody>
      </p:sp>
      <p:sp>
        <p:nvSpPr>
          <p:cNvPr id="294" name="Content Placeholder 4"/>
          <p:cNvSpPr txBox="1">
            <a:spLocks noGrp="1"/>
          </p:cNvSpPr>
          <p:nvPr>
            <p:ph type="body" idx="1"/>
          </p:nvPr>
        </p:nvSpPr>
        <p:spPr>
          <a:xfrm>
            <a:off x="838199" y="1212111"/>
            <a:ext cx="8534422" cy="5450954"/>
          </a:xfrm>
          <a:prstGeom prst="rect">
            <a:avLst/>
          </a:prstGeom>
        </p:spPr>
        <p:txBody>
          <a:bodyPr>
            <a:normAutofit/>
          </a:bodyPr>
          <a:lstStyle/>
          <a:p>
            <a:pPr indent="-228600">
              <a:lnSpc>
                <a:spcPct val="100000"/>
              </a:lnSpc>
              <a:spcAft>
                <a:spcPts val="1200"/>
              </a:spcAft>
              <a:buSzPct val="100000"/>
              <a:buFont typeface="Arial"/>
              <a:buChar char="•"/>
              <a:defRPr sz="2200" b="1"/>
            </a:pPr>
            <a:r>
              <a:rPr sz="2000" dirty="0"/>
              <a:t>Collaboration: </a:t>
            </a:r>
            <a:r>
              <a:rPr sz="2000" b="0" dirty="0"/>
              <a:t>Working in a team to develop solutions for a problem can provide different perspectives and ideas, leading to better outcomes.</a:t>
            </a:r>
          </a:p>
          <a:p>
            <a:pPr indent="-228600">
              <a:lnSpc>
                <a:spcPct val="100000"/>
              </a:lnSpc>
              <a:spcAft>
                <a:spcPts val="1200"/>
              </a:spcAft>
              <a:buSzPct val="100000"/>
              <a:buFont typeface="Arial"/>
              <a:buChar char="•"/>
              <a:defRPr sz="2200" b="1"/>
            </a:pPr>
            <a:r>
              <a:rPr sz="2000" dirty="0"/>
              <a:t>Creativity: </a:t>
            </a:r>
            <a:r>
              <a:rPr sz="2000" b="0" dirty="0"/>
              <a:t>Low-fidelity hand-drawn sketches can be a valuable tool for brainstorming and generating ideas quickly and effectively.</a:t>
            </a:r>
          </a:p>
          <a:p>
            <a:pPr indent="-228600">
              <a:lnSpc>
                <a:spcPct val="100000"/>
              </a:lnSpc>
              <a:spcAft>
                <a:spcPts val="1200"/>
              </a:spcAft>
              <a:buSzPct val="100000"/>
              <a:buFont typeface="Arial"/>
              <a:buChar char="•"/>
              <a:defRPr sz="2200" b="1"/>
            </a:pPr>
            <a:r>
              <a:rPr sz="2000" dirty="0"/>
              <a:t>Prioritization: </a:t>
            </a:r>
            <a:r>
              <a:rPr sz="2000" b="0" dirty="0"/>
              <a:t>Identifying and prioritizing the most important features of a product based on the needs of the users and the goals of the project is essential for developing an effective MVP.</a:t>
            </a:r>
          </a:p>
          <a:p>
            <a:pPr indent="-228600">
              <a:lnSpc>
                <a:spcPct val="100000"/>
              </a:lnSpc>
              <a:spcAft>
                <a:spcPts val="1200"/>
              </a:spcAft>
              <a:buSzPct val="100000"/>
              <a:buFont typeface="Arial"/>
              <a:buChar char="•"/>
              <a:defRPr sz="2200" b="1"/>
            </a:pPr>
            <a:r>
              <a:rPr sz="2000" dirty="0"/>
              <a:t>User-Centered Design: </a:t>
            </a:r>
            <a:r>
              <a:rPr sz="2000" b="0" dirty="0"/>
              <a:t>Developing a product that prioritizes the needs and experiences of the users is key to ensuring its success.</a:t>
            </a:r>
          </a:p>
          <a:p>
            <a:pPr indent="-228600">
              <a:lnSpc>
                <a:spcPct val="100000"/>
              </a:lnSpc>
              <a:spcAft>
                <a:spcPts val="1200"/>
              </a:spcAft>
              <a:buSzPct val="100000"/>
              <a:buFont typeface="Arial"/>
              <a:buChar char="•"/>
              <a:defRPr sz="2200" b="1"/>
            </a:pPr>
            <a:r>
              <a:rPr sz="2000" dirty="0"/>
              <a:t>Agile Development: </a:t>
            </a:r>
            <a:r>
              <a:rPr sz="2000" b="0" dirty="0"/>
              <a:t>Focusing on developing a minimum viable product (MVP) that can be iterated upon and improved over time is a valuable approach for developing software products.</a:t>
            </a:r>
          </a:p>
        </p:txBody>
      </p:sp>
      <p:pic>
        <p:nvPicPr>
          <p:cNvPr id="295" name="Picture Placeholder 10" descr="Picture Placeholder 10"/>
          <p:cNvPicPr>
            <a:picLocks noGrp="1" noChangeAspect="1"/>
          </p:cNvPicPr>
          <p:nvPr>
            <p:ph type="pic" idx="21"/>
          </p:nvPr>
        </p:nvPicPr>
        <p:blipFill>
          <a:blip r:embed="rId2"/>
          <a:srcRect l="3750" r="3" b="3"/>
          <a:stretch>
            <a:fillRect/>
          </a:stretch>
        </p:blipFill>
        <p:spPr>
          <a:xfrm>
            <a:off x="9524980" y="1606464"/>
            <a:ext cx="2743201" cy="27432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p:spPr>
      </p:pic>
      <p:sp>
        <p:nvSpPr>
          <p:cNvPr id="296" name="Slide Number Placeholder 1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lvl1pPr>
              <a:spcBef>
                <a:spcPts val="600"/>
              </a:spcBef>
              <a:defRPr>
                <a:latin typeface="+mn-lt"/>
                <a:ea typeface="+mn-ea"/>
                <a:cs typeface="+mn-cs"/>
                <a:sym typeface="Calibri"/>
              </a:defRPr>
            </a:lvl1pPr>
          </a:lstStyle>
          <a:p>
            <a:fld id="{86CB4B4D-7CA3-9044-876B-883B54F8677D}" type="slidenum">
              <a:t>23</a:t>
            </a:fld>
            <a:endParaRPr/>
          </a:p>
        </p:txBody>
      </p:sp>
      <p:sp>
        <p:nvSpPr>
          <p:cNvPr id="297" name="!!Arc"/>
          <p:cNvSpPr/>
          <p:nvPr/>
        </p:nvSpPr>
        <p:spPr>
          <a:xfrm rot="21189197" flipV="1">
            <a:off x="9220888" y="4422907"/>
            <a:ext cx="2476960" cy="15745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254" y="0"/>
                  <a:pt x="17672" y="8419"/>
                  <a:pt x="21600" y="21600"/>
                </a:cubicBezTo>
              </a:path>
            </a:pathLst>
          </a:custGeom>
          <a:ln w="127000" cap="rnd">
            <a:solidFill>
              <a:schemeClr val="accent4">
                <a:alpha val="95000"/>
              </a:schemeClr>
            </a:solidFill>
            <a:prstDash val="dash"/>
            <a:miter/>
          </a:ln>
        </p:spPr>
        <p:txBody>
          <a:bodyPr lIns="45719" rIns="45719" anchor="ctr"/>
          <a:lstStyle/>
          <a:p>
            <a:pPr algn="ctr">
              <a:defRPr>
                <a:latin typeface="+mn-lt"/>
                <a:ea typeface="+mn-ea"/>
                <a:cs typeface="+mn-cs"/>
                <a:sym typeface="Calibri"/>
              </a:defRPr>
            </a:pPr>
            <a:endParaRPr/>
          </a:p>
        </p:txBody>
      </p:sp>
      <p:sp>
        <p:nvSpPr>
          <p:cNvPr id="298" name="!!Oval"/>
          <p:cNvSpPr/>
          <p:nvPr/>
        </p:nvSpPr>
        <p:spPr>
          <a:xfrm>
            <a:off x="10248561" y="921124"/>
            <a:ext cx="791023" cy="769566"/>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Tree>
    <p:extLst>
      <p:ext uri="{BB962C8B-B14F-4D97-AF65-F5344CB8AC3E}">
        <p14:creationId xmlns:p14="http://schemas.microsoft.com/office/powerpoint/2010/main" val="2293435797"/>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Footer Placeholder 12"/>
          <p:cNvSpPr txBox="1"/>
          <p:nvPr/>
        </p:nvSpPr>
        <p:spPr>
          <a:xfrm>
            <a:off x="4084320" y="6356350"/>
            <a:ext cx="4023360" cy="3651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gn="ctr">
              <a:spcBef>
                <a:spcPts val="600"/>
              </a:spcBef>
              <a:defRPr sz="1200">
                <a:solidFill>
                  <a:srgbClr val="888888"/>
                </a:solidFill>
                <a:latin typeface="+mn-lt"/>
                <a:ea typeface="+mn-ea"/>
                <a:cs typeface="+mn-cs"/>
                <a:sym typeface="Calibri"/>
              </a:defRPr>
            </a:lvl1pPr>
          </a:lstStyle>
          <a:p>
            <a:r>
              <a:t>Presentation Title</a:t>
            </a:r>
          </a:p>
        </p:txBody>
      </p:sp>
      <p:sp>
        <p:nvSpPr>
          <p:cNvPr id="307" name="Freeform: Shape 18"/>
          <p:cNvSpPr/>
          <p:nvPr/>
        </p:nvSpPr>
        <p:spPr>
          <a:xfrm>
            <a:off x="10494433" y="2"/>
            <a:ext cx="849329" cy="3576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568" y="760"/>
                </a:lnTo>
                <a:cubicBezTo>
                  <a:pt x="20543" y="12654"/>
                  <a:pt x="16111" y="21600"/>
                  <a:pt x="10800" y="21600"/>
                </a:cubicBezTo>
                <a:cubicBezTo>
                  <a:pt x="5489" y="21600"/>
                  <a:pt x="1057" y="12654"/>
                  <a:pt x="32" y="760"/>
                </a:cubicBezTo>
                <a:close/>
              </a:path>
            </a:pathLst>
          </a:custGeom>
          <a:solidFill>
            <a:schemeClr val="accent4"/>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308" name="Freeform: Shape 20"/>
          <p:cNvSpPr/>
          <p:nvPr/>
        </p:nvSpPr>
        <p:spPr>
          <a:xfrm flipH="1">
            <a:off x="123535" y="5717904"/>
            <a:ext cx="1771611" cy="1140097"/>
          </a:xfrm>
          <a:custGeom>
            <a:avLst/>
            <a:gdLst/>
            <a:ahLst/>
            <a:cxnLst>
              <a:cxn ang="0">
                <a:pos x="wd2" y="hd2"/>
              </a:cxn>
              <a:cxn ang="5400000">
                <a:pos x="wd2" y="hd2"/>
              </a:cxn>
              <a:cxn ang="10800000">
                <a:pos x="wd2" y="hd2"/>
              </a:cxn>
              <a:cxn ang="16200000">
                <a:pos x="wd2" y="hd2"/>
              </a:cxn>
            </a:cxnLst>
            <a:rect l="0" t="0" r="r" b="b"/>
            <a:pathLst>
              <a:path w="21544" h="21593" extrusionOk="0">
                <a:moveTo>
                  <a:pt x="18992" y="14452"/>
                </a:moveTo>
                <a:cubicBezTo>
                  <a:pt x="19281" y="14400"/>
                  <a:pt x="19575" y="14607"/>
                  <a:pt x="19737" y="15016"/>
                </a:cubicBezTo>
                <a:cubicBezTo>
                  <a:pt x="20142" y="16100"/>
                  <a:pt x="20502" y="17222"/>
                  <a:pt x="20816" y="18374"/>
                </a:cubicBezTo>
                <a:lnTo>
                  <a:pt x="21544" y="21593"/>
                </a:lnTo>
                <a:lnTo>
                  <a:pt x="19910" y="21593"/>
                </a:lnTo>
                <a:lnTo>
                  <a:pt x="19394" y="19313"/>
                </a:lnTo>
                <a:cubicBezTo>
                  <a:pt x="19105" y="18253"/>
                  <a:pt x="18774" y="17221"/>
                  <a:pt x="18402" y="16224"/>
                </a:cubicBezTo>
                <a:cubicBezTo>
                  <a:pt x="18197" y="15641"/>
                  <a:pt x="18335" y="14910"/>
                  <a:pt x="18709" y="14591"/>
                </a:cubicBezTo>
                <a:cubicBezTo>
                  <a:pt x="18799" y="14515"/>
                  <a:pt x="18895" y="14469"/>
                  <a:pt x="18992" y="14452"/>
                </a:cubicBezTo>
                <a:close/>
                <a:moveTo>
                  <a:pt x="11351" y="3055"/>
                </a:moveTo>
                <a:cubicBezTo>
                  <a:pt x="11452" y="3065"/>
                  <a:pt x="11552" y="3107"/>
                  <a:pt x="11647" y="3181"/>
                </a:cubicBezTo>
                <a:cubicBezTo>
                  <a:pt x="13087" y="4305"/>
                  <a:pt x="14432" y="5702"/>
                  <a:pt x="15651" y="7341"/>
                </a:cubicBezTo>
                <a:cubicBezTo>
                  <a:pt x="15974" y="7774"/>
                  <a:pt x="16010" y="8532"/>
                  <a:pt x="15733" y="9036"/>
                </a:cubicBezTo>
                <a:cubicBezTo>
                  <a:pt x="15586" y="9302"/>
                  <a:pt x="15371" y="9455"/>
                  <a:pt x="15146" y="9454"/>
                </a:cubicBezTo>
                <a:lnTo>
                  <a:pt x="15142" y="9454"/>
                </a:lnTo>
                <a:cubicBezTo>
                  <a:pt x="14957" y="9457"/>
                  <a:pt x="14778" y="9355"/>
                  <a:pt x="14637" y="9169"/>
                </a:cubicBezTo>
                <a:cubicBezTo>
                  <a:pt x="13515" y="7657"/>
                  <a:pt x="12278" y="6368"/>
                  <a:pt x="10952" y="5332"/>
                </a:cubicBezTo>
                <a:cubicBezTo>
                  <a:pt x="10571" y="5033"/>
                  <a:pt x="10418" y="4309"/>
                  <a:pt x="10610" y="3715"/>
                </a:cubicBezTo>
                <a:cubicBezTo>
                  <a:pt x="10753" y="3270"/>
                  <a:pt x="11051" y="3024"/>
                  <a:pt x="11351" y="3055"/>
                </a:cubicBezTo>
                <a:close/>
                <a:moveTo>
                  <a:pt x="3116" y="1"/>
                </a:moveTo>
                <a:cubicBezTo>
                  <a:pt x="3920" y="8"/>
                  <a:pt x="4723" y="93"/>
                  <a:pt x="5521" y="255"/>
                </a:cubicBezTo>
                <a:cubicBezTo>
                  <a:pt x="5944" y="336"/>
                  <a:pt x="6245" y="936"/>
                  <a:pt x="6193" y="1594"/>
                </a:cubicBezTo>
                <a:cubicBezTo>
                  <a:pt x="6145" y="2200"/>
                  <a:pt x="5813" y="2653"/>
                  <a:pt x="5421" y="2649"/>
                </a:cubicBezTo>
                <a:cubicBezTo>
                  <a:pt x="5387" y="2650"/>
                  <a:pt x="5353" y="2647"/>
                  <a:pt x="5320" y="2640"/>
                </a:cubicBezTo>
                <a:cubicBezTo>
                  <a:pt x="3850" y="2341"/>
                  <a:pt x="2362" y="2327"/>
                  <a:pt x="890" y="2599"/>
                </a:cubicBezTo>
                <a:cubicBezTo>
                  <a:pt x="468" y="2700"/>
                  <a:pt x="74" y="2249"/>
                  <a:pt x="9" y="1592"/>
                </a:cubicBezTo>
                <a:cubicBezTo>
                  <a:pt x="-56" y="936"/>
                  <a:pt x="233" y="321"/>
                  <a:pt x="655" y="220"/>
                </a:cubicBezTo>
                <a:cubicBezTo>
                  <a:pt x="673" y="216"/>
                  <a:pt x="691" y="212"/>
                  <a:pt x="709" y="210"/>
                </a:cubicBezTo>
                <a:cubicBezTo>
                  <a:pt x="1509" y="63"/>
                  <a:pt x="2313" y="-7"/>
                  <a:pt x="3116" y="1"/>
                </a:cubicBezTo>
                <a:close/>
              </a:path>
            </a:pathLst>
          </a:custGeom>
          <a:solidFill>
            <a:schemeClr val="accent4"/>
          </a:solidFill>
          <a:ln w="12700">
            <a:miter lim="400000"/>
          </a:ln>
        </p:spPr>
        <p:txBody>
          <a:bodyPr lIns="45719" rIns="45719" anchor="ctr"/>
          <a:lstStyle/>
          <a:p>
            <a:pPr>
              <a:defRPr>
                <a:latin typeface="+mn-lt"/>
                <a:ea typeface="+mn-ea"/>
                <a:cs typeface="+mn-cs"/>
                <a:sym typeface="Calibri"/>
              </a:defRPr>
            </a:pPr>
            <a:endParaRPr/>
          </a:p>
        </p:txBody>
      </p:sp>
      <p:sp>
        <p:nvSpPr>
          <p:cNvPr id="309" name="Rectangle 22"/>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310" name="Title 3"/>
          <p:cNvSpPr txBox="1">
            <a:spLocks noGrp="1"/>
          </p:cNvSpPr>
          <p:nvPr>
            <p:ph type="title"/>
          </p:nvPr>
        </p:nvSpPr>
        <p:spPr>
          <a:xfrm>
            <a:off x="838198" y="365124"/>
            <a:ext cx="10944671" cy="739949"/>
          </a:xfrm>
          <a:prstGeom prst="rect">
            <a:avLst/>
          </a:prstGeom>
        </p:spPr>
        <p:txBody>
          <a:bodyPr>
            <a:normAutofit/>
          </a:bodyPr>
          <a:lstStyle/>
          <a:p>
            <a:r>
              <a:rPr dirty="0"/>
              <a:t>Key Learnings</a:t>
            </a:r>
            <a:r>
              <a:rPr lang="en-US" dirty="0"/>
              <a:t> </a:t>
            </a:r>
            <a:r>
              <a:rPr lang="en-IN" dirty="0"/>
              <a:t>–</a:t>
            </a:r>
            <a:r>
              <a:rPr dirty="0"/>
              <a:t> Poonam</a:t>
            </a:r>
            <a:r>
              <a:rPr lang="en-US" dirty="0"/>
              <a:t> </a:t>
            </a:r>
            <a:r>
              <a:rPr dirty="0"/>
              <a:t>(2022MT93295)</a:t>
            </a:r>
          </a:p>
        </p:txBody>
      </p:sp>
      <p:sp>
        <p:nvSpPr>
          <p:cNvPr id="311" name="Content Placeholder 4"/>
          <p:cNvSpPr txBox="1">
            <a:spLocks noGrp="1"/>
          </p:cNvSpPr>
          <p:nvPr>
            <p:ph type="body" idx="1"/>
          </p:nvPr>
        </p:nvSpPr>
        <p:spPr>
          <a:xfrm>
            <a:off x="838199" y="1212111"/>
            <a:ext cx="8534422" cy="5509364"/>
          </a:xfrm>
          <a:prstGeom prst="rect">
            <a:avLst/>
          </a:prstGeom>
        </p:spPr>
        <p:txBody>
          <a:bodyPr>
            <a:normAutofit/>
          </a:bodyPr>
          <a:lstStyle/>
          <a:p>
            <a:pPr indent="-228600">
              <a:lnSpc>
                <a:spcPct val="100000"/>
              </a:lnSpc>
              <a:spcAft>
                <a:spcPts val="1200"/>
              </a:spcAft>
              <a:buSzPct val="100000"/>
              <a:buFont typeface="Arial"/>
              <a:buChar char="•"/>
              <a:defRPr sz="2200"/>
            </a:pPr>
            <a:r>
              <a:rPr sz="2000" dirty="0"/>
              <a:t> </a:t>
            </a:r>
            <a:r>
              <a:rPr sz="2000" b="1" dirty="0"/>
              <a:t>Communication: </a:t>
            </a:r>
            <a:r>
              <a:rPr sz="2000" dirty="0"/>
              <a:t>Good communication is crucial for project success. This includes actively listening, asking questions, providing feedback, and keeping team members informed about progress and any changes.</a:t>
            </a:r>
          </a:p>
          <a:p>
            <a:pPr marL="0" indent="-207818">
              <a:lnSpc>
                <a:spcPct val="100000"/>
              </a:lnSpc>
              <a:spcAft>
                <a:spcPts val="1200"/>
              </a:spcAft>
              <a:buSzPct val="100000"/>
              <a:buFont typeface="Arial"/>
              <a:buChar char="•"/>
              <a:defRPr sz="2200"/>
            </a:pPr>
            <a:r>
              <a:rPr sz="2000" dirty="0"/>
              <a:t> </a:t>
            </a:r>
            <a:r>
              <a:rPr sz="2000" b="1" dirty="0"/>
              <a:t>Flexibility: </a:t>
            </a:r>
            <a:r>
              <a:rPr sz="2000" dirty="0"/>
              <a:t>In order to effectively tackle challenges, it is crucial to remain flexible, adaptive, and find innovative solutions by pivoting when necessary.</a:t>
            </a:r>
          </a:p>
          <a:p>
            <a:pPr marL="0" indent="-207818">
              <a:lnSpc>
                <a:spcPct val="100000"/>
              </a:lnSpc>
              <a:spcAft>
                <a:spcPts val="1200"/>
              </a:spcAft>
              <a:buSzPct val="100000"/>
              <a:buFont typeface="Arial"/>
              <a:buChar char="•"/>
              <a:defRPr sz="2200"/>
            </a:pPr>
            <a:r>
              <a:rPr sz="2000" dirty="0"/>
              <a:t> </a:t>
            </a:r>
            <a:r>
              <a:rPr sz="2000" b="1" dirty="0"/>
              <a:t>Teamwork and Collaboration:</a:t>
            </a:r>
            <a:r>
              <a:rPr sz="2000" dirty="0"/>
              <a:t> Successful team projects require teamwork and collaboration to ensure all members are working towards a shared goal, leveraging their skills and expertise to achieve success.</a:t>
            </a:r>
          </a:p>
          <a:p>
            <a:pPr marL="0" indent="-207818">
              <a:lnSpc>
                <a:spcPct val="100000"/>
              </a:lnSpc>
              <a:spcAft>
                <a:spcPts val="1200"/>
              </a:spcAft>
              <a:buSzPct val="100000"/>
              <a:buFont typeface="Arial"/>
              <a:buChar char="•"/>
              <a:defRPr sz="2200"/>
            </a:pPr>
            <a:r>
              <a:rPr sz="2000" dirty="0"/>
              <a:t> </a:t>
            </a:r>
            <a:r>
              <a:rPr sz="2000" b="1" dirty="0"/>
              <a:t>Attention to Detail: </a:t>
            </a:r>
            <a:r>
              <a:rPr sz="2000" dirty="0"/>
              <a:t>Paying close attention to detail is important to ensure that the project is completed accurately and to a high standard. This includes checking work for errors and making corrections as necessary.</a:t>
            </a:r>
          </a:p>
        </p:txBody>
      </p:sp>
      <p:pic>
        <p:nvPicPr>
          <p:cNvPr id="312" name="Picture Placeholder 10" descr="Picture Placeholder 10"/>
          <p:cNvPicPr>
            <a:picLocks noGrp="1" noChangeAspect="1"/>
          </p:cNvPicPr>
          <p:nvPr>
            <p:ph type="pic" idx="21"/>
          </p:nvPr>
        </p:nvPicPr>
        <p:blipFill>
          <a:blip r:embed="rId2"/>
          <a:srcRect l="3750" r="3" b="3"/>
          <a:stretch>
            <a:fillRect/>
          </a:stretch>
        </p:blipFill>
        <p:spPr>
          <a:xfrm>
            <a:off x="9524980" y="1606464"/>
            <a:ext cx="2743201" cy="27432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p:spPr>
      </p:pic>
      <p:sp>
        <p:nvSpPr>
          <p:cNvPr id="313" name="Slide Number Placeholder 1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lvl1pPr>
              <a:spcBef>
                <a:spcPts val="600"/>
              </a:spcBef>
              <a:defRPr>
                <a:latin typeface="+mn-lt"/>
                <a:ea typeface="+mn-ea"/>
                <a:cs typeface="+mn-cs"/>
                <a:sym typeface="Calibri"/>
              </a:defRPr>
            </a:lvl1pPr>
          </a:lstStyle>
          <a:p>
            <a:fld id="{86CB4B4D-7CA3-9044-876B-883B54F8677D}" type="slidenum">
              <a:t>24</a:t>
            </a:fld>
            <a:endParaRPr/>
          </a:p>
        </p:txBody>
      </p:sp>
      <p:sp>
        <p:nvSpPr>
          <p:cNvPr id="314" name="!!Arc"/>
          <p:cNvSpPr/>
          <p:nvPr/>
        </p:nvSpPr>
        <p:spPr>
          <a:xfrm rot="21189197" flipV="1">
            <a:off x="9220888" y="4422907"/>
            <a:ext cx="2476960" cy="15745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254" y="0"/>
                  <a:pt x="17672" y="8419"/>
                  <a:pt x="21600" y="21600"/>
                </a:cubicBezTo>
              </a:path>
            </a:pathLst>
          </a:custGeom>
          <a:ln w="127000" cap="rnd">
            <a:solidFill>
              <a:schemeClr val="accent4">
                <a:alpha val="95000"/>
              </a:schemeClr>
            </a:solidFill>
            <a:prstDash val="dash"/>
            <a:miter/>
          </a:ln>
        </p:spPr>
        <p:txBody>
          <a:bodyPr lIns="45719" rIns="45719" anchor="ctr"/>
          <a:lstStyle/>
          <a:p>
            <a:pPr algn="ctr">
              <a:defRPr>
                <a:latin typeface="+mn-lt"/>
                <a:ea typeface="+mn-ea"/>
                <a:cs typeface="+mn-cs"/>
                <a:sym typeface="Calibri"/>
              </a:defRPr>
            </a:pPr>
            <a:endParaRPr/>
          </a:p>
        </p:txBody>
      </p:sp>
      <p:sp>
        <p:nvSpPr>
          <p:cNvPr id="315" name="!!Oval"/>
          <p:cNvSpPr/>
          <p:nvPr/>
        </p:nvSpPr>
        <p:spPr>
          <a:xfrm>
            <a:off x="10248561" y="921124"/>
            <a:ext cx="791023" cy="769566"/>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Footer Placeholder 12"/>
          <p:cNvSpPr txBox="1"/>
          <p:nvPr/>
        </p:nvSpPr>
        <p:spPr>
          <a:xfrm>
            <a:off x="4084320" y="6356350"/>
            <a:ext cx="4023360" cy="3651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algn="ctr">
              <a:spcBef>
                <a:spcPts val="600"/>
              </a:spcBef>
              <a:defRPr sz="1200">
                <a:solidFill>
                  <a:srgbClr val="888888"/>
                </a:solidFill>
                <a:latin typeface="+mn-lt"/>
                <a:ea typeface="+mn-ea"/>
                <a:cs typeface="+mn-cs"/>
                <a:sym typeface="Calibri"/>
              </a:defRPr>
            </a:lvl1pPr>
          </a:lstStyle>
          <a:p>
            <a:r>
              <a:t>Presentation Title</a:t>
            </a:r>
          </a:p>
        </p:txBody>
      </p:sp>
      <p:sp>
        <p:nvSpPr>
          <p:cNvPr id="290" name="Freeform: Shape 18"/>
          <p:cNvSpPr/>
          <p:nvPr/>
        </p:nvSpPr>
        <p:spPr>
          <a:xfrm>
            <a:off x="10494433" y="2"/>
            <a:ext cx="849329" cy="3576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568" y="760"/>
                </a:lnTo>
                <a:cubicBezTo>
                  <a:pt x="20543" y="12654"/>
                  <a:pt x="16111" y="21600"/>
                  <a:pt x="10800" y="21600"/>
                </a:cubicBezTo>
                <a:cubicBezTo>
                  <a:pt x="5489" y="21600"/>
                  <a:pt x="1057" y="12654"/>
                  <a:pt x="32" y="760"/>
                </a:cubicBezTo>
                <a:close/>
              </a:path>
            </a:pathLst>
          </a:custGeom>
          <a:solidFill>
            <a:schemeClr val="accent4"/>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291" name="Freeform: Shape 20"/>
          <p:cNvSpPr/>
          <p:nvPr/>
        </p:nvSpPr>
        <p:spPr>
          <a:xfrm flipH="1">
            <a:off x="123535" y="5717904"/>
            <a:ext cx="1771611" cy="1140097"/>
          </a:xfrm>
          <a:custGeom>
            <a:avLst/>
            <a:gdLst/>
            <a:ahLst/>
            <a:cxnLst>
              <a:cxn ang="0">
                <a:pos x="wd2" y="hd2"/>
              </a:cxn>
              <a:cxn ang="5400000">
                <a:pos x="wd2" y="hd2"/>
              </a:cxn>
              <a:cxn ang="10800000">
                <a:pos x="wd2" y="hd2"/>
              </a:cxn>
              <a:cxn ang="16200000">
                <a:pos x="wd2" y="hd2"/>
              </a:cxn>
            </a:cxnLst>
            <a:rect l="0" t="0" r="r" b="b"/>
            <a:pathLst>
              <a:path w="21544" h="21593" extrusionOk="0">
                <a:moveTo>
                  <a:pt x="18992" y="14452"/>
                </a:moveTo>
                <a:cubicBezTo>
                  <a:pt x="19281" y="14400"/>
                  <a:pt x="19575" y="14607"/>
                  <a:pt x="19737" y="15016"/>
                </a:cubicBezTo>
                <a:cubicBezTo>
                  <a:pt x="20142" y="16100"/>
                  <a:pt x="20502" y="17222"/>
                  <a:pt x="20816" y="18374"/>
                </a:cubicBezTo>
                <a:lnTo>
                  <a:pt x="21544" y="21593"/>
                </a:lnTo>
                <a:lnTo>
                  <a:pt x="19910" y="21593"/>
                </a:lnTo>
                <a:lnTo>
                  <a:pt x="19394" y="19313"/>
                </a:lnTo>
                <a:cubicBezTo>
                  <a:pt x="19105" y="18253"/>
                  <a:pt x="18774" y="17221"/>
                  <a:pt x="18402" y="16224"/>
                </a:cubicBezTo>
                <a:cubicBezTo>
                  <a:pt x="18197" y="15641"/>
                  <a:pt x="18335" y="14910"/>
                  <a:pt x="18709" y="14591"/>
                </a:cubicBezTo>
                <a:cubicBezTo>
                  <a:pt x="18799" y="14515"/>
                  <a:pt x="18895" y="14469"/>
                  <a:pt x="18992" y="14452"/>
                </a:cubicBezTo>
                <a:close/>
                <a:moveTo>
                  <a:pt x="11351" y="3055"/>
                </a:moveTo>
                <a:cubicBezTo>
                  <a:pt x="11452" y="3065"/>
                  <a:pt x="11552" y="3107"/>
                  <a:pt x="11647" y="3181"/>
                </a:cubicBezTo>
                <a:cubicBezTo>
                  <a:pt x="13087" y="4305"/>
                  <a:pt x="14432" y="5702"/>
                  <a:pt x="15651" y="7341"/>
                </a:cubicBezTo>
                <a:cubicBezTo>
                  <a:pt x="15974" y="7774"/>
                  <a:pt x="16010" y="8532"/>
                  <a:pt x="15733" y="9036"/>
                </a:cubicBezTo>
                <a:cubicBezTo>
                  <a:pt x="15586" y="9302"/>
                  <a:pt x="15371" y="9455"/>
                  <a:pt x="15146" y="9454"/>
                </a:cubicBezTo>
                <a:lnTo>
                  <a:pt x="15142" y="9454"/>
                </a:lnTo>
                <a:cubicBezTo>
                  <a:pt x="14957" y="9457"/>
                  <a:pt x="14778" y="9355"/>
                  <a:pt x="14637" y="9169"/>
                </a:cubicBezTo>
                <a:cubicBezTo>
                  <a:pt x="13515" y="7657"/>
                  <a:pt x="12278" y="6368"/>
                  <a:pt x="10952" y="5332"/>
                </a:cubicBezTo>
                <a:cubicBezTo>
                  <a:pt x="10571" y="5033"/>
                  <a:pt x="10418" y="4309"/>
                  <a:pt x="10610" y="3715"/>
                </a:cubicBezTo>
                <a:cubicBezTo>
                  <a:pt x="10753" y="3270"/>
                  <a:pt x="11051" y="3024"/>
                  <a:pt x="11351" y="3055"/>
                </a:cubicBezTo>
                <a:close/>
                <a:moveTo>
                  <a:pt x="3116" y="1"/>
                </a:moveTo>
                <a:cubicBezTo>
                  <a:pt x="3920" y="8"/>
                  <a:pt x="4723" y="93"/>
                  <a:pt x="5521" y="255"/>
                </a:cubicBezTo>
                <a:cubicBezTo>
                  <a:pt x="5944" y="336"/>
                  <a:pt x="6245" y="936"/>
                  <a:pt x="6193" y="1594"/>
                </a:cubicBezTo>
                <a:cubicBezTo>
                  <a:pt x="6145" y="2200"/>
                  <a:pt x="5813" y="2653"/>
                  <a:pt x="5421" y="2649"/>
                </a:cubicBezTo>
                <a:cubicBezTo>
                  <a:pt x="5387" y="2650"/>
                  <a:pt x="5353" y="2647"/>
                  <a:pt x="5320" y="2640"/>
                </a:cubicBezTo>
                <a:cubicBezTo>
                  <a:pt x="3850" y="2341"/>
                  <a:pt x="2362" y="2327"/>
                  <a:pt x="890" y="2599"/>
                </a:cubicBezTo>
                <a:cubicBezTo>
                  <a:pt x="468" y="2700"/>
                  <a:pt x="74" y="2249"/>
                  <a:pt x="9" y="1592"/>
                </a:cubicBezTo>
                <a:cubicBezTo>
                  <a:pt x="-56" y="936"/>
                  <a:pt x="233" y="321"/>
                  <a:pt x="655" y="220"/>
                </a:cubicBezTo>
                <a:cubicBezTo>
                  <a:pt x="673" y="216"/>
                  <a:pt x="691" y="212"/>
                  <a:pt x="709" y="210"/>
                </a:cubicBezTo>
                <a:cubicBezTo>
                  <a:pt x="1509" y="63"/>
                  <a:pt x="2313" y="-7"/>
                  <a:pt x="3116" y="1"/>
                </a:cubicBezTo>
                <a:close/>
              </a:path>
            </a:pathLst>
          </a:custGeom>
          <a:solidFill>
            <a:schemeClr val="accent4"/>
          </a:solidFill>
          <a:ln w="12700">
            <a:miter lim="400000"/>
          </a:ln>
        </p:spPr>
        <p:txBody>
          <a:bodyPr lIns="45719" rIns="45719" anchor="ctr"/>
          <a:lstStyle/>
          <a:p>
            <a:pPr>
              <a:defRPr>
                <a:latin typeface="+mn-lt"/>
                <a:ea typeface="+mn-ea"/>
                <a:cs typeface="+mn-cs"/>
                <a:sym typeface="Calibri"/>
              </a:defRPr>
            </a:pPr>
            <a:endParaRPr/>
          </a:p>
        </p:txBody>
      </p:sp>
      <p:sp>
        <p:nvSpPr>
          <p:cNvPr id="292" name="Rectangle 22"/>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293" name="Title 3"/>
          <p:cNvSpPr txBox="1">
            <a:spLocks noGrp="1"/>
          </p:cNvSpPr>
          <p:nvPr>
            <p:ph type="title"/>
          </p:nvPr>
        </p:nvSpPr>
        <p:spPr>
          <a:xfrm>
            <a:off x="838197" y="365124"/>
            <a:ext cx="10843729" cy="739949"/>
          </a:xfrm>
          <a:prstGeom prst="rect">
            <a:avLst/>
          </a:prstGeom>
        </p:spPr>
        <p:txBody>
          <a:bodyPr>
            <a:normAutofit/>
          </a:bodyPr>
          <a:lstStyle/>
          <a:p>
            <a:r>
              <a:rPr dirty="0"/>
              <a:t>Key Learnings</a:t>
            </a:r>
            <a:r>
              <a:rPr lang="en-US" dirty="0"/>
              <a:t> </a:t>
            </a:r>
            <a:r>
              <a:rPr dirty="0"/>
              <a:t>- </a:t>
            </a:r>
            <a:r>
              <a:rPr lang="en-US" dirty="0"/>
              <a:t>Poulomi Ghosh </a:t>
            </a:r>
            <a:r>
              <a:rPr dirty="0"/>
              <a:t>(</a:t>
            </a:r>
            <a:r>
              <a:rPr lang="en-IN" dirty="0"/>
              <a:t>2022MT93218</a:t>
            </a:r>
            <a:r>
              <a:rPr dirty="0"/>
              <a:t>)</a:t>
            </a:r>
          </a:p>
        </p:txBody>
      </p:sp>
      <p:sp>
        <p:nvSpPr>
          <p:cNvPr id="294" name="Content Placeholder 4"/>
          <p:cNvSpPr txBox="1">
            <a:spLocks noGrp="1"/>
          </p:cNvSpPr>
          <p:nvPr>
            <p:ph type="body" idx="1"/>
          </p:nvPr>
        </p:nvSpPr>
        <p:spPr>
          <a:xfrm>
            <a:off x="838199" y="1212111"/>
            <a:ext cx="8580122" cy="5144239"/>
          </a:xfrm>
          <a:prstGeom prst="rect">
            <a:avLst/>
          </a:prstGeom>
        </p:spPr>
        <p:txBody>
          <a:bodyPr>
            <a:normAutofit fontScale="85000" lnSpcReduction="10000"/>
          </a:bodyPr>
          <a:lstStyle/>
          <a:p>
            <a:pPr indent="-228600" algn="just">
              <a:lnSpc>
                <a:spcPts val="2500"/>
              </a:lnSpc>
              <a:buSzPct val="100000"/>
              <a:buFont typeface="Arial"/>
              <a:buChar char="•"/>
              <a:defRPr sz="2200" b="1"/>
            </a:pPr>
            <a:r>
              <a:rPr lang="en-IN" sz="1800" dirty="0">
                <a:solidFill>
                  <a:schemeClr val="tx1"/>
                </a:solidFill>
                <a:latin typeface="Avenir Next LT Pro" panose="020B0504020202020204" pitchFamily="34" charset="0"/>
              </a:rPr>
              <a:t>Collaboration &amp; Teamwork: </a:t>
            </a:r>
          </a:p>
          <a:p>
            <a:pPr lvl="2" algn="just">
              <a:lnSpc>
                <a:spcPts val="2500"/>
              </a:lnSpc>
              <a:buFont typeface="Arial"/>
              <a:buChar char="•"/>
              <a:defRPr sz="2200" b="1"/>
            </a:pPr>
            <a:r>
              <a:rPr lang="en-US" sz="1800" b="0" dirty="0">
                <a:solidFill>
                  <a:schemeClr val="tx1"/>
                </a:solidFill>
                <a:latin typeface="Avenir Next LT Pro" panose="020B0504020202020204" pitchFamily="34" charset="0"/>
              </a:rPr>
              <a:t>Working within a diverse team help generate lateral perspective around the product proposition and come up with a compelling MVP for the envisioned product.</a:t>
            </a:r>
          </a:p>
          <a:p>
            <a:pPr lvl="2" algn="just">
              <a:lnSpc>
                <a:spcPts val="2500"/>
              </a:lnSpc>
              <a:buFont typeface="Arial" panose="020B0604020202020204" pitchFamily="34" charset="0"/>
              <a:buChar char="•"/>
              <a:defRPr sz="2200" b="1"/>
            </a:pPr>
            <a:r>
              <a:rPr lang="en-US" sz="1800" b="0" dirty="0">
                <a:solidFill>
                  <a:schemeClr val="tx1"/>
                </a:solidFill>
                <a:latin typeface="Avenir Next LT Pro" panose="020B0504020202020204" pitchFamily="34" charset="0"/>
              </a:rPr>
              <a:t>Detailed workshop and brainstorming helped gain the right alignment.</a:t>
            </a:r>
          </a:p>
          <a:p>
            <a:pPr indent="-228600" algn="just">
              <a:lnSpc>
                <a:spcPts val="2500"/>
              </a:lnSpc>
              <a:buSzPct val="100000"/>
              <a:buFont typeface="Arial"/>
              <a:buChar char="•"/>
              <a:defRPr sz="2200" b="1"/>
            </a:pPr>
            <a:r>
              <a:rPr lang="en-IN" sz="1800" dirty="0">
                <a:solidFill>
                  <a:schemeClr val="tx1"/>
                </a:solidFill>
                <a:latin typeface="Avenir Next LT Pro" panose="020B0504020202020204" pitchFamily="34" charset="0"/>
              </a:rPr>
              <a:t>Innovation: </a:t>
            </a:r>
          </a:p>
          <a:p>
            <a:pPr lvl="2" algn="just">
              <a:lnSpc>
                <a:spcPts val="2500"/>
              </a:lnSpc>
              <a:buFont typeface="Arial"/>
              <a:buChar char="•"/>
              <a:defRPr sz="2200" b="1"/>
            </a:pPr>
            <a:r>
              <a:rPr lang="en-US" sz="1800" b="0" dirty="0">
                <a:solidFill>
                  <a:schemeClr val="tx1"/>
                </a:solidFill>
                <a:latin typeface="Avenir Next LT Pro" panose="020B0504020202020204" pitchFamily="34" charset="0"/>
              </a:rPr>
              <a:t>An important aspect in the product envision phase. Keeping right focus helped us bring in differentiated offering and values in the product.</a:t>
            </a:r>
          </a:p>
          <a:p>
            <a:pPr indent="-228600" algn="just">
              <a:lnSpc>
                <a:spcPts val="2500"/>
              </a:lnSpc>
              <a:buSzPct val="100000"/>
              <a:buFont typeface="Arial"/>
              <a:buChar char="•"/>
              <a:defRPr sz="2200" b="1"/>
            </a:pPr>
            <a:r>
              <a:rPr lang="en-US" sz="1800" dirty="0">
                <a:solidFill>
                  <a:schemeClr val="tx1"/>
                </a:solidFill>
                <a:latin typeface="Avenir Next LT Pro" panose="020B0504020202020204" pitchFamily="34" charset="0"/>
              </a:rPr>
              <a:t>Market Research:</a:t>
            </a:r>
          </a:p>
          <a:p>
            <a:pPr marL="514350" lvl="1" indent="-285750" algn="just">
              <a:lnSpc>
                <a:spcPts val="2500"/>
              </a:lnSpc>
              <a:buFont typeface="Arial" panose="020B0604020202020204" pitchFamily="34" charset="0"/>
              <a:buChar char="•"/>
              <a:defRPr sz="2200" b="1"/>
            </a:pPr>
            <a:r>
              <a:rPr lang="en-US" sz="1800" b="0" dirty="0">
                <a:solidFill>
                  <a:schemeClr val="tx1"/>
                </a:solidFill>
                <a:latin typeface="Avenir Next LT Pro" panose="020B0504020202020204" pitchFamily="34" charset="0"/>
              </a:rPr>
              <a:t>Competitive landscape as well as market demand analysis helped us define the right set of priorities and thus scope the MVP appropriately. </a:t>
            </a:r>
          </a:p>
          <a:p>
            <a:pPr marL="514350" lvl="1" indent="-285750" algn="just">
              <a:lnSpc>
                <a:spcPts val="2500"/>
              </a:lnSpc>
              <a:buFont typeface="Arial" panose="020B0604020202020204" pitchFamily="34" charset="0"/>
              <a:buChar char="•"/>
              <a:defRPr sz="2200" b="1"/>
            </a:pPr>
            <a:r>
              <a:rPr lang="en-US" sz="1800" b="0" dirty="0">
                <a:solidFill>
                  <a:schemeClr val="tx1"/>
                </a:solidFill>
                <a:latin typeface="Avenir Next LT Pro" panose="020B0504020202020204" pitchFamily="34" charset="0"/>
              </a:rPr>
              <a:t>In real-life product budget and milestone will depend on these criteria significantly. </a:t>
            </a:r>
          </a:p>
          <a:p>
            <a:pPr lvl="1" indent="0" algn="just">
              <a:lnSpc>
                <a:spcPts val="2500"/>
              </a:lnSpc>
              <a:buNone/>
              <a:defRPr sz="2200" b="1"/>
            </a:pPr>
            <a:r>
              <a:rPr lang="en-US" sz="1800" dirty="0">
                <a:solidFill>
                  <a:schemeClr val="tx1"/>
                </a:solidFill>
                <a:latin typeface="Avenir Next LT Pro" panose="020B0504020202020204" pitchFamily="34" charset="0"/>
              </a:rPr>
              <a:t>Thank you for the opportunity to work on the Group Assignment. </a:t>
            </a:r>
            <a:endParaRPr lang="en-US" sz="1800" b="0" dirty="0">
              <a:solidFill>
                <a:schemeClr val="tx1"/>
              </a:solidFill>
              <a:latin typeface="Avenir Next LT Pro" panose="020B0504020202020204" pitchFamily="34" charset="0"/>
            </a:endParaRPr>
          </a:p>
        </p:txBody>
      </p:sp>
      <p:pic>
        <p:nvPicPr>
          <p:cNvPr id="295" name="Picture Placeholder 10" descr="Picture Placeholder 10"/>
          <p:cNvPicPr>
            <a:picLocks noGrp="1" noChangeAspect="1"/>
          </p:cNvPicPr>
          <p:nvPr>
            <p:ph type="pic" idx="21"/>
          </p:nvPr>
        </p:nvPicPr>
        <p:blipFill>
          <a:blip r:embed="rId2"/>
          <a:srcRect l="3750" r="3" b="3"/>
          <a:stretch>
            <a:fillRect/>
          </a:stretch>
        </p:blipFill>
        <p:spPr>
          <a:xfrm>
            <a:off x="9524980" y="1606464"/>
            <a:ext cx="2743201" cy="27432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p:spPr>
      </p:pic>
      <p:sp>
        <p:nvSpPr>
          <p:cNvPr id="296" name="Slide Number Placeholder 1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lvl1pPr>
              <a:spcBef>
                <a:spcPts val="600"/>
              </a:spcBef>
              <a:defRPr>
                <a:latin typeface="+mn-lt"/>
                <a:ea typeface="+mn-ea"/>
                <a:cs typeface="+mn-cs"/>
                <a:sym typeface="Calibri"/>
              </a:defRPr>
            </a:lvl1pPr>
          </a:lstStyle>
          <a:p>
            <a:fld id="{86CB4B4D-7CA3-9044-876B-883B54F8677D}" type="slidenum">
              <a:rPr/>
              <a:t>25</a:t>
            </a:fld>
            <a:endParaRPr/>
          </a:p>
        </p:txBody>
      </p:sp>
      <p:sp>
        <p:nvSpPr>
          <p:cNvPr id="297" name="!!Arc"/>
          <p:cNvSpPr/>
          <p:nvPr/>
        </p:nvSpPr>
        <p:spPr>
          <a:xfrm rot="21189197" flipV="1">
            <a:off x="9220888" y="4422907"/>
            <a:ext cx="2476960" cy="15745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254" y="0"/>
                  <a:pt x="17672" y="8419"/>
                  <a:pt x="21600" y="21600"/>
                </a:cubicBezTo>
              </a:path>
            </a:pathLst>
          </a:custGeom>
          <a:ln w="127000" cap="rnd">
            <a:solidFill>
              <a:schemeClr val="accent4">
                <a:alpha val="95000"/>
              </a:schemeClr>
            </a:solidFill>
            <a:prstDash val="dash"/>
            <a:miter/>
          </a:ln>
        </p:spPr>
        <p:txBody>
          <a:bodyPr lIns="45719" rIns="45719" anchor="ctr"/>
          <a:lstStyle/>
          <a:p>
            <a:pPr algn="ctr">
              <a:defRPr>
                <a:latin typeface="+mn-lt"/>
                <a:ea typeface="+mn-ea"/>
                <a:cs typeface="+mn-cs"/>
                <a:sym typeface="Calibri"/>
              </a:defRPr>
            </a:pPr>
            <a:endParaRPr/>
          </a:p>
        </p:txBody>
      </p:sp>
      <p:sp>
        <p:nvSpPr>
          <p:cNvPr id="298" name="!!Oval"/>
          <p:cNvSpPr/>
          <p:nvPr/>
        </p:nvSpPr>
        <p:spPr>
          <a:xfrm>
            <a:off x="10248561" y="921124"/>
            <a:ext cx="791023" cy="769566"/>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Tree>
    <p:extLst>
      <p:ext uri="{BB962C8B-B14F-4D97-AF65-F5344CB8AC3E}">
        <p14:creationId xmlns:p14="http://schemas.microsoft.com/office/powerpoint/2010/main" val="130977656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Footer Placeholder 4"/>
          <p:cNvSpPr txBox="1"/>
          <p:nvPr/>
        </p:nvSpPr>
        <p:spPr>
          <a:xfrm>
            <a:off x="6144767" y="6404292"/>
            <a:ext cx="4023361"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88888"/>
                </a:solidFill>
              </a:defRPr>
            </a:lvl1pPr>
          </a:lstStyle>
          <a:p>
            <a:r>
              <a:t>Product Discovery</a:t>
            </a:r>
          </a:p>
        </p:txBody>
      </p:sp>
      <p:sp>
        <p:nvSpPr>
          <p:cNvPr id="318" name="Title 1"/>
          <p:cNvSpPr txBox="1">
            <a:spLocks noGrp="1"/>
          </p:cNvSpPr>
          <p:nvPr>
            <p:ph type="title"/>
          </p:nvPr>
        </p:nvSpPr>
        <p:spPr>
          <a:prstGeom prst="rect">
            <a:avLst/>
          </a:prstGeom>
        </p:spPr>
        <p:txBody>
          <a:bodyPr/>
          <a:lstStyle/>
          <a:p>
            <a:r>
              <a:t>Thank you</a:t>
            </a:r>
          </a:p>
        </p:txBody>
      </p:sp>
      <p:sp>
        <p:nvSpPr>
          <p:cNvPr id="319" name="Slide Number Placeholder 5"/>
          <p:cNvSpPr txBox="1">
            <a:spLocks noGrp="1"/>
          </p:cNvSpPr>
          <p:nvPr>
            <p:ph type="sldNum" sz="quarter" idx="2"/>
          </p:nvPr>
        </p:nvSpPr>
        <p:spPr>
          <a:xfrm>
            <a:off x="11083193" y="6404292"/>
            <a:ext cx="273656"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26</a:t>
            </a:fld>
            <a:endParaRPr/>
          </a:p>
        </p:txBody>
      </p:sp>
      <p:sp>
        <p:nvSpPr>
          <p:cNvPr id="320" name="Content Placeholder 2"/>
          <p:cNvSpPr txBox="1">
            <a:spLocks noGrp="1"/>
          </p:cNvSpPr>
          <p:nvPr>
            <p:ph type="body" sz="quarter" idx="1"/>
          </p:nvPr>
        </p:nvSpPr>
        <p:spPr>
          <a:xfrm>
            <a:off x="6665976" y="2551176"/>
            <a:ext cx="4709160" cy="1755648"/>
          </a:xfrm>
          <a:prstGeom prst="rect">
            <a:avLst/>
          </a:prstGeom>
        </p:spPr>
        <p:txBody>
          <a:bodyPr/>
          <a:lstStyle/>
          <a:p>
            <a:r>
              <a:rPr lang="en-US" dirty="0" err="1"/>
              <a:t>Pavithra.S</a:t>
            </a:r>
            <a:r>
              <a:rPr lang="en-US" dirty="0"/>
              <a:t> - </a:t>
            </a:r>
            <a:r>
              <a:rPr dirty="0"/>
              <a:t>Group 39</a:t>
            </a:r>
          </a:p>
          <a:p>
            <a:pPr>
              <a:defRPr sz="2000"/>
            </a:pPr>
            <a:r>
              <a:rPr lang="en-IN" dirty="0"/>
              <a:t>2022mt93172@wilp.bits-pilani.ac.in</a:t>
            </a:r>
            <a:endParaRPr dirty="0"/>
          </a:p>
        </p:txBody>
      </p:sp>
      <p:pic>
        <p:nvPicPr>
          <p:cNvPr id="321" name="Icon Presenter EmailGraphic 8" descr="Icon Presenter EmailGraphic 8"/>
          <p:cNvPicPr>
            <a:picLocks noChangeAspect="1"/>
          </p:cNvPicPr>
          <p:nvPr/>
        </p:nvPicPr>
        <p:blipFill>
          <a:blip r:embed="rId2"/>
          <a:stretch>
            <a:fillRect/>
          </a:stretch>
        </p:blipFill>
        <p:spPr>
          <a:xfrm>
            <a:off x="6330114" y="3037082"/>
            <a:ext cx="365126" cy="365126"/>
          </a:xfrm>
          <a:prstGeom prst="rect">
            <a:avLst/>
          </a:prstGeom>
          <a:ln w="12700">
            <a:miter lim="400000"/>
          </a:ln>
        </p:spPr>
      </p:pic>
      <p:pic>
        <p:nvPicPr>
          <p:cNvPr id="322" name="Icon - Presenter NameGraphic 7" descr="Icon - Presenter NameGraphic 7"/>
          <p:cNvPicPr>
            <a:picLocks noChangeAspect="1"/>
          </p:cNvPicPr>
          <p:nvPr/>
        </p:nvPicPr>
        <p:blipFill>
          <a:blip r:embed="rId3"/>
          <a:stretch>
            <a:fillRect/>
          </a:stretch>
        </p:blipFill>
        <p:spPr>
          <a:xfrm>
            <a:off x="6330114" y="2614384"/>
            <a:ext cx="335863" cy="335864"/>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Footer Placeholder 4"/>
          <p:cNvSpPr txBox="1"/>
          <p:nvPr/>
        </p:nvSpPr>
        <p:spPr>
          <a:xfrm>
            <a:off x="4084320" y="6414760"/>
            <a:ext cx="4023360"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88888"/>
                </a:solidFill>
                <a:latin typeface="+mn-lt"/>
                <a:ea typeface="+mn-ea"/>
                <a:cs typeface="+mn-cs"/>
                <a:sym typeface="Calibri"/>
              </a:defRPr>
            </a:lvl1pPr>
          </a:lstStyle>
          <a:p>
            <a:r>
              <a:t>Product Discovery</a:t>
            </a:r>
          </a:p>
        </p:txBody>
      </p:sp>
      <p:sp>
        <p:nvSpPr>
          <p:cNvPr id="201" name="Title 1"/>
          <p:cNvSpPr txBox="1">
            <a:spLocks noGrp="1"/>
          </p:cNvSpPr>
          <p:nvPr>
            <p:ph type="title"/>
          </p:nvPr>
        </p:nvSpPr>
        <p:spPr>
          <a:prstGeom prst="rect">
            <a:avLst/>
          </a:prstGeom>
        </p:spPr>
        <p:txBody>
          <a:bodyPr/>
          <a:lstStyle/>
          <a:p>
            <a:r>
              <a:t>Agenda</a:t>
            </a:r>
          </a:p>
        </p:txBody>
      </p:sp>
      <p:sp>
        <p:nvSpPr>
          <p:cNvPr id="202" name="Content Placeholder 2"/>
          <p:cNvSpPr txBox="1">
            <a:spLocks noGrp="1"/>
          </p:cNvSpPr>
          <p:nvPr>
            <p:ph type="body" sz="half" idx="1"/>
          </p:nvPr>
        </p:nvSpPr>
        <p:spPr>
          <a:xfrm>
            <a:off x="5326912" y="1527047"/>
            <a:ext cx="6475229" cy="4069081"/>
          </a:xfrm>
          <a:prstGeom prst="rect">
            <a:avLst/>
          </a:prstGeom>
        </p:spPr>
        <p:txBody>
          <a:bodyPr/>
          <a:lstStyle/>
          <a:p>
            <a:pPr marL="457200" indent="-457200">
              <a:buSzPct val="100000"/>
              <a:buFont typeface="Arial"/>
              <a:buChar char="•"/>
            </a:pPr>
            <a:r>
              <a:rPr dirty="0"/>
              <a:t>Assigment-1 summary</a:t>
            </a:r>
          </a:p>
          <a:p>
            <a:pPr marL="457200" indent="-457200">
              <a:buSzPct val="100000"/>
              <a:buFont typeface="Arial"/>
              <a:buChar char="•"/>
            </a:pPr>
            <a:r>
              <a:rPr dirty="0"/>
              <a:t>MVP Features</a:t>
            </a:r>
          </a:p>
          <a:p>
            <a:pPr marL="457200" indent="-457200">
              <a:buSzPct val="100000"/>
              <a:buFont typeface="Arial"/>
              <a:buChar char="•"/>
            </a:pPr>
            <a:r>
              <a:rPr dirty="0"/>
              <a:t>Hand Drawn Sketches</a:t>
            </a:r>
          </a:p>
          <a:p>
            <a:pPr marL="457200" indent="-457200">
              <a:buSzPct val="100000"/>
              <a:buFont typeface="Arial"/>
              <a:buChar char="•"/>
            </a:pPr>
            <a:r>
              <a:rPr dirty="0"/>
              <a:t>Wireframe Storyboard</a:t>
            </a:r>
          </a:p>
          <a:p>
            <a:pPr marL="457200" indent="-457200">
              <a:buSzPct val="100000"/>
              <a:buFont typeface="Arial"/>
              <a:buChar char="•"/>
            </a:pPr>
            <a:r>
              <a:rPr dirty="0"/>
              <a:t>Customer </a:t>
            </a:r>
            <a:r>
              <a:rPr lang="en-US" dirty="0"/>
              <a:t>F</a:t>
            </a:r>
            <a:r>
              <a:rPr dirty="0"/>
              <a:t>eedbacks</a:t>
            </a:r>
          </a:p>
          <a:p>
            <a:pPr marL="457200" indent="-457200">
              <a:buSzPct val="100000"/>
              <a:buFont typeface="Arial"/>
              <a:buChar char="•"/>
            </a:pPr>
            <a:r>
              <a:rPr dirty="0"/>
              <a:t>Improved Wireframed Storyboard</a:t>
            </a:r>
          </a:p>
          <a:p>
            <a:pPr marL="457200" indent="-457200">
              <a:buSzPct val="100000"/>
              <a:buFont typeface="Arial"/>
              <a:buChar char="•"/>
            </a:pPr>
            <a:r>
              <a:rPr dirty="0"/>
              <a:t>Key Learnings</a:t>
            </a:r>
          </a:p>
        </p:txBody>
      </p:sp>
      <p:sp>
        <p:nvSpPr>
          <p:cNvPr id="203" name="Slide Number Placeholder 5"/>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latin typeface="+mn-lt"/>
                <a:ea typeface="+mn-ea"/>
                <a:cs typeface="+mn-cs"/>
                <a:sym typeface="Calibri"/>
              </a:defRPr>
            </a:lvl1pPr>
          </a:lstStyle>
          <a:p>
            <a:fld id="{86CB4B4D-7CA3-9044-876B-883B54F8677D}" type="slidenum">
              <a:t>3</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Footer Placeholder 14"/>
          <p:cNvSpPr txBox="1"/>
          <p:nvPr/>
        </p:nvSpPr>
        <p:spPr>
          <a:xfrm>
            <a:off x="4084320" y="6414760"/>
            <a:ext cx="4023360"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88888"/>
                </a:solidFill>
                <a:latin typeface="+mn-lt"/>
                <a:ea typeface="+mn-ea"/>
                <a:cs typeface="+mn-cs"/>
                <a:sym typeface="Calibri"/>
              </a:defRPr>
            </a:lvl1pPr>
          </a:lstStyle>
          <a:p>
            <a:r>
              <a:t>Product Discovery</a:t>
            </a:r>
          </a:p>
        </p:txBody>
      </p:sp>
      <p:sp>
        <p:nvSpPr>
          <p:cNvPr id="206" name="Title 3"/>
          <p:cNvSpPr txBox="1">
            <a:spLocks noGrp="1"/>
          </p:cNvSpPr>
          <p:nvPr>
            <p:ph type="title"/>
          </p:nvPr>
        </p:nvSpPr>
        <p:spPr>
          <a:xfrm>
            <a:off x="539495" y="365124"/>
            <a:ext cx="5806442" cy="875848"/>
          </a:xfrm>
          <a:prstGeom prst="rect">
            <a:avLst/>
          </a:prstGeom>
        </p:spPr>
        <p:txBody>
          <a:bodyPr/>
          <a:lstStyle/>
          <a:p>
            <a:r>
              <a:rPr dirty="0"/>
              <a:t>Assigment-1 Summary</a:t>
            </a:r>
          </a:p>
        </p:txBody>
      </p:sp>
      <p:sp>
        <p:nvSpPr>
          <p:cNvPr id="207" name="Content Placeholder 4"/>
          <p:cNvSpPr txBox="1">
            <a:spLocks noGrp="1"/>
          </p:cNvSpPr>
          <p:nvPr>
            <p:ph type="body" idx="1"/>
          </p:nvPr>
        </p:nvSpPr>
        <p:spPr>
          <a:xfrm>
            <a:off x="539494" y="1338942"/>
            <a:ext cx="9941267" cy="5017408"/>
          </a:xfrm>
          <a:prstGeom prst="rect">
            <a:avLst/>
          </a:prstGeom>
        </p:spPr>
        <p:txBody>
          <a:bodyPr/>
          <a:lstStyle/>
          <a:p>
            <a:pPr>
              <a:lnSpc>
                <a:spcPts val="3000"/>
              </a:lnSpc>
              <a:defRPr b="1"/>
            </a:pPr>
            <a:r>
              <a:rPr dirty="0">
                <a:solidFill>
                  <a:schemeClr val="tx1"/>
                </a:solidFill>
              </a:rPr>
              <a:t>Product Idea</a:t>
            </a:r>
            <a:br>
              <a:rPr dirty="0">
                <a:solidFill>
                  <a:schemeClr val="tx1"/>
                </a:solidFill>
              </a:rPr>
            </a:br>
            <a:r>
              <a:rPr b="0" dirty="0">
                <a:solidFill>
                  <a:schemeClr val="tx1"/>
                </a:solidFill>
                <a:latin typeface="Söhne"/>
                <a:ea typeface="Söhne"/>
                <a:cs typeface="Söhne"/>
                <a:sym typeface="Söhne"/>
              </a:rPr>
              <a:t>	</a:t>
            </a:r>
            <a:r>
              <a:rPr sz="1800" b="0" dirty="0">
                <a:solidFill>
                  <a:schemeClr val="tx1"/>
                </a:solidFill>
                <a:latin typeface="Avenir Next LT Pro" panose="020B0504020202020204" pitchFamily="34" charset="0"/>
                <a:ea typeface="Söhne"/>
                <a:cs typeface="Söhne"/>
                <a:sym typeface="Söhne"/>
              </a:rPr>
              <a:t>The software monitors employee activity on their office device, with features for automatic time tracking, productivity monitoring, and real-time usage summaries. It also provides analytics and feedback for managers and prioritizes employee well-being with resources for mental health and work-life balance. The software can be accessed from mobile</a:t>
            </a:r>
            <a:r>
              <a:rPr lang="en-US" sz="1800" b="0" dirty="0">
                <a:solidFill>
                  <a:schemeClr val="tx1"/>
                </a:solidFill>
                <a:latin typeface="Avenir Next LT Pro" panose="020B0504020202020204" pitchFamily="34" charset="0"/>
                <a:ea typeface="Söhne"/>
                <a:cs typeface="Söhne"/>
                <a:sym typeface="Söhne"/>
              </a:rPr>
              <a:t> </a:t>
            </a:r>
            <a:r>
              <a:rPr sz="1800" b="0" dirty="0">
                <a:solidFill>
                  <a:schemeClr val="tx1"/>
                </a:solidFill>
                <a:latin typeface="Avenir Next LT Pro" panose="020B0504020202020204" pitchFamily="34" charset="0"/>
                <a:ea typeface="Söhne"/>
                <a:cs typeface="Söhne"/>
                <a:sym typeface="Söhne"/>
              </a:rPr>
              <a:t>devices, enabling remote work</a:t>
            </a:r>
            <a:r>
              <a:rPr b="0" dirty="0">
                <a:solidFill>
                  <a:schemeClr val="tx1"/>
                </a:solidFill>
                <a:latin typeface="Avenir Next LT Pro" panose="020B0504020202020204" pitchFamily="34" charset="0"/>
                <a:ea typeface="Söhne"/>
                <a:cs typeface="Söhne"/>
                <a:sym typeface="Söhne"/>
              </a:rPr>
              <a:t>.</a:t>
            </a:r>
          </a:p>
          <a:p>
            <a:pPr>
              <a:defRPr b="1">
                <a:solidFill>
                  <a:srgbClr val="374151"/>
                </a:solidFill>
                <a:latin typeface="Söhne"/>
                <a:ea typeface="Söhne"/>
                <a:cs typeface="Söhne"/>
                <a:sym typeface="Söhne"/>
              </a:defRPr>
            </a:pPr>
            <a:r>
              <a:rPr dirty="0">
                <a:solidFill>
                  <a:schemeClr val="tx1"/>
                </a:solidFill>
                <a:latin typeface="Avenir Next LT Pro" panose="020B0504020202020204" pitchFamily="34" charset="0"/>
              </a:rPr>
              <a:t>Target Customers</a:t>
            </a:r>
          </a:p>
          <a:p>
            <a:pPr marL="285750" indent="-285750">
              <a:lnSpc>
                <a:spcPct val="120000"/>
              </a:lnSpc>
              <a:buSzPct val="100000"/>
              <a:buFont typeface="Arial"/>
              <a:buChar char="•"/>
              <a:defRPr sz="1600">
                <a:solidFill>
                  <a:srgbClr val="333333"/>
                </a:solidFill>
              </a:defRPr>
            </a:pPr>
            <a:r>
              <a:rPr sz="1800" dirty="0">
                <a:solidFill>
                  <a:schemeClr val="tx1"/>
                </a:solidFill>
                <a:latin typeface="Avenir Next LT Pro" panose="020B0504020202020204" pitchFamily="34" charset="0"/>
              </a:rPr>
              <a:t>Any organization interested in improving productivity, accountability, transparency and communication, and that has a workforce that is primarily or partially working from home.</a:t>
            </a:r>
          </a:p>
          <a:p>
            <a:pPr marL="285750" indent="-285750">
              <a:lnSpc>
                <a:spcPct val="120000"/>
              </a:lnSpc>
              <a:buSzPct val="100000"/>
              <a:buFont typeface="Arial"/>
              <a:buChar char="•"/>
              <a:defRPr sz="1600">
                <a:solidFill>
                  <a:srgbClr val="333333"/>
                </a:solidFill>
              </a:defRPr>
            </a:pPr>
            <a:r>
              <a:rPr sz="1800" dirty="0">
                <a:solidFill>
                  <a:schemeClr val="tx1"/>
                </a:solidFill>
                <a:latin typeface="Avenir Next LT Pro" panose="020B0504020202020204" pitchFamily="34" charset="0"/>
              </a:rPr>
              <a:t>Remote and distributed teams, Small and medium-sized businesses, Project-based industries, Call centers and customer service, Compliance-driven industries.</a:t>
            </a:r>
          </a:p>
        </p:txBody>
      </p:sp>
      <p:pic>
        <p:nvPicPr>
          <p:cNvPr id="208" name="Picture Placeholder 10" descr="Picture Placeholder 10"/>
          <p:cNvPicPr>
            <a:picLocks noGrp="1" noChangeAspect="1"/>
          </p:cNvPicPr>
          <p:nvPr>
            <p:ph type="pic" idx="21"/>
          </p:nvPr>
        </p:nvPicPr>
        <p:blipFill>
          <a:blip r:embed="rId2"/>
          <a:srcRect t="72" b="72"/>
          <a:stretch>
            <a:fillRect/>
          </a:stretch>
        </p:blipFill>
        <p:spPr>
          <a:xfrm>
            <a:off x="10480761" y="583089"/>
            <a:ext cx="1244154" cy="1242536"/>
          </a:xfrm>
          <a:prstGeom prst="rect">
            <a:avLst/>
          </a:prstGeom>
        </p:spPr>
      </p:pic>
      <p:pic>
        <p:nvPicPr>
          <p:cNvPr id="209" name="Picture Placeholder 12" descr="Picture Placeholder 12"/>
          <p:cNvPicPr>
            <a:picLocks noGrp="1" noChangeAspect="1"/>
          </p:cNvPicPr>
          <p:nvPr>
            <p:ph type="pic" idx="22"/>
          </p:nvPr>
        </p:nvPicPr>
        <p:blipFill>
          <a:blip r:embed="rId3"/>
          <a:stretch>
            <a:fillRect/>
          </a:stretch>
        </p:blipFill>
        <p:spPr>
          <a:xfrm>
            <a:off x="10480761" y="2057169"/>
            <a:ext cx="1689969" cy="1689968"/>
          </a:xfrm>
          <a:prstGeom prst="rect">
            <a:avLst/>
          </a:prstGeom>
        </p:spPr>
      </p:pic>
      <p:sp>
        <p:nvSpPr>
          <p:cNvPr id="210" name="Slide Number Placeholder 15"/>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latin typeface="+mn-lt"/>
                <a:ea typeface="+mn-ea"/>
                <a:cs typeface="+mn-cs"/>
                <a:sym typeface="Calibri"/>
              </a:defRPr>
            </a:lvl1pPr>
          </a:lstStyle>
          <a:p>
            <a:fld id="{86CB4B4D-7CA3-9044-876B-883B54F8677D}" type="slidenum">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Footer Placeholder 14"/>
          <p:cNvSpPr txBox="1"/>
          <p:nvPr/>
        </p:nvSpPr>
        <p:spPr>
          <a:xfrm>
            <a:off x="4084320" y="6414760"/>
            <a:ext cx="4023360"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88888"/>
                </a:solidFill>
                <a:latin typeface="+mn-lt"/>
                <a:ea typeface="+mn-ea"/>
                <a:cs typeface="+mn-cs"/>
                <a:sym typeface="Calibri"/>
              </a:defRPr>
            </a:lvl1pPr>
          </a:lstStyle>
          <a:p>
            <a:r>
              <a:t>Product Discovery</a:t>
            </a:r>
          </a:p>
        </p:txBody>
      </p:sp>
      <p:sp>
        <p:nvSpPr>
          <p:cNvPr id="213" name="Title 3"/>
          <p:cNvSpPr txBox="1">
            <a:spLocks noGrp="1"/>
          </p:cNvSpPr>
          <p:nvPr>
            <p:ph type="title"/>
          </p:nvPr>
        </p:nvSpPr>
        <p:spPr>
          <a:xfrm>
            <a:off x="539495" y="365124"/>
            <a:ext cx="5806442" cy="875848"/>
          </a:xfrm>
          <a:prstGeom prst="rect">
            <a:avLst/>
          </a:prstGeom>
        </p:spPr>
        <p:txBody>
          <a:bodyPr/>
          <a:lstStyle/>
          <a:p>
            <a:r>
              <a:t>Assigment-1 Summary</a:t>
            </a:r>
          </a:p>
        </p:txBody>
      </p:sp>
      <p:sp>
        <p:nvSpPr>
          <p:cNvPr id="214" name="Content Placeholder 4"/>
          <p:cNvSpPr txBox="1">
            <a:spLocks noGrp="1"/>
          </p:cNvSpPr>
          <p:nvPr>
            <p:ph type="body" idx="1"/>
          </p:nvPr>
        </p:nvSpPr>
        <p:spPr>
          <a:xfrm>
            <a:off x="539494" y="1338942"/>
            <a:ext cx="9941267" cy="5017408"/>
          </a:xfrm>
          <a:prstGeom prst="rect">
            <a:avLst/>
          </a:prstGeom>
        </p:spPr>
        <p:txBody>
          <a:bodyPr/>
          <a:lstStyle/>
          <a:p>
            <a:pPr defTabSz="832103">
              <a:lnSpc>
                <a:spcPct val="120000"/>
              </a:lnSpc>
              <a:spcBef>
                <a:spcPts val="900"/>
              </a:spcBef>
              <a:defRPr sz="2000" b="1">
                <a:solidFill>
                  <a:srgbClr val="333333"/>
                </a:solidFill>
              </a:defRPr>
            </a:pPr>
            <a:r>
              <a:rPr dirty="0"/>
              <a:t>Under-Served Needs</a:t>
            </a:r>
            <a:endParaRPr sz="1600" dirty="0"/>
          </a:p>
          <a:p>
            <a:pPr marL="242697" indent="-242697" defTabSz="832103">
              <a:lnSpc>
                <a:spcPct val="120000"/>
              </a:lnSpc>
              <a:spcBef>
                <a:spcPts val="1200"/>
              </a:spcBef>
              <a:spcAft>
                <a:spcPts val="1200"/>
              </a:spcAft>
              <a:buSzPct val="100000"/>
              <a:buFont typeface="Arial"/>
              <a:buChar char="•"/>
              <a:defRPr sz="2000" b="1">
                <a:solidFill>
                  <a:srgbClr val="333333"/>
                </a:solidFill>
              </a:defRPr>
            </a:pPr>
            <a:r>
              <a:rPr dirty="0"/>
              <a:t>Employee Productivity </a:t>
            </a:r>
            <a:r>
              <a:rPr b="0" dirty="0"/>
              <a:t>: Employees are liking the work from home culture, but organizations are facing employee productivity issues. </a:t>
            </a:r>
            <a:endParaRPr dirty="0">
              <a:solidFill>
                <a:srgbClr val="404040"/>
              </a:solidFill>
            </a:endParaRPr>
          </a:p>
          <a:p>
            <a:pPr marL="242697" indent="-242697" defTabSz="832103">
              <a:lnSpc>
                <a:spcPct val="120000"/>
              </a:lnSpc>
              <a:spcBef>
                <a:spcPts val="1200"/>
              </a:spcBef>
              <a:spcAft>
                <a:spcPts val="1200"/>
              </a:spcAft>
              <a:buSzPct val="100000"/>
              <a:buFont typeface="Arial"/>
              <a:buChar char="•"/>
              <a:defRPr sz="2000" b="1">
                <a:solidFill>
                  <a:srgbClr val="333333"/>
                </a:solidFill>
              </a:defRPr>
            </a:pPr>
            <a:r>
              <a:rPr dirty="0"/>
              <a:t>Collaboration and teamwork</a:t>
            </a:r>
            <a:r>
              <a:rPr b="0" dirty="0"/>
              <a:t>: Remote work for a prolonged period is making it harder for employees to collaborate and work as a team.</a:t>
            </a:r>
            <a:endParaRPr dirty="0">
              <a:solidFill>
                <a:srgbClr val="404040"/>
              </a:solidFill>
            </a:endParaRPr>
          </a:p>
          <a:p>
            <a:pPr marL="242697" indent="-242697" defTabSz="832103">
              <a:lnSpc>
                <a:spcPct val="120000"/>
              </a:lnSpc>
              <a:spcBef>
                <a:spcPts val="1200"/>
              </a:spcBef>
              <a:spcAft>
                <a:spcPts val="1200"/>
              </a:spcAft>
              <a:buSzPct val="100000"/>
              <a:buFont typeface="Arial"/>
              <a:buChar char="•"/>
              <a:defRPr sz="2000" b="1">
                <a:solidFill>
                  <a:srgbClr val="333333"/>
                </a:solidFill>
              </a:defRPr>
            </a:pPr>
            <a:r>
              <a:rPr dirty="0"/>
              <a:t>Clarity and transparency</a:t>
            </a:r>
            <a:r>
              <a:rPr b="0" dirty="0"/>
              <a:t>: Remote work at times is invoking in communication gap and resource management challenges around expectations and goals. </a:t>
            </a:r>
            <a:endParaRPr dirty="0">
              <a:solidFill>
                <a:srgbClr val="404040"/>
              </a:solidFill>
            </a:endParaRPr>
          </a:p>
          <a:p>
            <a:pPr marL="242697" indent="-242697" defTabSz="832103">
              <a:lnSpc>
                <a:spcPct val="120000"/>
              </a:lnSpc>
              <a:spcBef>
                <a:spcPts val="1200"/>
              </a:spcBef>
              <a:spcAft>
                <a:spcPts val="1200"/>
              </a:spcAft>
              <a:buSzPct val="100000"/>
              <a:buFont typeface="Arial"/>
              <a:buChar char="•"/>
              <a:defRPr sz="2000" b="1">
                <a:solidFill>
                  <a:srgbClr val="333333"/>
                </a:solidFill>
              </a:defRPr>
            </a:pPr>
            <a:r>
              <a:rPr dirty="0"/>
              <a:t>Training and development</a:t>
            </a:r>
            <a:r>
              <a:rPr b="0" dirty="0"/>
              <a:t>: Remote work impacting employees to access training and mentoring process. </a:t>
            </a:r>
          </a:p>
        </p:txBody>
      </p:sp>
      <p:pic>
        <p:nvPicPr>
          <p:cNvPr id="215" name="Picture Placeholder 10" descr="Picture Placeholder 10"/>
          <p:cNvPicPr>
            <a:picLocks noGrp="1" noChangeAspect="1"/>
          </p:cNvPicPr>
          <p:nvPr>
            <p:ph type="pic" idx="21"/>
          </p:nvPr>
        </p:nvPicPr>
        <p:blipFill>
          <a:blip r:embed="rId2"/>
          <a:srcRect t="72" b="72"/>
          <a:stretch>
            <a:fillRect/>
          </a:stretch>
        </p:blipFill>
        <p:spPr>
          <a:xfrm>
            <a:off x="10480761" y="583089"/>
            <a:ext cx="1244154" cy="1242536"/>
          </a:xfrm>
          <a:prstGeom prst="rect">
            <a:avLst/>
          </a:prstGeom>
        </p:spPr>
      </p:pic>
      <p:pic>
        <p:nvPicPr>
          <p:cNvPr id="216" name="Picture Placeholder 12" descr="Picture Placeholder 12"/>
          <p:cNvPicPr>
            <a:picLocks noGrp="1" noChangeAspect="1"/>
          </p:cNvPicPr>
          <p:nvPr>
            <p:ph type="pic" idx="22"/>
          </p:nvPr>
        </p:nvPicPr>
        <p:blipFill>
          <a:blip r:embed="rId3"/>
          <a:stretch>
            <a:fillRect/>
          </a:stretch>
        </p:blipFill>
        <p:spPr>
          <a:xfrm>
            <a:off x="10480761" y="2057169"/>
            <a:ext cx="1689969" cy="1689968"/>
          </a:xfrm>
          <a:prstGeom prst="rect">
            <a:avLst/>
          </a:prstGeom>
        </p:spPr>
      </p:pic>
      <p:sp>
        <p:nvSpPr>
          <p:cNvPr id="217" name="Slide Number Placeholder 15"/>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latin typeface="+mn-lt"/>
                <a:ea typeface="+mn-ea"/>
                <a:cs typeface="+mn-cs"/>
                <a:sym typeface="Calibri"/>
              </a:defRPr>
            </a:lvl1pPr>
          </a:lstStyle>
          <a:p>
            <a:fld id="{86CB4B4D-7CA3-9044-876B-883B54F8677D}" type="slidenum">
              <a:t>5</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Footer Placeholder 14"/>
          <p:cNvSpPr txBox="1"/>
          <p:nvPr/>
        </p:nvSpPr>
        <p:spPr>
          <a:xfrm>
            <a:off x="4084320" y="6414760"/>
            <a:ext cx="4023360"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88888"/>
                </a:solidFill>
                <a:latin typeface="+mn-lt"/>
                <a:ea typeface="+mn-ea"/>
                <a:cs typeface="+mn-cs"/>
                <a:sym typeface="Calibri"/>
              </a:defRPr>
            </a:lvl1pPr>
          </a:lstStyle>
          <a:p>
            <a:r>
              <a:t>Product Discovery</a:t>
            </a:r>
          </a:p>
        </p:txBody>
      </p:sp>
      <p:sp>
        <p:nvSpPr>
          <p:cNvPr id="220" name="Title 3"/>
          <p:cNvSpPr txBox="1">
            <a:spLocks noGrp="1"/>
          </p:cNvSpPr>
          <p:nvPr>
            <p:ph type="title"/>
          </p:nvPr>
        </p:nvSpPr>
        <p:spPr>
          <a:xfrm>
            <a:off x="539495" y="365124"/>
            <a:ext cx="5806442" cy="875848"/>
          </a:xfrm>
          <a:prstGeom prst="rect">
            <a:avLst/>
          </a:prstGeom>
        </p:spPr>
        <p:txBody>
          <a:bodyPr/>
          <a:lstStyle/>
          <a:p>
            <a:r>
              <a:t>Assigment-1 Summary</a:t>
            </a:r>
          </a:p>
        </p:txBody>
      </p:sp>
      <p:sp>
        <p:nvSpPr>
          <p:cNvPr id="221" name="Content Placeholder 4"/>
          <p:cNvSpPr txBox="1">
            <a:spLocks noGrp="1"/>
          </p:cNvSpPr>
          <p:nvPr>
            <p:ph type="body" idx="1"/>
          </p:nvPr>
        </p:nvSpPr>
        <p:spPr>
          <a:xfrm>
            <a:off x="539494" y="1338942"/>
            <a:ext cx="9941267" cy="5017408"/>
          </a:xfrm>
          <a:prstGeom prst="rect">
            <a:avLst/>
          </a:prstGeom>
        </p:spPr>
        <p:txBody>
          <a:bodyPr/>
          <a:lstStyle/>
          <a:p>
            <a:pPr>
              <a:defRPr b="1"/>
            </a:pPr>
            <a:r>
              <a:rPr dirty="0">
                <a:latin typeface="Avenir Next LT Pro" panose="020B0504020202020204" pitchFamily="34" charset="0"/>
              </a:rPr>
              <a:t>Value Proposition</a:t>
            </a:r>
            <a:endParaRPr lang="en-US" dirty="0">
              <a:solidFill>
                <a:srgbClr val="374151"/>
              </a:solidFill>
              <a:latin typeface="Avenir Next LT Pro" panose="020B0504020202020204" pitchFamily="34" charset="0"/>
              <a:sym typeface="Söhne"/>
            </a:endParaRPr>
          </a:p>
          <a:p>
            <a:pPr marL="342900" indent="-342900">
              <a:lnSpc>
                <a:spcPts val="3500"/>
              </a:lnSpc>
              <a:buFont typeface="Arial" panose="020B0604020202020204" pitchFamily="34" charset="0"/>
              <a:buChar char="•"/>
              <a:defRPr b="1"/>
            </a:pPr>
            <a:r>
              <a:rPr sz="2000" b="0" dirty="0">
                <a:solidFill>
                  <a:schemeClr val="tx1"/>
                </a:solidFill>
                <a:latin typeface="Avenir Next LT Pro" panose="020B0504020202020204" pitchFamily="34" charset="0"/>
                <a:ea typeface="Söhne"/>
                <a:cs typeface="Söhne"/>
                <a:sym typeface="Söhne"/>
              </a:rPr>
              <a:t>Tracking tools can help organizations achieve improved productivity by identifying non-productive tasks and areas where employees need additional training or support. </a:t>
            </a:r>
          </a:p>
          <a:p>
            <a:pPr marL="342900" indent="-342900">
              <a:lnSpc>
                <a:spcPts val="3500"/>
              </a:lnSpc>
              <a:buFont typeface="Arial" panose="020B0604020202020204" pitchFamily="34" charset="0"/>
              <a:buChar char="•"/>
              <a:defRPr>
                <a:solidFill>
                  <a:srgbClr val="374151"/>
                </a:solidFill>
                <a:latin typeface="Söhne"/>
                <a:ea typeface="Söhne"/>
                <a:cs typeface="Söhne"/>
                <a:sym typeface="Söhne"/>
              </a:defRPr>
            </a:pPr>
            <a:r>
              <a:rPr sz="2000" dirty="0">
                <a:solidFill>
                  <a:schemeClr val="tx1"/>
                </a:solidFill>
                <a:latin typeface="Avenir Next LT Pro" panose="020B0504020202020204" pitchFamily="34" charset="0"/>
              </a:rPr>
              <a:t>The data from these tools can be used for informed decision-making on workload allocation, training and development, and performance reviews. Increased accountability and goal prioritization can also be achieved through these tools.</a:t>
            </a:r>
          </a:p>
          <a:p>
            <a:pPr marL="342900" indent="-342900">
              <a:lnSpc>
                <a:spcPts val="3500"/>
              </a:lnSpc>
              <a:buFont typeface="Arial" panose="020B0604020202020204" pitchFamily="34" charset="0"/>
              <a:buChar char="•"/>
              <a:defRPr>
                <a:solidFill>
                  <a:srgbClr val="374151"/>
                </a:solidFill>
                <a:latin typeface="Söhne"/>
                <a:ea typeface="Söhne"/>
                <a:cs typeface="Söhne"/>
                <a:sym typeface="Söhne"/>
              </a:defRPr>
            </a:pPr>
            <a:r>
              <a:rPr sz="2000" dirty="0">
                <a:solidFill>
                  <a:schemeClr val="tx1"/>
                </a:solidFill>
                <a:latin typeface="Avenir Next LT Pro" panose="020B0504020202020204" pitchFamily="34" charset="0"/>
              </a:rPr>
              <a:t> Finally, tracking tools can increase transparency by providing employees with clear metrics and data around work expectations and performance.</a:t>
            </a:r>
          </a:p>
        </p:txBody>
      </p:sp>
      <p:pic>
        <p:nvPicPr>
          <p:cNvPr id="222" name="Picture Placeholder 10" descr="Picture Placeholder 10"/>
          <p:cNvPicPr>
            <a:picLocks noGrp="1" noChangeAspect="1"/>
          </p:cNvPicPr>
          <p:nvPr>
            <p:ph type="pic" idx="21"/>
          </p:nvPr>
        </p:nvPicPr>
        <p:blipFill>
          <a:blip r:embed="rId2"/>
          <a:srcRect t="72" b="72"/>
          <a:stretch>
            <a:fillRect/>
          </a:stretch>
        </p:blipFill>
        <p:spPr>
          <a:xfrm>
            <a:off x="10480761" y="583089"/>
            <a:ext cx="1244154" cy="1242536"/>
          </a:xfrm>
          <a:prstGeom prst="rect">
            <a:avLst/>
          </a:prstGeom>
        </p:spPr>
      </p:pic>
      <p:pic>
        <p:nvPicPr>
          <p:cNvPr id="223" name="Picture Placeholder 12" descr="Picture Placeholder 12"/>
          <p:cNvPicPr>
            <a:picLocks noGrp="1" noChangeAspect="1"/>
          </p:cNvPicPr>
          <p:nvPr>
            <p:ph type="pic" idx="22"/>
          </p:nvPr>
        </p:nvPicPr>
        <p:blipFill>
          <a:blip r:embed="rId3"/>
          <a:stretch>
            <a:fillRect/>
          </a:stretch>
        </p:blipFill>
        <p:spPr>
          <a:xfrm>
            <a:off x="10480761" y="2057169"/>
            <a:ext cx="1689969" cy="1689968"/>
          </a:xfrm>
          <a:prstGeom prst="rect">
            <a:avLst/>
          </a:prstGeom>
        </p:spPr>
      </p:pic>
      <p:sp>
        <p:nvSpPr>
          <p:cNvPr id="224" name="Slide Number Placeholder 15"/>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latin typeface="+mn-lt"/>
                <a:ea typeface="+mn-ea"/>
                <a:cs typeface="+mn-cs"/>
                <a:sym typeface="Calibri"/>
              </a:defRPr>
            </a:lvl1pPr>
          </a:lstStyle>
          <a:p>
            <a:fld id="{86CB4B4D-7CA3-9044-876B-883B54F8677D}" type="slidenum">
              <a:t>6</a:t>
            </a:fld>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Footer Placeholder 14"/>
          <p:cNvSpPr txBox="1"/>
          <p:nvPr/>
        </p:nvSpPr>
        <p:spPr>
          <a:xfrm>
            <a:off x="4084320" y="6414760"/>
            <a:ext cx="4023360"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88888"/>
                </a:solidFill>
                <a:latin typeface="+mn-lt"/>
                <a:ea typeface="+mn-ea"/>
                <a:cs typeface="+mn-cs"/>
                <a:sym typeface="Calibri"/>
              </a:defRPr>
            </a:lvl1pPr>
          </a:lstStyle>
          <a:p>
            <a:r>
              <a:t>Product Discovery</a:t>
            </a:r>
          </a:p>
        </p:txBody>
      </p:sp>
      <p:sp>
        <p:nvSpPr>
          <p:cNvPr id="220" name="Title 3"/>
          <p:cNvSpPr txBox="1">
            <a:spLocks noGrp="1"/>
          </p:cNvSpPr>
          <p:nvPr>
            <p:ph type="title"/>
          </p:nvPr>
        </p:nvSpPr>
        <p:spPr>
          <a:xfrm>
            <a:off x="539495" y="365124"/>
            <a:ext cx="5806442" cy="875848"/>
          </a:xfrm>
          <a:prstGeom prst="rect">
            <a:avLst/>
          </a:prstGeom>
        </p:spPr>
        <p:txBody>
          <a:bodyPr/>
          <a:lstStyle/>
          <a:p>
            <a:r>
              <a:t>Assigment-1 Summary</a:t>
            </a:r>
          </a:p>
        </p:txBody>
      </p:sp>
      <p:sp>
        <p:nvSpPr>
          <p:cNvPr id="221" name="Content Placeholder 4"/>
          <p:cNvSpPr txBox="1">
            <a:spLocks noGrp="1"/>
          </p:cNvSpPr>
          <p:nvPr>
            <p:ph type="body" idx="1"/>
          </p:nvPr>
        </p:nvSpPr>
        <p:spPr>
          <a:xfrm>
            <a:off x="539494" y="1338942"/>
            <a:ext cx="9941267" cy="5017408"/>
          </a:xfrm>
          <a:prstGeom prst="rect">
            <a:avLst/>
          </a:prstGeom>
        </p:spPr>
        <p:txBody>
          <a:bodyPr/>
          <a:lstStyle/>
          <a:p>
            <a:pPr>
              <a:defRPr b="1"/>
            </a:pPr>
            <a:r>
              <a:rPr lang="en-US" dirty="0">
                <a:solidFill>
                  <a:schemeClr val="tx1"/>
                </a:solidFill>
                <a:latin typeface="Avenir Next LT Pro" panose="020B0504020202020204" pitchFamily="34" charset="0"/>
                <a:sym typeface="Söhne"/>
              </a:rPr>
              <a:t>Story Map</a:t>
            </a:r>
          </a:p>
        </p:txBody>
      </p:sp>
      <p:pic>
        <p:nvPicPr>
          <p:cNvPr id="222" name="Picture Placeholder 10" descr="Picture Placeholder 10"/>
          <p:cNvPicPr>
            <a:picLocks noGrp="1" noChangeAspect="1"/>
          </p:cNvPicPr>
          <p:nvPr>
            <p:ph type="pic" idx="21"/>
          </p:nvPr>
        </p:nvPicPr>
        <p:blipFill>
          <a:blip r:embed="rId2"/>
          <a:srcRect t="72" b="72"/>
          <a:stretch>
            <a:fillRect/>
          </a:stretch>
        </p:blipFill>
        <p:spPr>
          <a:xfrm>
            <a:off x="10480761" y="583089"/>
            <a:ext cx="1244154" cy="1242536"/>
          </a:xfrm>
          <a:prstGeom prst="rect">
            <a:avLst/>
          </a:prstGeom>
        </p:spPr>
      </p:pic>
      <p:pic>
        <p:nvPicPr>
          <p:cNvPr id="223" name="Picture Placeholder 12" descr="Picture Placeholder 12"/>
          <p:cNvPicPr>
            <a:picLocks noGrp="1" noChangeAspect="1"/>
          </p:cNvPicPr>
          <p:nvPr>
            <p:ph type="pic" idx="22"/>
          </p:nvPr>
        </p:nvPicPr>
        <p:blipFill>
          <a:blip r:embed="rId3"/>
          <a:stretch>
            <a:fillRect/>
          </a:stretch>
        </p:blipFill>
        <p:spPr>
          <a:xfrm>
            <a:off x="10480761" y="2057169"/>
            <a:ext cx="1689969" cy="1689968"/>
          </a:xfrm>
          <a:prstGeom prst="rect">
            <a:avLst/>
          </a:prstGeom>
        </p:spPr>
      </p:pic>
      <p:sp>
        <p:nvSpPr>
          <p:cNvPr id="224" name="Slide Number Placeholder 15"/>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latin typeface="+mn-lt"/>
                <a:ea typeface="+mn-ea"/>
                <a:cs typeface="+mn-cs"/>
                <a:sym typeface="Calibri"/>
              </a:defRPr>
            </a:lvl1pPr>
          </a:lstStyle>
          <a:p>
            <a:fld id="{86CB4B4D-7CA3-9044-876B-883B54F8677D}" type="slidenum">
              <a:t>7</a:t>
            </a:fld>
            <a:endParaRPr/>
          </a:p>
        </p:txBody>
      </p:sp>
      <p:pic>
        <p:nvPicPr>
          <p:cNvPr id="3" name="Picture 2">
            <a:extLst>
              <a:ext uri="{FF2B5EF4-FFF2-40B4-BE49-F238E27FC236}">
                <a16:creationId xmlns:a16="http://schemas.microsoft.com/office/drawing/2014/main" id="{8EC1A9B5-D941-0CB7-E0B1-40B9A99AC150}"/>
              </a:ext>
            </a:extLst>
          </p:cNvPr>
          <p:cNvPicPr>
            <a:picLocks noChangeAspect="1"/>
          </p:cNvPicPr>
          <p:nvPr/>
        </p:nvPicPr>
        <p:blipFill rotWithShape="1">
          <a:blip r:embed="rId4"/>
          <a:srcRect b="1635"/>
          <a:stretch/>
        </p:blipFill>
        <p:spPr>
          <a:xfrm>
            <a:off x="619072" y="2057169"/>
            <a:ext cx="9150307" cy="3758748"/>
          </a:xfrm>
          <a:prstGeom prst="rect">
            <a:avLst/>
          </a:prstGeom>
        </p:spPr>
      </p:pic>
    </p:spTree>
    <p:extLst>
      <p:ext uri="{BB962C8B-B14F-4D97-AF65-F5344CB8AC3E}">
        <p14:creationId xmlns:p14="http://schemas.microsoft.com/office/powerpoint/2010/main" val="308329278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itle 1"/>
          <p:cNvSpPr txBox="1">
            <a:spLocks noGrp="1"/>
          </p:cNvSpPr>
          <p:nvPr>
            <p:ph type="title"/>
          </p:nvPr>
        </p:nvSpPr>
        <p:spPr>
          <a:prstGeom prst="rect">
            <a:avLst/>
          </a:prstGeom>
        </p:spPr>
        <p:txBody>
          <a:bodyPr/>
          <a:lstStyle/>
          <a:p>
            <a:r>
              <a:t>MVP Features</a:t>
            </a:r>
          </a:p>
        </p:txBody>
      </p:sp>
      <p:sp>
        <p:nvSpPr>
          <p:cNvPr id="227" name="Text Placeholder 2"/>
          <p:cNvSpPr txBox="1">
            <a:spLocks noGrp="1"/>
          </p:cNvSpPr>
          <p:nvPr>
            <p:ph type="body" sz="quarter" idx="1"/>
          </p:nvPr>
        </p:nvSpPr>
        <p:spPr>
          <a:prstGeom prst="rect">
            <a:avLst/>
          </a:prstGeom>
        </p:spPr>
        <p:txBody>
          <a:bodyPr/>
          <a:lstStyle/>
          <a:p>
            <a:endParaRPr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Footer Placeholder 18"/>
          <p:cNvSpPr txBox="1"/>
          <p:nvPr/>
        </p:nvSpPr>
        <p:spPr>
          <a:xfrm>
            <a:off x="4084320" y="6414760"/>
            <a:ext cx="4023360"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88888"/>
                </a:solidFill>
                <a:latin typeface="+mn-lt"/>
                <a:ea typeface="+mn-ea"/>
                <a:cs typeface="+mn-cs"/>
                <a:sym typeface="Calibri"/>
              </a:defRPr>
            </a:lvl1pPr>
          </a:lstStyle>
          <a:p>
            <a:r>
              <a:t>Product Discovery</a:t>
            </a:r>
          </a:p>
        </p:txBody>
      </p:sp>
      <p:sp>
        <p:nvSpPr>
          <p:cNvPr id="230" name="Title 1"/>
          <p:cNvSpPr txBox="1">
            <a:spLocks noGrp="1"/>
          </p:cNvSpPr>
          <p:nvPr>
            <p:ph type="title"/>
          </p:nvPr>
        </p:nvSpPr>
        <p:spPr>
          <a:xfrm>
            <a:off x="838200" y="355600"/>
            <a:ext cx="10515600" cy="1017360"/>
          </a:xfrm>
          <a:prstGeom prst="rect">
            <a:avLst/>
          </a:prstGeom>
        </p:spPr>
        <p:txBody>
          <a:bodyPr/>
          <a:lstStyle/>
          <a:p>
            <a:r>
              <a:t>MVP Features &amp; it’s need</a:t>
            </a:r>
          </a:p>
        </p:txBody>
      </p:sp>
      <p:sp>
        <p:nvSpPr>
          <p:cNvPr id="231" name="Content Placeholder 3"/>
          <p:cNvSpPr txBox="1">
            <a:spLocks noGrp="1"/>
          </p:cNvSpPr>
          <p:nvPr>
            <p:ph type="body" idx="1"/>
          </p:nvPr>
        </p:nvSpPr>
        <p:spPr>
          <a:xfrm>
            <a:off x="838200" y="1372961"/>
            <a:ext cx="11151637" cy="5214451"/>
          </a:xfrm>
          <a:prstGeom prst="rect">
            <a:avLst/>
          </a:prstGeom>
        </p:spPr>
        <p:txBody>
          <a:bodyPr anchor="t">
            <a:normAutofit/>
          </a:bodyPr>
          <a:lstStyle/>
          <a:p>
            <a:pPr marL="226313" indent="-226313" defTabSz="905255">
              <a:lnSpc>
                <a:spcPct val="100000"/>
              </a:lnSpc>
              <a:spcBef>
                <a:spcPts val="900"/>
              </a:spcBef>
              <a:spcAft>
                <a:spcPts val="600"/>
              </a:spcAft>
              <a:buSzPct val="100000"/>
              <a:buFont typeface="Arial"/>
              <a:buChar char="•"/>
              <a:defRPr sz="2178">
                <a:solidFill>
                  <a:srgbClr val="333333"/>
                </a:solidFill>
                <a:latin typeface="Helvetica Neue"/>
                <a:ea typeface="Helvetica Neue"/>
                <a:cs typeface="Helvetica Neue"/>
                <a:sym typeface="Helvetica Neue"/>
              </a:defRPr>
            </a:pPr>
            <a:r>
              <a:rPr sz="2000" dirty="0">
                <a:latin typeface="Avenir Next LT Pro" panose="020B0504020202020204" pitchFamily="34" charset="0"/>
              </a:rPr>
              <a:t>Automatic time tracking: </a:t>
            </a:r>
            <a:r>
              <a:rPr sz="2000" b="0" dirty="0">
                <a:latin typeface="Avenir Next LT Pro" panose="020B0504020202020204" pitchFamily="34" charset="0"/>
              </a:rPr>
              <a:t>The software should automatically monitor and record the active time of the employee on the office laptop/desktop. This feature is essential for the primary purpose of the product, which is to monitor employee productivity.</a:t>
            </a:r>
            <a:endParaRPr sz="2000" b="0" dirty="0">
              <a:latin typeface="Avenir Next LT Pro" panose="020B0504020202020204" pitchFamily="34" charset="0"/>
              <a:sym typeface="Avenir Next LT Pro"/>
            </a:endParaRPr>
          </a:p>
          <a:p>
            <a:pPr marL="226313" indent="-226313" defTabSz="905255">
              <a:lnSpc>
                <a:spcPct val="100000"/>
              </a:lnSpc>
              <a:spcBef>
                <a:spcPts val="900"/>
              </a:spcBef>
              <a:spcAft>
                <a:spcPts val="600"/>
              </a:spcAft>
              <a:buSzPct val="100000"/>
              <a:buFont typeface="Arial"/>
              <a:buChar char="•"/>
              <a:defRPr sz="2178">
                <a:solidFill>
                  <a:srgbClr val="333333"/>
                </a:solidFill>
                <a:latin typeface="Helvetica Neue"/>
                <a:ea typeface="Helvetica Neue"/>
                <a:cs typeface="Helvetica Neue"/>
                <a:sym typeface="Helvetica Neue"/>
              </a:defRPr>
            </a:pPr>
            <a:r>
              <a:rPr sz="2000" dirty="0">
                <a:latin typeface="Avenir Next LT Pro" panose="020B0504020202020204" pitchFamily="34" charset="0"/>
              </a:rPr>
              <a:t>Productive software list: </a:t>
            </a:r>
            <a:r>
              <a:rPr sz="2000" b="0" dirty="0">
                <a:latin typeface="Avenir Next LT Pro" panose="020B0504020202020204" pitchFamily="34" charset="0"/>
              </a:rPr>
              <a:t>The employer/manager should be able to specify the list of productive software to monitor, and the software should only track the time spent on these applications. This feature is necessary to ensure that only work-related activities are monitored.</a:t>
            </a:r>
            <a:endParaRPr sz="2000" b="0" dirty="0">
              <a:latin typeface="Avenir Next LT Pro" panose="020B0504020202020204" pitchFamily="34" charset="0"/>
              <a:sym typeface="Avenir Next LT Pro"/>
            </a:endParaRPr>
          </a:p>
          <a:p>
            <a:pPr marL="226313" indent="-226313" defTabSz="905255">
              <a:lnSpc>
                <a:spcPct val="100000"/>
              </a:lnSpc>
              <a:spcBef>
                <a:spcPts val="900"/>
              </a:spcBef>
              <a:spcAft>
                <a:spcPts val="600"/>
              </a:spcAft>
              <a:buSzPct val="100000"/>
              <a:buFont typeface="Arial"/>
              <a:buChar char="•"/>
              <a:defRPr sz="2178">
                <a:solidFill>
                  <a:srgbClr val="333333"/>
                </a:solidFill>
                <a:latin typeface="Helvetica Neue"/>
                <a:ea typeface="Helvetica Neue"/>
                <a:cs typeface="Helvetica Neue"/>
                <a:sym typeface="Helvetica Neue"/>
              </a:defRPr>
            </a:pPr>
            <a:r>
              <a:rPr sz="2000" dirty="0">
                <a:latin typeface="Avenir Next LT Pro" panose="020B0504020202020204" pitchFamily="34" charset="0"/>
              </a:rPr>
              <a:t>Swipe-in and swipe-out: </a:t>
            </a:r>
            <a:r>
              <a:rPr sz="2000" b="0" dirty="0">
                <a:latin typeface="Avenir Next LT Pro" panose="020B0504020202020204" pitchFamily="34" charset="0"/>
              </a:rPr>
              <a:t>The software should automatically record the total daily active hours of the employee and make an automatic entry in swipe-in and swipe-out for the day. This feature is necessary to enable the company to track employee attendance accurately and ensure that employees are being paid fairly.</a:t>
            </a:r>
          </a:p>
        </p:txBody>
      </p:sp>
      <p:sp>
        <p:nvSpPr>
          <p:cNvPr id="232" name="Slide Number Placeholder 19"/>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latin typeface="+mn-lt"/>
                <a:ea typeface="+mn-ea"/>
                <a:cs typeface="+mn-cs"/>
                <a:sym typeface="Calibri"/>
              </a:defRPr>
            </a:lvl1pPr>
          </a:lstStyle>
          <a:p>
            <a:fld id="{86CB4B4D-7CA3-9044-876B-883B54F8677D}" type="slidenum">
              <a:t>9</a:t>
            </a:fld>
            <a:endParaRPr/>
          </a:p>
        </p:txBody>
      </p:sp>
    </p:spTree>
  </p:cSld>
  <p:clrMapOvr>
    <a:masterClrMapping/>
  </p:clrMapOvr>
  <p:transition spd="med"/>
</p:sld>
</file>

<file path=ppt/theme/theme1.xml><?xml version="1.0" encoding="utf-8"?>
<a:theme xmlns:a="http://schemas.openxmlformats.org/drawingml/2006/main" name="ShapesVTI">
  <a:themeElements>
    <a:clrScheme name="ShapesVTI">
      <a:dk1>
        <a:srgbClr val="000000"/>
      </a:dk1>
      <a:lt1>
        <a:srgbClr val="FFFFFF"/>
      </a:lt1>
      <a:dk2>
        <a:srgbClr val="A7A7A7"/>
      </a:dk2>
      <a:lt2>
        <a:srgbClr val="535353"/>
      </a:lt2>
      <a:accent1>
        <a:srgbClr val="EE7661"/>
      </a:accent1>
      <a:accent2>
        <a:srgbClr val="4E91F0"/>
      </a:accent2>
      <a:accent3>
        <a:srgbClr val="5B5260"/>
      </a:accent3>
      <a:accent4>
        <a:srgbClr val="2CC3B4"/>
      </a:accent4>
      <a:accent5>
        <a:srgbClr val="C097F8"/>
      </a:accent5>
      <a:accent6>
        <a:srgbClr val="FF9514"/>
      </a:accent6>
      <a:hlink>
        <a:srgbClr val="0000FF"/>
      </a:hlink>
      <a:folHlink>
        <a:srgbClr val="FF00FF"/>
      </a:folHlink>
    </a:clrScheme>
    <a:fontScheme name="ShapesVTI">
      <a:majorFont>
        <a:latin typeface="Helvetica"/>
        <a:ea typeface="Helvetica"/>
        <a:cs typeface="Helvetica"/>
      </a:majorFont>
      <a:minorFont>
        <a:latin typeface="Calibri"/>
        <a:ea typeface="Calibri"/>
        <a:cs typeface="Calibri"/>
      </a:minorFont>
    </a:fontScheme>
    <a:fmtScheme name="Shapes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hapesVTI">
  <a:themeElements>
    <a:clrScheme name="ShapesVTI">
      <a:dk1>
        <a:srgbClr val="000000"/>
      </a:dk1>
      <a:lt1>
        <a:srgbClr val="FFFFFF"/>
      </a:lt1>
      <a:dk2>
        <a:srgbClr val="A7A7A7"/>
      </a:dk2>
      <a:lt2>
        <a:srgbClr val="535353"/>
      </a:lt2>
      <a:accent1>
        <a:srgbClr val="EE7661"/>
      </a:accent1>
      <a:accent2>
        <a:srgbClr val="4E91F0"/>
      </a:accent2>
      <a:accent3>
        <a:srgbClr val="5B5260"/>
      </a:accent3>
      <a:accent4>
        <a:srgbClr val="2CC3B4"/>
      </a:accent4>
      <a:accent5>
        <a:srgbClr val="C097F8"/>
      </a:accent5>
      <a:accent6>
        <a:srgbClr val="FF9514"/>
      </a:accent6>
      <a:hlink>
        <a:srgbClr val="0000FF"/>
      </a:hlink>
      <a:folHlink>
        <a:srgbClr val="FF00FF"/>
      </a:folHlink>
    </a:clrScheme>
    <a:fontScheme name="ShapesVTI">
      <a:majorFont>
        <a:latin typeface="Helvetica"/>
        <a:ea typeface="Helvetica"/>
        <a:cs typeface="Helvetica"/>
      </a:majorFont>
      <a:minorFont>
        <a:latin typeface="Calibri"/>
        <a:ea typeface="Calibri"/>
        <a:cs typeface="Calibri"/>
      </a:minorFont>
    </a:fontScheme>
    <a:fmtScheme name="Shapes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186</TotalTime>
  <Words>1948</Words>
  <Application>Microsoft Office PowerPoint</Application>
  <PresentationFormat>Widescreen</PresentationFormat>
  <Paragraphs>153</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Avenir Next LT Pro</vt:lpstr>
      <vt:lpstr>Calibri</vt:lpstr>
      <vt:lpstr>Söhne</vt:lpstr>
      <vt:lpstr>Tw Cen MT</vt:lpstr>
      <vt:lpstr>Wingdings</vt:lpstr>
      <vt:lpstr>ShapesVTI</vt:lpstr>
      <vt:lpstr>Assignment-2</vt:lpstr>
      <vt:lpstr>Team Introduction</vt:lpstr>
      <vt:lpstr>Agenda</vt:lpstr>
      <vt:lpstr>Assigment-1 Summary</vt:lpstr>
      <vt:lpstr>Assigment-1 Summary</vt:lpstr>
      <vt:lpstr>Assigment-1 Summary</vt:lpstr>
      <vt:lpstr>Assigment-1 Summary</vt:lpstr>
      <vt:lpstr>MVP Features</vt:lpstr>
      <vt:lpstr>MVP Features &amp; it’s need</vt:lpstr>
      <vt:lpstr>MVP Features &amp; it’s need</vt:lpstr>
      <vt:lpstr>Hand Drawn Sketches</vt:lpstr>
      <vt:lpstr>Hand Drawn Sketches by Team</vt:lpstr>
      <vt:lpstr>Hand Drawn Sketches by Team</vt:lpstr>
      <vt:lpstr>Hand Drawn Sketches by Team</vt:lpstr>
      <vt:lpstr>Hand Drawn Sketches by Team</vt:lpstr>
      <vt:lpstr>Finalized Sketch by Team</vt:lpstr>
      <vt:lpstr>PowerPoint Presentation</vt:lpstr>
      <vt:lpstr>PowerPoint Presentation</vt:lpstr>
      <vt:lpstr>PowerPoint Presentation</vt:lpstr>
      <vt:lpstr>PowerPoint Presentation</vt:lpstr>
      <vt:lpstr>PowerPoint Presentation</vt:lpstr>
      <vt:lpstr>Key Learnings - Pavithra.S (2022MT93172)</vt:lpstr>
      <vt:lpstr>Key Learnings – Pawan (2022MT93061)</vt:lpstr>
      <vt:lpstr>Key Learnings – Poonam (2022MT93295)</vt:lpstr>
      <vt:lpstr>Key Learnings - Poulomi Ghosh (2022MT93218)</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Assignment-2</dc:title>
  <cp:lastModifiedBy>Pavithra Selvaraj</cp:lastModifiedBy>
  <cp:revision>7</cp:revision>
  <dcterms:modified xsi:type="dcterms:W3CDTF">2023-05-03T14:07:36Z</dcterms:modified>
</cp:coreProperties>
</file>