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58" r:id="rId3"/>
    <p:sldId id="260" r:id="rId4"/>
    <p:sldId id="264" r:id="rId5"/>
    <p:sldId id="271" r:id="rId6"/>
    <p:sldId id="265" r:id="rId7"/>
    <p:sldId id="268" r:id="rId8"/>
    <p:sldId id="272" r:id="rId9"/>
    <p:sldId id="273" r:id="rId10"/>
    <p:sldId id="274" r:id="rId11"/>
    <p:sldId id="276" r:id="rId12"/>
    <p:sldId id="277" r:id="rId13"/>
    <p:sldId id="27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hyperlink" Target="https://github.com/Pavithra-Shankarbabu/PavithraShankarbabuDistributed-ScalableEngineeringProjec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532113-BE1F-571C-1187-1A04D98FDFCA}"/>
              </a:ext>
            </a:extLst>
          </p:cNvPr>
          <p:cNvSpPr txBox="1"/>
          <p:nvPr/>
        </p:nvSpPr>
        <p:spPr>
          <a:xfrm>
            <a:off x="313696" y="768096"/>
            <a:ext cx="8839448" cy="1754326"/>
          </a:xfrm>
          <a:prstGeom prst="rect">
            <a:avLst/>
          </a:prstGeom>
          <a:noFill/>
          <a:effectLst>
            <a:glow rad="139700">
              <a:schemeClr val="accent1">
                <a:lumMod val="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Service Requests Analysis in New York City</a:t>
            </a:r>
            <a:endParaRPr lang="en-IN" sz="5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3A7A7-E576-C539-EF9C-C51D46F2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807605"/>
            <a:ext cx="3377486" cy="4050395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7B5FCFA-2841-638E-0B6F-D3C44028B03C}"/>
              </a:ext>
            </a:extLst>
          </p:cNvPr>
          <p:cNvSpPr/>
          <p:nvPr/>
        </p:nvSpPr>
        <p:spPr>
          <a:xfrm rot="1970028">
            <a:off x="2867108" y="2987702"/>
            <a:ext cx="2923032" cy="175432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9370B-E2DF-54C9-0ECF-27FC70EA0A6C}"/>
              </a:ext>
            </a:extLst>
          </p:cNvPr>
          <p:cNvSpPr txBox="1"/>
          <p:nvPr/>
        </p:nvSpPr>
        <p:spPr>
          <a:xfrm rot="1921319">
            <a:off x="3260769" y="3361687"/>
            <a:ext cx="2443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would be great, if someone is helping us with prioritizing the customer requests?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48A76-EA8D-977B-725B-8AB35E864F52}"/>
              </a:ext>
            </a:extLst>
          </p:cNvPr>
          <p:cNvSpPr txBox="1"/>
          <p:nvPr/>
        </p:nvSpPr>
        <p:spPr>
          <a:xfrm>
            <a:off x="5169159" y="5756988"/>
            <a:ext cx="688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https://github.com/Pavithra-Shankarbabu/PavithraShankarbabuDistributed-ScalableEngineeringProject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  <p:extLst>
    <p:ext uri="{E180D4A7-C9FB-4DFB-919C-405C955672EB}">
      <p14:showEvtLst xmlns:p14="http://schemas.microsoft.com/office/powerpoint/2010/main">
        <p14:playEvt time="282" objId="3"/>
        <p14:stopEvt time="6801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2F4EC-7B5F-B1C1-1B56-A7133A88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707" y="1828800"/>
            <a:ext cx="668858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23E6C9D-0942-B3B1-BBFF-0403F3A6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707" y="1828800"/>
            <a:ext cx="668858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4BAE15C-08B0-087C-B884-B9C4556E3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944" y="1828800"/>
            <a:ext cx="72541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EBA880-8215-EF68-8543-2EC2EB56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258" y="1828800"/>
            <a:ext cx="70054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529" y="1622874"/>
            <a:ext cx="6400800" cy="2560320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11"/>
    </mc:Choice>
    <mc:Fallback xmlns="">
      <p:transition advTm="27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227142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Our Team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905F1-0943-8FEF-1223-F2C27D91BC10}"/>
              </a:ext>
            </a:extLst>
          </p:cNvPr>
          <p:cNvSpPr txBox="1"/>
          <p:nvPr/>
        </p:nvSpPr>
        <p:spPr>
          <a:xfrm>
            <a:off x="915682" y="5237584"/>
            <a:ext cx="2065779" cy="66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176EF-48F5-0A69-64E7-A4DCC386E232}"/>
              </a:ext>
            </a:extLst>
          </p:cNvPr>
          <p:cNvSpPr txBox="1"/>
          <p:nvPr/>
        </p:nvSpPr>
        <p:spPr>
          <a:xfrm>
            <a:off x="1068082" y="5389984"/>
            <a:ext cx="2065779" cy="66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953341-DDF4-443E-35B5-5C07CB10AE0F}"/>
              </a:ext>
            </a:extLst>
          </p:cNvPr>
          <p:cNvSpPr txBox="1"/>
          <p:nvPr/>
        </p:nvSpPr>
        <p:spPr>
          <a:xfrm>
            <a:off x="643855" y="4833850"/>
            <a:ext cx="218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Reddy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1F9CD-9F75-109F-EE98-B1BEC8473804}"/>
              </a:ext>
            </a:extLst>
          </p:cNvPr>
          <p:cNvSpPr txBox="1"/>
          <p:nvPr/>
        </p:nvSpPr>
        <p:spPr>
          <a:xfrm>
            <a:off x="3505090" y="4833849"/>
            <a:ext cx="20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Shaagun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554CF-0DE7-9B94-A644-7D9B4ADFD501}"/>
              </a:ext>
            </a:extLst>
          </p:cNvPr>
          <p:cNvSpPr txBox="1"/>
          <p:nvPr/>
        </p:nvSpPr>
        <p:spPr>
          <a:xfrm>
            <a:off x="6212776" y="4833850"/>
            <a:ext cx="261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 Krishna Chava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B15CA7-24C6-930C-59CD-3AB4E1AF7A84}"/>
              </a:ext>
            </a:extLst>
          </p:cNvPr>
          <p:cNvSpPr txBox="1"/>
          <p:nvPr/>
        </p:nvSpPr>
        <p:spPr>
          <a:xfrm>
            <a:off x="8984974" y="4833849"/>
            <a:ext cx="284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Shankar Babu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Scientist)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D28FC32-F018-8537-C3CE-793FF5401FAF}"/>
              </a:ext>
            </a:extLst>
          </p:cNvPr>
          <p:cNvSpPr/>
          <p:nvPr/>
        </p:nvSpPr>
        <p:spPr>
          <a:xfrm>
            <a:off x="577633" y="2319915"/>
            <a:ext cx="2185205" cy="2147800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1D77D-7A3A-856A-73A3-CD82379941AA}"/>
              </a:ext>
            </a:extLst>
          </p:cNvPr>
          <p:cNvSpPr/>
          <p:nvPr/>
        </p:nvSpPr>
        <p:spPr>
          <a:xfrm>
            <a:off x="3380218" y="2319915"/>
            <a:ext cx="2185205" cy="2147800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D8093AD-1813-CE66-A178-54155B914F25}"/>
              </a:ext>
            </a:extLst>
          </p:cNvPr>
          <p:cNvSpPr/>
          <p:nvPr/>
        </p:nvSpPr>
        <p:spPr>
          <a:xfrm>
            <a:off x="6348015" y="2325646"/>
            <a:ext cx="2185205" cy="2147800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9A89AC8-2108-E2E9-0795-CD4C5525BA7C}"/>
              </a:ext>
            </a:extLst>
          </p:cNvPr>
          <p:cNvSpPr/>
          <p:nvPr/>
        </p:nvSpPr>
        <p:spPr>
          <a:xfrm>
            <a:off x="9315812" y="2319915"/>
            <a:ext cx="2185205" cy="2147800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626"/>
    </mc:Choice>
    <mc:Fallback xmlns="">
      <p:transition advTm="46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83" y="21166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The Business question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83" y="2153919"/>
            <a:ext cx="11036843" cy="216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NYC optimize its services to improve response times and efficiency in addressing various types of complaints across different locations?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major trends in service requests over time? Are there any seasonal patterns or recurring spikes in specific types of complaints?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B754-47B4-5A0A-AF0B-BB19EEC5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20" y="4320072"/>
            <a:ext cx="2850758" cy="2326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526"/>
    </mc:Choice>
    <mc:Fallback xmlns="">
      <p:transition advTm="16526"/>
    </mc:Fallback>
  </mc:AlternateContent>
  <p:extLst>
    <p:ext uri="{E180D4A7-C9FB-4DFB-919C-405C955672EB}">
      <p14:showEvtLst xmlns:p14="http://schemas.microsoft.com/office/powerpoint/2010/main">
        <p14:playEvt time="10768" objId="7"/>
        <p14:stopEvt time="16465" objId="7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68" y="249013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Project Plan 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C7A0D0-6AD4-01D2-C3F1-7FD2EB85BC04}"/>
              </a:ext>
            </a:extLst>
          </p:cNvPr>
          <p:cNvSpPr/>
          <p:nvPr/>
        </p:nvSpPr>
        <p:spPr>
          <a:xfrm>
            <a:off x="5313006" y="172616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BCF3A4-5A66-6731-BFDB-958D0A21E99D}"/>
              </a:ext>
            </a:extLst>
          </p:cNvPr>
          <p:cNvSpPr/>
          <p:nvPr/>
        </p:nvSpPr>
        <p:spPr>
          <a:xfrm>
            <a:off x="3891644" y="3200398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D52CA7-FA89-216B-CE96-018FF2B9D033}"/>
              </a:ext>
            </a:extLst>
          </p:cNvPr>
          <p:cNvSpPr/>
          <p:nvPr/>
        </p:nvSpPr>
        <p:spPr>
          <a:xfrm>
            <a:off x="6832768" y="3289176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93B5D8-02C8-B346-E945-81CCC2BED24B}"/>
              </a:ext>
            </a:extLst>
          </p:cNvPr>
          <p:cNvSpPr/>
          <p:nvPr/>
        </p:nvSpPr>
        <p:spPr>
          <a:xfrm>
            <a:off x="6481668" y="5203273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A5C6C-8B9F-7F9A-9E66-EA18C683E6AA}"/>
              </a:ext>
            </a:extLst>
          </p:cNvPr>
          <p:cNvSpPr/>
          <p:nvPr/>
        </p:nvSpPr>
        <p:spPr>
          <a:xfrm>
            <a:off x="4189446" y="5203274"/>
            <a:ext cx="1408922" cy="13995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10902C-6235-4583-B7EE-BFEBC1D2A2A7}"/>
              </a:ext>
            </a:extLst>
          </p:cNvPr>
          <p:cNvSpPr/>
          <p:nvPr/>
        </p:nvSpPr>
        <p:spPr>
          <a:xfrm rot="3047775">
            <a:off x="6839450" y="2739618"/>
            <a:ext cx="511055" cy="3350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2150CF-DC8F-F254-D670-9FCD78D13AB4}"/>
              </a:ext>
            </a:extLst>
          </p:cNvPr>
          <p:cNvSpPr/>
          <p:nvPr/>
        </p:nvSpPr>
        <p:spPr>
          <a:xfrm rot="6897269">
            <a:off x="7575719" y="490333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4AF7C4-4F5A-FAAA-F6CF-499EE5BA6CD7}"/>
              </a:ext>
            </a:extLst>
          </p:cNvPr>
          <p:cNvSpPr/>
          <p:nvPr/>
        </p:nvSpPr>
        <p:spPr>
          <a:xfrm rot="10800000">
            <a:off x="5812121" y="580848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5AF3C5-3ACA-5FB8-18CF-A97BACAEDAFF}"/>
              </a:ext>
            </a:extLst>
          </p:cNvPr>
          <p:cNvSpPr/>
          <p:nvPr/>
        </p:nvSpPr>
        <p:spPr>
          <a:xfrm rot="15026938">
            <a:off x="4172343" y="4796470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C80D14-DCB4-81A0-D0B8-9BFBBC17B93B}"/>
              </a:ext>
            </a:extLst>
          </p:cNvPr>
          <p:cNvSpPr/>
          <p:nvPr/>
        </p:nvSpPr>
        <p:spPr>
          <a:xfrm rot="19208332">
            <a:off x="4692240" y="2664335"/>
            <a:ext cx="480741" cy="357129"/>
          </a:xfrm>
          <a:prstGeom prst="rightArrow">
            <a:avLst>
              <a:gd name="adj1" fmla="val 50000"/>
              <a:gd name="adj2" fmla="val 40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BC08C-B1C0-16F0-6B99-D63E12B8BF8A}"/>
              </a:ext>
            </a:extLst>
          </p:cNvPr>
          <p:cNvSpPr txBox="1"/>
          <p:nvPr/>
        </p:nvSpPr>
        <p:spPr>
          <a:xfrm>
            <a:off x="6812166" y="3593378"/>
            <a:ext cx="1481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&amp; preparation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BBF4F-831C-6080-811D-F2DDDE93E0B8}"/>
              </a:ext>
            </a:extLst>
          </p:cNvPr>
          <p:cNvSpPr txBox="1"/>
          <p:nvPr/>
        </p:nvSpPr>
        <p:spPr>
          <a:xfrm>
            <a:off x="5277107" y="21007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98404-AD32-1460-0D2E-A247FA9B43F6}"/>
              </a:ext>
            </a:extLst>
          </p:cNvPr>
          <p:cNvSpPr txBox="1"/>
          <p:nvPr/>
        </p:nvSpPr>
        <p:spPr>
          <a:xfrm>
            <a:off x="6445512" y="562805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D53E1-8AE9-CAFB-06AE-30558F5D7EB4}"/>
              </a:ext>
            </a:extLst>
          </p:cNvPr>
          <p:cNvSpPr txBox="1"/>
          <p:nvPr/>
        </p:nvSpPr>
        <p:spPr>
          <a:xfrm>
            <a:off x="4142081" y="5665538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81E61D-EA34-F676-43DD-5C86A7431320}"/>
              </a:ext>
            </a:extLst>
          </p:cNvPr>
          <p:cNvSpPr txBox="1"/>
          <p:nvPr/>
        </p:nvSpPr>
        <p:spPr>
          <a:xfrm>
            <a:off x="3841883" y="3630567"/>
            <a:ext cx="148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49"/>
    </mc:Choice>
    <mc:Fallback xmlns="">
      <p:transition advTm="7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48" y="264464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Key Objectives: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91C77D-2237-AB68-B535-F9CDBB18F360}"/>
              </a:ext>
            </a:extLst>
          </p:cNvPr>
          <p:cNvSpPr/>
          <p:nvPr/>
        </p:nvSpPr>
        <p:spPr>
          <a:xfrm>
            <a:off x="1190904" y="250058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NYC 311 service request data to identify trends and patterns, enabling better service delivery.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C54D69-9A42-E907-5360-E47F09D72CE0}"/>
              </a:ext>
            </a:extLst>
          </p:cNvPr>
          <p:cNvSpPr/>
          <p:nvPr/>
        </p:nvSpPr>
        <p:spPr>
          <a:xfrm>
            <a:off x="1190904" y="4033004"/>
            <a:ext cx="9601200" cy="683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insights, visualize data, and perform the complaint type analysis.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86924B-22E1-1A86-51EE-6598B8B1987D}"/>
              </a:ext>
            </a:extLst>
          </p:cNvPr>
          <p:cNvSpPr/>
          <p:nvPr/>
        </p:nvSpPr>
        <p:spPr>
          <a:xfrm>
            <a:off x="1190904" y="5515455"/>
            <a:ext cx="9601200" cy="675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p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ropose operational improvements based on analysis findings to enhance customer satisfaction and service efficiency.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382B05E-7CB9-DB6C-B606-C5B34373987D}"/>
              </a:ext>
            </a:extLst>
          </p:cNvPr>
          <p:cNvSpPr/>
          <p:nvPr/>
        </p:nvSpPr>
        <p:spPr>
          <a:xfrm>
            <a:off x="5629523" y="3315694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739E5E-4966-DF25-57F1-3E0D1C0F5CF6}"/>
              </a:ext>
            </a:extLst>
          </p:cNvPr>
          <p:cNvSpPr/>
          <p:nvPr/>
        </p:nvSpPr>
        <p:spPr>
          <a:xfrm>
            <a:off x="5629523" y="4845730"/>
            <a:ext cx="461176" cy="58839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3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264"/>
    </mc:Choice>
    <mc:Fallback xmlns="">
      <p:transition advTm="32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88" y="211852"/>
            <a:ext cx="10729534" cy="1036850"/>
          </a:xfrm>
        </p:spPr>
        <p:txBody>
          <a:bodyPr>
            <a:noAutofit/>
          </a:bodyPr>
          <a:lstStyle/>
          <a:p>
            <a:r>
              <a:rPr lang="en-US" sz="4800" dirty="0"/>
              <a:t>Data Understanding &amp; Preparation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529F1-FD69-2D8F-B697-9DAB1B95802C}"/>
              </a:ext>
            </a:extLst>
          </p:cNvPr>
          <p:cNvSpPr txBox="1"/>
          <p:nvPr/>
        </p:nvSpPr>
        <p:spPr>
          <a:xfrm>
            <a:off x="640831" y="1687354"/>
            <a:ext cx="108090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About Dataset 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 of customer service request complaints (Around 300k complaints from 2010 - 2016) is taken from Kaggle.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include unique complaint ID, complaint type, resolution description, resolution action, latitudes &amp; longitudes etc.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Data Preprocessing :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perform preprocessing in the dataset by first of all feeding the dataset in an Amazon S3 bucket which is in unstructured manner in Json format,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out unnecessary features in the dataset, removing duplicates in all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out null values with mean for numerical columns and dropping out wherever it’s required.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column types into apt format. For example, date to datetime.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Glue Data Brew is used to do all data preprocessing and after that, proper data format suitable for the model is again fed into Amazon S3 bucket.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BE0FFF1-58C4-24B2-B08F-3DF8C2026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94"/>
    </mc:Choice>
    <mc:Fallback xmlns="">
      <p:transition advTm="302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11" y="212707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Data Modeling &amp; Deployment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E7037-8625-328E-AAB0-B2B9B01E2174}"/>
              </a:ext>
            </a:extLst>
          </p:cNvPr>
          <p:cNvSpPr txBox="1"/>
          <p:nvPr/>
        </p:nvSpPr>
        <p:spPr>
          <a:xfrm>
            <a:off x="781050" y="2121619"/>
            <a:ext cx="1062989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Data Modeling 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developed for analyzing customer service requests are deployed using Amazon Athena for executing SQL queries and statistical functions.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made accessible through user-friendly interfaces, including web-based dashboards and custom applications developed using AWS services.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2800" b="1" dirty="0"/>
              <a:t>Deployment :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is done using Tableau for deploying dashboards. The below figure is a representation of final output in Tableau.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243"/>
    </mc:Choice>
    <mc:Fallback xmlns="">
      <p:transition advTm="362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AF0EC-6A8F-84F2-FE6A-C23302C55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2008025"/>
            <a:ext cx="9916885" cy="4594841"/>
          </a:xfrm>
        </p:spPr>
      </p:pic>
    </p:spTree>
    <p:extLst>
      <p:ext uri="{BB962C8B-B14F-4D97-AF65-F5344CB8AC3E}">
        <p14:creationId xmlns:p14="http://schemas.microsoft.com/office/powerpoint/2010/main" val="34450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F03-9920-E131-D1CD-34148057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167375"/>
            <a:ext cx="9601200" cy="1036850"/>
          </a:xfrm>
        </p:spPr>
        <p:txBody>
          <a:bodyPr>
            <a:normAutofit/>
          </a:bodyPr>
          <a:lstStyle/>
          <a:p>
            <a:r>
              <a:rPr lang="en-US" sz="4800" dirty="0"/>
              <a:t>Results:</a:t>
            </a:r>
            <a:endParaRPr lang="en-IN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89887-BF62-882C-D6FD-599426D22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325" y="1828800"/>
            <a:ext cx="697734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Sales Direction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1252</TotalTime>
  <Words>411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Times New Roman</vt:lpstr>
      <vt:lpstr>Sales Direction 16X9</vt:lpstr>
      <vt:lpstr>PowerPoint Presentation</vt:lpstr>
      <vt:lpstr>Our Team :</vt:lpstr>
      <vt:lpstr>The Business question :</vt:lpstr>
      <vt:lpstr>Project Plan :</vt:lpstr>
      <vt:lpstr>Key Objectives:</vt:lpstr>
      <vt:lpstr>Data Understanding &amp; Preparation :</vt:lpstr>
      <vt:lpstr>Data Modeling &amp; Deployment :</vt:lpstr>
      <vt:lpstr>PowerPoint Presentation</vt:lpstr>
      <vt:lpstr>Results: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Shankar Babu</dc:creator>
  <cp:lastModifiedBy>Pavithra Shankar Babu</cp:lastModifiedBy>
  <cp:revision>17</cp:revision>
  <dcterms:created xsi:type="dcterms:W3CDTF">2023-12-06T02:15:49Z</dcterms:created>
  <dcterms:modified xsi:type="dcterms:W3CDTF">2024-04-23T04:32:29Z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