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smtClean="0"/>
              <a:t>Click to edit Master title style</a:t>
            </a:r>
            <a:endParaRPr kumimoji="0" lang="en-US"/>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19" name="Date Placeholder 18"/>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11" name="Slide Number Placeholder 10"/>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02920" y="530352"/>
            <a:ext cx="8183880" cy="4187952"/>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533400" y="533402"/>
            <a:ext cx="5943600" cy="525780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a:xfrm>
            <a:off x="502920" y="530352"/>
            <a:ext cx="8183880" cy="4187952"/>
          </a:xfrm>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F3A5F7-4976-4D30-B8F6-4808988A9DD2}"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smtClean="0"/>
              <a:t>Click to edit Master title style</a:t>
            </a:r>
            <a:endParaRPr kumimoji="0" lang="en-US"/>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234D858-A485-4F8D-A73A-D3AE0A3FAD89}" type="datetimeFigureOut">
              <a:rPr lang="en-US" smtClean="0"/>
              <a:pPr/>
              <a:t>10-Apr-24</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79F3A5F7-4976-4D30-B8F6-4808988A9DD2}"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smtClean="0"/>
              <a:t>Click icon to add picture</a:t>
            </a:r>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extLst/>
          </a:lstStyle>
          <a:p>
            <a:r>
              <a:rPr kumimoji="0" lang="en-US" smtClean="0"/>
              <a:t>Click to edit Master title style</a:t>
            </a:r>
            <a:endParaRPr kumimoji="0" lang="en-US"/>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234D858-A485-4F8D-A73A-D3AE0A3FAD89}" type="datetimeFigureOut">
              <a:rPr lang="en-US" smtClean="0"/>
              <a:pPr/>
              <a:t>10-Apr-24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79F3A5F7-4976-4D30-B8F6-4808988A9DD2}"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jovian.com/danish-alam26/analysis-agriculture-raw-mateial-prices" TargetMode="External"/><Relationship Id="rId2" Type="http://schemas.openxmlformats.org/officeDocument/2006/relationships/hyperlink" Target="https://medium.com/@guilhermelorenzetti12/this-project-consists-of-an-exploratory-analysis-of-a-dataset-covering-the-agricultural-raw-816b7b816055"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p13">
            <a:extLst>
              <a:ext uri="{FF2B5EF4-FFF2-40B4-BE49-F238E27FC236}">
                <a16:creationId xmlns:a16="http://schemas.microsoft.com/office/drawing/2014/main" xmlns="" id="{8C818BBF-2EBD-9F55-EA9F-5999A4D1C95B}"/>
              </a:ext>
            </a:extLst>
          </p:cNvPr>
          <p:cNvSpPr/>
          <p:nvPr/>
        </p:nvSpPr>
        <p:spPr>
          <a:xfrm>
            <a:off x="1143000" y="457200"/>
            <a:ext cx="6898511" cy="3407841"/>
          </a:xfrm>
          <a:prstGeom prst="roundRect">
            <a:avLst>
              <a:gd name="adj" fmla="val 8142"/>
            </a:avLst>
          </a:prstGeom>
          <a:solidFill>
            <a:srgbClr val="E5EEFF"/>
          </a:solidFill>
          <a:ln w="25400" cap="flat" cmpd="sng">
            <a:solidFill>
              <a:srgbClr val="9BDBFB"/>
            </a:solidFill>
            <a:prstDash val="solid"/>
            <a:round/>
            <a:headEnd type="none" w="sm" len="sm"/>
            <a:tailEnd type="none" w="sm" len="sm"/>
          </a:ln>
        </p:spPr>
        <p:txBody>
          <a:bodyPr spcFirstLastPara="1" wrap="square" lIns="91425" tIns="45700" rIns="91425" bIns="45700" anchor="ctr" anchorCtr="0">
            <a:noAutofit/>
          </a:bodyPr>
          <a:lstStyle/>
          <a:p>
            <a:pPr algn="ctr">
              <a:lnSpc>
                <a:spcPct val="150000"/>
              </a:lnSpc>
            </a:pPr>
            <a:endParaRPr lang="en-US" sz="1400" b="1" smtClean="0"/>
          </a:p>
          <a:p>
            <a:pPr algn="ctr">
              <a:lnSpc>
                <a:spcPct val="150000"/>
              </a:lnSpc>
            </a:pPr>
            <a:endParaRPr lang="en-US" sz="1400" b="1"/>
          </a:p>
          <a:p>
            <a:pPr algn="ctr">
              <a:lnSpc>
                <a:spcPct val="150000"/>
              </a:lnSpc>
            </a:pPr>
            <a:endParaRPr lang="en-US" sz="1400" b="1" smtClean="0"/>
          </a:p>
          <a:p>
            <a:pPr algn="ctr">
              <a:lnSpc>
                <a:spcPct val="150000"/>
              </a:lnSpc>
            </a:pPr>
            <a:endParaRPr lang="en-US" sz="1400" b="1"/>
          </a:p>
          <a:p>
            <a:pPr algn="ctr">
              <a:lnSpc>
                <a:spcPct val="150000"/>
              </a:lnSpc>
            </a:pPr>
            <a:endParaRPr lang="en-US" sz="1400" b="1" smtClean="0"/>
          </a:p>
          <a:p>
            <a:pPr algn="ctr">
              <a:lnSpc>
                <a:spcPct val="150000"/>
              </a:lnSpc>
            </a:pPr>
            <a:r>
              <a:rPr lang="en-US" b="1" smtClean="0">
                <a:latin typeface="Arial" pitchFamily="34" charset="0"/>
                <a:cs typeface="Arial" pitchFamily="34" charset="0"/>
              </a:rPr>
              <a:t>Capstone Project Report</a:t>
            </a:r>
          </a:p>
          <a:p>
            <a:pPr algn="ctr">
              <a:lnSpc>
                <a:spcPct val="150000"/>
              </a:lnSpc>
            </a:pPr>
            <a:r>
              <a:rPr lang="en-US" b="1" smtClean="0">
                <a:latin typeface="Arial" pitchFamily="34" charset="0"/>
                <a:cs typeface="Arial" pitchFamily="34" charset="0"/>
              </a:rPr>
              <a:t>Artificial Intelligence and Machine Learning Fundamentals</a:t>
            </a:r>
          </a:p>
          <a:p>
            <a:pPr algn="ctr">
              <a:lnSpc>
                <a:spcPct val="150000"/>
              </a:lnSpc>
            </a:pPr>
            <a:r>
              <a:rPr lang="en-US" b="1" smtClean="0">
                <a:latin typeface="Arial" pitchFamily="34" charset="0"/>
                <a:cs typeface="Arial" pitchFamily="34" charset="0"/>
              </a:rPr>
              <a:t>Agricultural Raw Material Analysis</a:t>
            </a:r>
            <a:endParaRPr lang="en-US" smtClean="0">
              <a:latin typeface="Arial" pitchFamily="34" charset="0"/>
              <a:cs typeface="Arial" pitchFamily="34" charset="0"/>
            </a:endParaRPr>
          </a:p>
          <a:p>
            <a:pPr algn="ctr"/>
            <a:endParaRPr lang="en-US" sz="1400" smtClean="0"/>
          </a:p>
        </p:txBody>
      </p:sp>
      <p:grpSp>
        <p:nvGrpSpPr>
          <p:cNvPr id="3" name="Google Shape;62;p13">
            <a:extLst>
              <a:ext uri="{FF2B5EF4-FFF2-40B4-BE49-F238E27FC236}">
                <a16:creationId xmlns:a16="http://schemas.microsoft.com/office/drawing/2014/main" xmlns="" id="{36719900-D0D9-09E3-CF83-B953F66E3009}"/>
              </a:ext>
            </a:extLst>
          </p:cNvPr>
          <p:cNvGrpSpPr/>
          <p:nvPr/>
        </p:nvGrpSpPr>
        <p:grpSpPr>
          <a:xfrm>
            <a:off x="1600200" y="533400"/>
            <a:ext cx="6047412" cy="601034"/>
            <a:chOff x="1567263" y="1495382"/>
            <a:chExt cx="6047412" cy="601034"/>
          </a:xfrm>
        </p:grpSpPr>
        <p:pic>
          <p:nvPicPr>
            <p:cNvPr id="4" name="Google Shape;63;p13" descr="A close up of a sign&#10;&#10;Description automatically generated">
              <a:extLst>
                <a:ext uri="{FF2B5EF4-FFF2-40B4-BE49-F238E27FC236}">
                  <a16:creationId xmlns:a16="http://schemas.microsoft.com/office/drawing/2014/main" xmlns="" id="{AA86E635-872E-36F2-1522-639362269964}"/>
                </a:ext>
              </a:extLst>
            </p:cNvPr>
            <p:cNvPicPr preferRelativeResize="0"/>
            <p:nvPr/>
          </p:nvPicPr>
          <p:blipFill rotWithShape="1">
            <a:blip r:embed="rId2" cstate="print">
              <a:alphaModFix/>
            </a:blip>
            <a:srcRect/>
            <a:stretch/>
          </p:blipFill>
          <p:spPr>
            <a:xfrm>
              <a:off x="4755974" y="1620847"/>
              <a:ext cx="1163978" cy="389110"/>
            </a:xfrm>
            <a:prstGeom prst="rect">
              <a:avLst/>
            </a:prstGeom>
            <a:noFill/>
            <a:ln>
              <a:noFill/>
            </a:ln>
          </p:spPr>
        </p:pic>
        <p:pic>
          <p:nvPicPr>
            <p:cNvPr id="5" name="Google Shape;64;p13">
              <a:extLst>
                <a:ext uri="{FF2B5EF4-FFF2-40B4-BE49-F238E27FC236}">
                  <a16:creationId xmlns:a16="http://schemas.microsoft.com/office/drawing/2014/main" xmlns="" id="{DCF6148C-3B84-7714-8945-D40BCDFF56F5}"/>
                </a:ext>
              </a:extLst>
            </p:cNvPr>
            <p:cNvPicPr preferRelativeResize="0"/>
            <p:nvPr/>
          </p:nvPicPr>
          <p:blipFill rotWithShape="1">
            <a:blip r:embed="rId3" cstate="print">
              <a:alphaModFix/>
            </a:blip>
            <a:srcRect t="20551"/>
            <a:stretch/>
          </p:blipFill>
          <p:spPr>
            <a:xfrm>
              <a:off x="3675859" y="1608154"/>
              <a:ext cx="787775" cy="414497"/>
            </a:xfrm>
            <a:prstGeom prst="rect">
              <a:avLst/>
            </a:prstGeom>
            <a:noFill/>
            <a:ln>
              <a:noFill/>
            </a:ln>
          </p:spPr>
        </p:pic>
        <p:cxnSp>
          <p:nvCxnSpPr>
            <p:cNvPr id="6" name="Google Shape;65;p13">
              <a:extLst>
                <a:ext uri="{FF2B5EF4-FFF2-40B4-BE49-F238E27FC236}">
                  <a16:creationId xmlns:a16="http://schemas.microsoft.com/office/drawing/2014/main" xmlns="" id="{63CFCFD6-4BEB-E3CA-DBE3-70EE8B2BBD37}"/>
                </a:ext>
              </a:extLst>
            </p:cNvPr>
            <p:cNvCxnSpPr/>
            <p:nvPr/>
          </p:nvCxnSpPr>
          <p:spPr>
            <a:xfrm>
              <a:off x="4609804" y="1534389"/>
              <a:ext cx="0" cy="562027"/>
            </a:xfrm>
            <a:prstGeom prst="straightConnector1">
              <a:avLst/>
            </a:prstGeom>
            <a:noFill/>
            <a:ln w="9525" cap="flat" cmpd="sng">
              <a:solidFill>
                <a:srgbClr val="A5A5A5"/>
              </a:solidFill>
              <a:prstDash val="solid"/>
              <a:round/>
              <a:headEnd type="none" w="sm" len="sm"/>
              <a:tailEnd type="none" w="sm" len="sm"/>
            </a:ln>
          </p:spPr>
        </p:cxnSp>
        <p:cxnSp>
          <p:nvCxnSpPr>
            <p:cNvPr id="7" name="Google Shape;66;p13">
              <a:extLst>
                <a:ext uri="{FF2B5EF4-FFF2-40B4-BE49-F238E27FC236}">
                  <a16:creationId xmlns:a16="http://schemas.microsoft.com/office/drawing/2014/main" xmlns="" id="{2C72905D-8387-3934-EBB2-19F7F6FD6A9C}"/>
                </a:ext>
              </a:extLst>
            </p:cNvPr>
            <p:cNvCxnSpPr/>
            <p:nvPr/>
          </p:nvCxnSpPr>
          <p:spPr>
            <a:xfrm>
              <a:off x="6066122"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8" name="Google Shape;67;p13">
              <a:extLst>
                <a:ext uri="{FF2B5EF4-FFF2-40B4-BE49-F238E27FC236}">
                  <a16:creationId xmlns:a16="http://schemas.microsoft.com/office/drawing/2014/main" xmlns="" id="{73294508-212E-C40B-D3CA-EBBDB4655C3E}"/>
                </a:ext>
              </a:extLst>
            </p:cNvPr>
            <p:cNvPicPr preferRelativeResize="0"/>
            <p:nvPr/>
          </p:nvPicPr>
          <p:blipFill rotWithShape="1">
            <a:blip r:embed="rId4" cstate="print">
              <a:alphaModFix/>
            </a:blip>
            <a:srcRect/>
            <a:stretch/>
          </p:blipFill>
          <p:spPr>
            <a:xfrm>
              <a:off x="6212294" y="1633695"/>
              <a:ext cx="1402381" cy="363414"/>
            </a:xfrm>
            <a:prstGeom prst="rect">
              <a:avLst/>
            </a:prstGeom>
            <a:noFill/>
            <a:ln>
              <a:noFill/>
            </a:ln>
          </p:spPr>
        </p:pic>
        <p:cxnSp>
          <p:nvCxnSpPr>
            <p:cNvPr id="9" name="Google Shape;68;p13">
              <a:extLst>
                <a:ext uri="{FF2B5EF4-FFF2-40B4-BE49-F238E27FC236}">
                  <a16:creationId xmlns:a16="http://schemas.microsoft.com/office/drawing/2014/main" xmlns="" id="{8AE8650C-03C4-E2E4-8F77-BCD898AC1AEF}"/>
                </a:ext>
              </a:extLst>
            </p:cNvPr>
            <p:cNvCxnSpPr/>
            <p:nvPr/>
          </p:nvCxnSpPr>
          <p:spPr>
            <a:xfrm>
              <a:off x="3529689" y="1534389"/>
              <a:ext cx="0" cy="562027"/>
            </a:xfrm>
            <a:prstGeom prst="straightConnector1">
              <a:avLst/>
            </a:prstGeom>
            <a:noFill/>
            <a:ln w="9525" cap="flat" cmpd="sng">
              <a:solidFill>
                <a:srgbClr val="A5A5A5"/>
              </a:solidFill>
              <a:prstDash val="solid"/>
              <a:round/>
              <a:headEnd type="none" w="sm" len="sm"/>
              <a:tailEnd type="none" w="sm" len="sm"/>
            </a:ln>
          </p:spPr>
        </p:cxnSp>
        <p:pic>
          <p:nvPicPr>
            <p:cNvPr id="10" name="Google Shape;69;p13" descr="A blue and black text&#10;&#10;Description automatically generated">
              <a:extLst>
                <a:ext uri="{FF2B5EF4-FFF2-40B4-BE49-F238E27FC236}">
                  <a16:creationId xmlns:a16="http://schemas.microsoft.com/office/drawing/2014/main" xmlns="" id="{20E68D56-827A-53B4-154B-AA7DEC9FAFE7}"/>
                </a:ext>
              </a:extLst>
            </p:cNvPr>
            <p:cNvPicPr preferRelativeResize="0"/>
            <p:nvPr/>
          </p:nvPicPr>
          <p:blipFill rotWithShape="1">
            <a:blip r:embed="rId5" cstate="print">
              <a:alphaModFix/>
            </a:blip>
            <a:srcRect/>
            <a:stretch/>
          </p:blipFill>
          <p:spPr>
            <a:xfrm>
              <a:off x="1567263" y="1495382"/>
              <a:ext cx="1816256" cy="454064"/>
            </a:xfrm>
            <a:prstGeom prst="rect">
              <a:avLst/>
            </a:prstGeom>
            <a:noFill/>
            <a:ln>
              <a:noFill/>
            </a:ln>
          </p:spPr>
        </p:pic>
      </p:grpSp>
      <p:pic>
        <p:nvPicPr>
          <p:cNvPr id="11" name="Picture 10">
            <a:extLst>
              <a:ext uri="{FF2B5EF4-FFF2-40B4-BE49-F238E27FC236}">
                <a16:creationId xmlns:a16="http://schemas.microsoft.com/office/drawing/2014/main" xmlns="" id="{C436A02F-1B73-4A21-43B2-A472DD02A911}"/>
              </a:ext>
            </a:extLst>
          </p:cNvPr>
          <p:cNvPicPr>
            <a:picLocks noChangeAspect="1"/>
          </p:cNvPicPr>
          <p:nvPr/>
        </p:nvPicPr>
        <p:blipFill>
          <a:blip r:embed="rId6"/>
          <a:stretch>
            <a:fillRect/>
          </a:stretch>
        </p:blipFill>
        <p:spPr>
          <a:xfrm>
            <a:off x="3962400" y="1219200"/>
            <a:ext cx="1443387" cy="1049002"/>
          </a:xfrm>
          <a:prstGeom prst="rect">
            <a:avLst/>
          </a:prstGeom>
        </p:spPr>
      </p:pic>
      <p:sp>
        <p:nvSpPr>
          <p:cNvPr id="12" name="Rectangle 11"/>
          <p:cNvSpPr/>
          <p:nvPr/>
        </p:nvSpPr>
        <p:spPr>
          <a:xfrm>
            <a:off x="762000" y="4191000"/>
            <a:ext cx="2262158" cy="369332"/>
          </a:xfrm>
          <a:prstGeom prst="rect">
            <a:avLst/>
          </a:prstGeom>
        </p:spPr>
        <p:txBody>
          <a:bodyPr wrap="none">
            <a:spAutoFit/>
          </a:bodyPr>
          <a:lstStyle/>
          <a:p>
            <a:pPr lvl="0"/>
            <a:r>
              <a:rPr lang="en-US" b="1" smtClean="0"/>
              <a:t>Student Details </a:t>
            </a:r>
            <a:endParaRPr lang="en-US" b="0" i="0" u="none" strike="noStrike" cap="none" dirty="0">
              <a:latin typeface="Arial"/>
              <a:ea typeface="Arial"/>
              <a:cs typeface="Arial"/>
              <a:sym typeface="Arial"/>
            </a:endParaRPr>
          </a:p>
        </p:txBody>
      </p:sp>
      <p:sp>
        <p:nvSpPr>
          <p:cNvPr id="13" name="Rectangle 12"/>
          <p:cNvSpPr/>
          <p:nvPr/>
        </p:nvSpPr>
        <p:spPr>
          <a:xfrm>
            <a:off x="762000" y="4641423"/>
            <a:ext cx="7010400" cy="1225977"/>
          </a:xfrm>
          <a:prstGeom prst="rect">
            <a:avLst/>
          </a:prstGeom>
        </p:spPr>
        <p:txBody>
          <a:bodyPr wrap="square">
            <a:spAutoFit/>
          </a:bodyPr>
          <a:lstStyle/>
          <a:p>
            <a:pPr lvl="0">
              <a:spcAft>
                <a:spcPts val="200"/>
              </a:spcAft>
            </a:pPr>
            <a:r>
              <a:rPr lang="en-US" smtClean="0">
                <a:latin typeface="Arial" pitchFamily="34" charset="0"/>
                <a:cs typeface="Arial" pitchFamily="34" charset="0"/>
              </a:rPr>
              <a:t>Name: PAVITHRA S (2021109031)</a:t>
            </a:r>
          </a:p>
          <a:p>
            <a:r>
              <a:rPr lang="en-US" b="0" i="0" u="none" strike="noStrike" cap="none" smtClean="0">
                <a:latin typeface="Arial" pitchFamily="34" charset="0"/>
                <a:ea typeface="Arial"/>
                <a:cs typeface="Arial" pitchFamily="34" charset="0"/>
                <a:sym typeface="Arial"/>
              </a:rPr>
              <a:t>NM Id: </a:t>
            </a:r>
            <a:r>
              <a:rPr lang="en-US" smtClean="0">
                <a:latin typeface="Arial" pitchFamily="34" charset="0"/>
                <a:cs typeface="Arial" pitchFamily="34" charset="0"/>
              </a:rPr>
              <a:t>1</a:t>
            </a:r>
            <a:r>
              <a:rPr lang="en-US" smtClean="0">
                <a:latin typeface="Arial" pitchFamily="34" charset="0"/>
                <a:cs typeface="Arial" pitchFamily="34" charset="0"/>
              </a:rPr>
              <a:t>) A6100113313C337A8A2423D5EF2E66DA</a:t>
            </a:r>
            <a:endParaRPr lang="en-US" smtClean="0">
              <a:latin typeface="Arial" pitchFamily="34" charset="0"/>
              <a:cs typeface="Arial" pitchFamily="34" charset="0"/>
            </a:endParaRPr>
          </a:p>
          <a:p>
            <a:r>
              <a:rPr lang="en-US" smtClean="0">
                <a:latin typeface="Arial" pitchFamily="34" charset="0"/>
                <a:cs typeface="Arial" pitchFamily="34" charset="0"/>
              </a:rPr>
              <a:t>            2) </a:t>
            </a:r>
            <a:r>
              <a:rPr lang="en-US" smtClean="0">
                <a:latin typeface="Arial" pitchFamily="34" charset="0"/>
                <a:cs typeface="Arial" pitchFamily="34" charset="0"/>
              </a:rPr>
              <a:t>au2021109031</a:t>
            </a:r>
            <a:endParaRPr lang="en-US" b="0" i="0" u="none" strike="noStrike" cap="none" smtClean="0">
              <a:latin typeface="Arial" pitchFamily="34" charset="0"/>
              <a:ea typeface="Arial"/>
              <a:cs typeface="Arial" pitchFamily="34" charset="0"/>
              <a:sym typeface="Arial"/>
            </a:endParaRPr>
          </a:p>
          <a:p>
            <a:r>
              <a:rPr lang="en-US" smtClean="0">
                <a:latin typeface="Arial" pitchFamily="34" charset="0"/>
                <a:cs typeface="Arial" pitchFamily="34" charset="0"/>
              </a:rPr>
              <a:t>College Name :</a:t>
            </a:r>
            <a:r>
              <a:rPr lang="en-US" b="1" smtClean="0">
                <a:latin typeface="Arial" pitchFamily="34" charset="0"/>
                <a:cs typeface="Arial" pitchFamily="34" charset="0"/>
              </a:rPr>
              <a:t>College of Engineering Guindy, Anna University</a:t>
            </a:r>
            <a:endParaRPr lang="en-US" b="0" i="0" u="none" strike="noStrike" cap="none" dirty="0">
              <a:latin typeface="Arial" pitchFamily="34" charset="0"/>
              <a:ea typeface="Arial"/>
              <a:cs typeface="Arial" pitchFamily="34" charset="0"/>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ChangeArrowheads="1"/>
          </p:cNvSpPr>
          <p:nvPr/>
        </p:nvSpPr>
        <p:spPr bwMode="auto">
          <a:xfrm>
            <a:off x="685800" y="609600"/>
            <a:ext cx="70866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tab pos="457200" algn="l"/>
                <a:tab pos="914400" algn="l"/>
                <a:tab pos="1371600" algn="l"/>
                <a:tab pos="1828800" algn="l"/>
                <a:tab pos="2943225" algn="l"/>
              </a:tabLst>
            </a:pPr>
            <a:r>
              <a:rPr kumimoji="0" lang="en-US" sz="2000" b="1" i="0" u="none" strike="noStrike" cap="none" normalizeH="0" baseline="0" smtClean="0">
                <a:ln>
                  <a:noFill/>
                </a:ln>
                <a:solidFill>
                  <a:srgbClr val="FF0000"/>
                </a:solidFill>
                <a:effectLst/>
                <a:latin typeface="Arial" pitchFamily="34" charset="0"/>
                <a:ea typeface="Calibri" pitchFamily="34" charset="0"/>
                <a:cs typeface="Arial" pitchFamily="34" charset="0"/>
              </a:rPr>
              <a:t>EXECUTION AND  PROJECT OUTCOME</a:t>
            </a:r>
            <a:endParaRPr kumimoji="0" lang="en-US" sz="2000" b="0" i="0" u="none" strike="noStrike" cap="none" normalizeH="0" baseline="0" smtClean="0">
              <a:ln>
                <a:noFill/>
              </a:ln>
              <a:solidFill>
                <a:srgbClr val="FF0000"/>
              </a:solidFill>
              <a:effectLst/>
              <a:latin typeface="Arial" pitchFamily="34" charset="0"/>
              <a:cs typeface="Arial" pitchFamily="34" charset="0"/>
            </a:endParaRPr>
          </a:p>
        </p:txBody>
      </p:sp>
      <p:sp>
        <p:nvSpPr>
          <p:cNvPr id="4" name="TextBox 3"/>
          <p:cNvSpPr txBox="1"/>
          <p:nvPr/>
        </p:nvSpPr>
        <p:spPr>
          <a:xfrm>
            <a:off x="762000" y="1371600"/>
            <a:ext cx="7391400" cy="4062651"/>
          </a:xfrm>
          <a:prstGeom prst="rect">
            <a:avLst/>
          </a:prstGeom>
          <a:noFill/>
        </p:spPr>
        <p:txBody>
          <a:bodyPr wrap="square" rtlCol="0">
            <a:spAutoFit/>
          </a:bodyPr>
          <a:lstStyle/>
          <a:p>
            <a:pPr>
              <a:lnSpc>
                <a:spcPct val="150000"/>
              </a:lnSpc>
            </a:pPr>
            <a:r>
              <a:rPr lang="en-US" sz="2000">
                <a:latin typeface="Arial" pitchFamily="34" charset="0"/>
                <a:cs typeface="Arial" pitchFamily="34" charset="0"/>
              </a:rPr>
              <a:t>The various steps to be followed during the execution phase are as follows:</a:t>
            </a:r>
          </a:p>
          <a:p>
            <a:pPr lvl="0">
              <a:lnSpc>
                <a:spcPct val="150000"/>
              </a:lnSpc>
              <a:buFont typeface="Wingdings" pitchFamily="2" charset="2"/>
              <a:buChar char="Ø"/>
            </a:pPr>
            <a:r>
              <a:rPr lang="en-US" sz="2000">
                <a:latin typeface="Arial" pitchFamily="34" charset="0"/>
                <a:cs typeface="Arial" pitchFamily="34" charset="0"/>
              </a:rPr>
              <a:t>Data Loading</a:t>
            </a:r>
          </a:p>
          <a:p>
            <a:pPr lvl="0">
              <a:lnSpc>
                <a:spcPct val="150000"/>
              </a:lnSpc>
              <a:buFont typeface="Wingdings" pitchFamily="2" charset="2"/>
              <a:buChar char="Ø"/>
            </a:pPr>
            <a:r>
              <a:rPr lang="en-US" sz="2000">
                <a:latin typeface="Arial" pitchFamily="34" charset="0"/>
                <a:cs typeface="Arial" pitchFamily="34" charset="0"/>
              </a:rPr>
              <a:t>Data Cleaning and Preparation</a:t>
            </a:r>
          </a:p>
          <a:p>
            <a:pPr lvl="0">
              <a:lnSpc>
                <a:spcPct val="150000"/>
              </a:lnSpc>
              <a:buFont typeface="Wingdings" pitchFamily="2" charset="2"/>
              <a:buChar char="Ø"/>
            </a:pPr>
            <a:r>
              <a:rPr lang="en-US" sz="2000">
                <a:latin typeface="Arial" pitchFamily="34" charset="0"/>
                <a:cs typeface="Arial" pitchFamily="34" charset="0"/>
              </a:rPr>
              <a:t>Calculate High-Range and Low-Range Raw Materials</a:t>
            </a:r>
          </a:p>
          <a:p>
            <a:pPr lvl="0">
              <a:lnSpc>
                <a:spcPct val="150000"/>
              </a:lnSpc>
              <a:buFont typeface="Wingdings" pitchFamily="2" charset="2"/>
              <a:buChar char="Ø"/>
            </a:pPr>
            <a:r>
              <a:rPr lang="en-US" sz="2000">
                <a:latin typeface="Arial" pitchFamily="34" charset="0"/>
                <a:cs typeface="Arial" pitchFamily="34" charset="0"/>
              </a:rPr>
              <a:t>Calculate % Change</a:t>
            </a:r>
          </a:p>
          <a:p>
            <a:pPr lvl="0">
              <a:lnSpc>
                <a:spcPct val="150000"/>
              </a:lnSpc>
              <a:buFont typeface="Wingdings" pitchFamily="2" charset="2"/>
              <a:buChar char="Ø"/>
            </a:pPr>
            <a:r>
              <a:rPr lang="en-US" sz="2000">
                <a:latin typeface="Arial" pitchFamily="34" charset="0"/>
                <a:cs typeface="Arial" pitchFamily="34" charset="0"/>
              </a:rPr>
              <a:t>Identify Price Range Changes</a:t>
            </a:r>
          </a:p>
          <a:p>
            <a:pPr lvl="0">
              <a:lnSpc>
                <a:spcPct val="150000"/>
              </a:lnSpc>
              <a:buFont typeface="Wingdings" pitchFamily="2" charset="2"/>
              <a:buChar char="Ø"/>
            </a:pPr>
            <a:r>
              <a:rPr lang="en-US" sz="2000">
                <a:latin typeface="Arial" pitchFamily="34" charset="0"/>
                <a:cs typeface="Arial" pitchFamily="34" charset="0"/>
              </a:rPr>
              <a:t>Correlation Analysis</a:t>
            </a:r>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2.49.56 PM.jpeg"/>
          <p:cNvPicPr/>
          <p:nvPr/>
        </p:nvPicPr>
        <p:blipFill>
          <a:blip r:embed="rId2"/>
          <a:srcRect r="14105"/>
          <a:stretch>
            <a:fillRect/>
          </a:stretch>
        </p:blipFill>
        <p:spPr bwMode="auto">
          <a:xfrm>
            <a:off x="1066801" y="1768928"/>
            <a:ext cx="7010399" cy="3869872"/>
          </a:xfrm>
          <a:prstGeom prst="rect">
            <a:avLst/>
          </a:prstGeom>
          <a:noFill/>
          <a:ln w="9525">
            <a:noFill/>
            <a:miter lim="800000"/>
            <a:headEnd/>
            <a:tailEnd/>
          </a:ln>
        </p:spPr>
      </p:pic>
      <p:sp>
        <p:nvSpPr>
          <p:cNvPr id="3" name="TextBox 2"/>
          <p:cNvSpPr txBox="1"/>
          <p:nvPr/>
        </p:nvSpPr>
        <p:spPr>
          <a:xfrm>
            <a:off x="609600" y="762000"/>
            <a:ext cx="7391400" cy="677108"/>
          </a:xfrm>
          <a:prstGeom prst="rect">
            <a:avLst/>
          </a:prstGeom>
          <a:noFill/>
        </p:spPr>
        <p:txBody>
          <a:bodyPr wrap="square" rtlCol="0">
            <a:spAutoFit/>
          </a:bodyPr>
          <a:lstStyle/>
          <a:p>
            <a:r>
              <a:rPr lang="en-US" sz="2000" b="1">
                <a:solidFill>
                  <a:srgbClr val="FF0000"/>
                </a:solidFill>
                <a:latin typeface="Arial" pitchFamily="34" charset="0"/>
                <a:cs typeface="Arial" pitchFamily="34" charset="0"/>
              </a:rPr>
              <a:t>DATA LOADING AND IMPORTING SEVERAL PACKAGES:</a:t>
            </a:r>
          </a:p>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2.49.55 PM (2).jpeg"/>
          <p:cNvPicPr/>
          <p:nvPr/>
        </p:nvPicPr>
        <p:blipFill>
          <a:blip r:embed="rId2"/>
          <a:srcRect/>
          <a:stretch>
            <a:fillRect/>
          </a:stretch>
        </p:blipFill>
        <p:spPr bwMode="auto">
          <a:xfrm>
            <a:off x="838201" y="1476374"/>
            <a:ext cx="7467599" cy="4238625"/>
          </a:xfrm>
          <a:prstGeom prst="rect">
            <a:avLst/>
          </a:prstGeom>
          <a:noFill/>
          <a:ln w="9525">
            <a:noFill/>
            <a:miter lim="800000"/>
            <a:headEnd/>
            <a:tailEnd/>
          </a:ln>
        </p:spPr>
      </p:pic>
      <p:sp>
        <p:nvSpPr>
          <p:cNvPr id="3" name="TextBox 2"/>
          <p:cNvSpPr txBox="1"/>
          <p:nvPr/>
        </p:nvSpPr>
        <p:spPr>
          <a:xfrm>
            <a:off x="685800" y="685800"/>
            <a:ext cx="5638800" cy="677108"/>
          </a:xfrm>
          <a:prstGeom prst="rect">
            <a:avLst/>
          </a:prstGeom>
          <a:noFill/>
        </p:spPr>
        <p:txBody>
          <a:bodyPr wrap="square" rtlCol="0">
            <a:spAutoFit/>
          </a:bodyPr>
          <a:lstStyle/>
          <a:p>
            <a:r>
              <a:rPr lang="en-US" sz="2000" b="1">
                <a:solidFill>
                  <a:srgbClr val="FF0000"/>
                </a:solidFill>
                <a:latin typeface="Arial" pitchFamily="34" charset="0"/>
                <a:cs typeface="Arial" pitchFamily="34" charset="0"/>
              </a:rPr>
              <a:t>CODING AND EXECUTION PART:</a:t>
            </a:r>
          </a:p>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2.49.55 PM (1).jpeg"/>
          <p:cNvPicPr/>
          <p:nvPr/>
        </p:nvPicPr>
        <p:blipFill>
          <a:blip r:embed="rId2"/>
          <a:srcRect r="6811"/>
          <a:stretch>
            <a:fillRect/>
          </a:stretch>
        </p:blipFill>
        <p:spPr bwMode="auto">
          <a:xfrm>
            <a:off x="762000" y="838200"/>
            <a:ext cx="7620000" cy="5181600"/>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7.14.10 PM.jpeg"/>
          <p:cNvPicPr/>
          <p:nvPr/>
        </p:nvPicPr>
        <p:blipFill>
          <a:blip r:embed="rId2"/>
          <a:srcRect l="4899" t="4149" r="20277"/>
          <a:stretch>
            <a:fillRect/>
          </a:stretch>
        </p:blipFill>
        <p:spPr bwMode="auto">
          <a:xfrm>
            <a:off x="1699668" y="1524000"/>
            <a:ext cx="5744664" cy="4419600"/>
          </a:xfrm>
          <a:prstGeom prst="rect">
            <a:avLst/>
          </a:prstGeom>
          <a:noFill/>
          <a:ln w="9525">
            <a:noFill/>
            <a:miter lim="800000"/>
            <a:headEnd/>
            <a:tailEnd/>
          </a:ln>
        </p:spPr>
      </p:pic>
      <p:sp>
        <p:nvSpPr>
          <p:cNvPr id="3" name="TextBox 2"/>
          <p:cNvSpPr txBox="1"/>
          <p:nvPr/>
        </p:nvSpPr>
        <p:spPr>
          <a:xfrm>
            <a:off x="685800" y="457200"/>
            <a:ext cx="3048000" cy="1292662"/>
          </a:xfrm>
          <a:prstGeom prst="rect">
            <a:avLst/>
          </a:prstGeom>
          <a:noFill/>
        </p:spPr>
        <p:txBody>
          <a:bodyPr wrap="square" rtlCol="0">
            <a:spAutoFit/>
          </a:bodyPr>
          <a:lstStyle/>
          <a:p>
            <a:pPr>
              <a:lnSpc>
                <a:spcPct val="150000"/>
              </a:lnSpc>
            </a:pPr>
            <a:r>
              <a:rPr lang="en-US" sz="2000" b="1" u="sng">
                <a:solidFill>
                  <a:srgbClr val="FF0000"/>
                </a:solidFill>
                <a:latin typeface="Arial" pitchFamily="34" charset="0"/>
                <a:cs typeface="Arial" pitchFamily="34" charset="0"/>
              </a:rPr>
              <a:t>OUTPUT</a:t>
            </a:r>
            <a:endParaRPr lang="en-US" sz="2000" b="1">
              <a:solidFill>
                <a:srgbClr val="FF0000"/>
              </a:solidFill>
              <a:latin typeface="Arial" pitchFamily="34" charset="0"/>
              <a:cs typeface="Arial" pitchFamily="34" charset="0"/>
            </a:endParaRPr>
          </a:p>
          <a:p>
            <a:pPr>
              <a:lnSpc>
                <a:spcPct val="150000"/>
              </a:lnSpc>
            </a:pPr>
            <a:r>
              <a:rPr lang="en-US" sz="2000" b="1" u="sng">
                <a:solidFill>
                  <a:srgbClr val="FF0000"/>
                </a:solidFill>
                <a:latin typeface="Arial" pitchFamily="34" charset="0"/>
                <a:cs typeface="Arial" pitchFamily="34" charset="0"/>
              </a:rPr>
              <a:t>Loaded dataset</a:t>
            </a:r>
            <a:endParaRPr lang="en-US" sz="2000" b="1">
              <a:solidFill>
                <a:srgbClr val="FF0000"/>
              </a:solidFill>
              <a:latin typeface="Arial" pitchFamily="34" charset="0"/>
              <a:cs typeface="Arial" pitchFamily="34" charset="0"/>
            </a:endParaRPr>
          </a:p>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7.20.54 PM (1).jpeg"/>
          <p:cNvPicPr/>
          <p:nvPr/>
        </p:nvPicPr>
        <p:blipFill>
          <a:blip r:embed="rId2"/>
          <a:srcRect l="2479" t="22822" r="9951" b="34025"/>
          <a:stretch>
            <a:fillRect/>
          </a:stretch>
        </p:blipFill>
        <p:spPr bwMode="auto">
          <a:xfrm>
            <a:off x="2023383" y="1066800"/>
            <a:ext cx="5097235" cy="2133600"/>
          </a:xfrm>
          <a:prstGeom prst="rect">
            <a:avLst/>
          </a:prstGeom>
          <a:noFill/>
          <a:ln w="9525">
            <a:noFill/>
            <a:miter lim="800000"/>
            <a:headEnd/>
            <a:tailEnd/>
          </a:ln>
        </p:spPr>
      </p:pic>
      <p:pic>
        <p:nvPicPr>
          <p:cNvPr id="3" name="Picture 2" descr="C:\Users\Multi Computers\Downloads\WhatsApp Image 2024-04-09 at 7.14.11 PM (2).jpeg"/>
          <p:cNvPicPr/>
          <p:nvPr/>
        </p:nvPicPr>
        <p:blipFill>
          <a:blip r:embed="rId3"/>
          <a:srcRect l="2294" t="17427" r="2386" b="38553"/>
          <a:stretch>
            <a:fillRect/>
          </a:stretch>
        </p:blipFill>
        <p:spPr bwMode="auto">
          <a:xfrm>
            <a:off x="1801586" y="3962400"/>
            <a:ext cx="5540829" cy="2253343"/>
          </a:xfrm>
          <a:prstGeom prst="rect">
            <a:avLst/>
          </a:prstGeom>
          <a:noFill/>
          <a:ln w="9525">
            <a:noFill/>
            <a:miter lim="800000"/>
            <a:headEnd/>
            <a:tailEnd/>
          </a:ln>
        </p:spPr>
      </p:pic>
      <p:sp>
        <p:nvSpPr>
          <p:cNvPr id="25601" name="Rectangle 1"/>
          <p:cNvSpPr>
            <a:spLocks noChangeArrowheads="1"/>
          </p:cNvSpPr>
          <p:nvPr/>
        </p:nvSpPr>
        <p:spPr bwMode="auto">
          <a:xfrm>
            <a:off x="2209800" y="3352800"/>
            <a:ext cx="4191000" cy="40011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smtClean="0">
                <a:ln>
                  <a:noFill/>
                </a:ln>
                <a:solidFill>
                  <a:srgbClr val="FF0000"/>
                </a:solidFill>
                <a:effectLst/>
                <a:latin typeface="Arial" pitchFamily="34" charset="0"/>
                <a:ea typeface="Calibri" pitchFamily="34" charset="0"/>
                <a:cs typeface="Arial" pitchFamily="34" charset="0"/>
              </a:rPr>
              <a:t>           LOW  RANGE MATERIALS</a:t>
            </a:r>
            <a:endParaRPr kumimoji="0" lang="en-US" sz="2000" b="1" i="0" u="none" strike="noStrike" cap="none" normalizeH="0" baseline="0" smtClean="0">
              <a:ln>
                <a:noFill/>
              </a:ln>
              <a:solidFill>
                <a:srgbClr val="FF0000"/>
              </a:solidFill>
              <a:effectLst/>
              <a:latin typeface="Arial" pitchFamily="34" charset="0"/>
              <a:cs typeface="Arial" pitchFamily="34" charset="0"/>
            </a:endParaRPr>
          </a:p>
        </p:txBody>
      </p:sp>
      <p:sp>
        <p:nvSpPr>
          <p:cNvPr id="6" name="TextBox 5"/>
          <p:cNvSpPr txBox="1"/>
          <p:nvPr/>
        </p:nvSpPr>
        <p:spPr>
          <a:xfrm>
            <a:off x="2819400" y="457200"/>
            <a:ext cx="48006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HIGH </a:t>
            </a:r>
            <a:r>
              <a:rPr lang="en-US" sz="2000" b="1">
                <a:solidFill>
                  <a:srgbClr val="FF0000"/>
                </a:solidFill>
                <a:latin typeface="Arial" pitchFamily="34" charset="0"/>
                <a:cs typeface="Arial" pitchFamily="34" charset="0"/>
              </a:rPr>
              <a:t>RANGE MATERIALS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C:\Users\Multi Computers\Downloads\WhatsApp Image 2024-04-09 at 7.14.11 PM (3).jpeg"/>
          <p:cNvPicPr/>
          <p:nvPr/>
        </p:nvPicPr>
        <p:blipFill>
          <a:blip r:embed="rId2"/>
          <a:srcRect l="22356" r="27291"/>
          <a:stretch>
            <a:fillRect/>
          </a:stretch>
        </p:blipFill>
        <p:spPr bwMode="auto">
          <a:xfrm>
            <a:off x="1143000" y="1877786"/>
            <a:ext cx="6858000" cy="3608614"/>
          </a:xfrm>
          <a:prstGeom prst="rect">
            <a:avLst/>
          </a:prstGeom>
          <a:noFill/>
          <a:ln w="9525">
            <a:noFill/>
            <a:miter lim="800000"/>
            <a:headEnd/>
            <a:tailEnd/>
          </a:ln>
        </p:spPr>
      </p:pic>
      <p:sp>
        <p:nvSpPr>
          <p:cNvPr id="3" name="TextBox 2"/>
          <p:cNvSpPr txBox="1"/>
          <p:nvPr/>
        </p:nvSpPr>
        <p:spPr>
          <a:xfrm>
            <a:off x="609600" y="762000"/>
            <a:ext cx="4343400" cy="677108"/>
          </a:xfrm>
          <a:prstGeom prst="rect">
            <a:avLst/>
          </a:prstGeom>
          <a:noFill/>
        </p:spPr>
        <p:txBody>
          <a:bodyPr wrap="square" rtlCol="0">
            <a:spAutoFit/>
          </a:bodyPr>
          <a:lstStyle/>
          <a:p>
            <a:r>
              <a:rPr lang="en-US" sz="2000" b="1" u="sng" smtClean="0">
                <a:solidFill>
                  <a:srgbClr val="FF0000"/>
                </a:solidFill>
                <a:latin typeface="Arial" pitchFamily="34" charset="0"/>
                <a:cs typeface="Arial" pitchFamily="34" charset="0"/>
              </a:rPr>
              <a:t>CALCULATE % CHANGE</a:t>
            </a:r>
            <a:endParaRPr lang="en-US" sz="2000" b="1" smtClean="0">
              <a:solidFill>
                <a:srgbClr val="FF0000"/>
              </a:solidFill>
              <a:latin typeface="Arial" pitchFamily="34" charset="0"/>
              <a:cs typeface="Arial" pitchFamily="34" charset="0"/>
            </a:endParaRPr>
          </a:p>
          <a:p>
            <a:endParaRPr lang="en-US">
              <a:solidFill>
                <a:srgbClr val="FF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762000"/>
            <a:ext cx="49530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FUTURE SCOPE</a:t>
            </a:r>
            <a:endParaRPr lang="en-US" sz="2000" b="1">
              <a:solidFill>
                <a:srgbClr val="FF0000"/>
              </a:solidFill>
              <a:latin typeface="Arial" pitchFamily="34" charset="0"/>
              <a:cs typeface="Arial" pitchFamily="34" charset="0"/>
            </a:endParaRPr>
          </a:p>
        </p:txBody>
      </p:sp>
      <p:sp>
        <p:nvSpPr>
          <p:cNvPr id="3" name="TextBox 2"/>
          <p:cNvSpPr txBox="1"/>
          <p:nvPr/>
        </p:nvSpPr>
        <p:spPr>
          <a:xfrm>
            <a:off x="914400" y="1219200"/>
            <a:ext cx="7391400" cy="4985980"/>
          </a:xfrm>
          <a:prstGeom prst="rect">
            <a:avLst/>
          </a:prstGeom>
          <a:noFill/>
        </p:spPr>
        <p:txBody>
          <a:bodyPr wrap="square" rtlCol="0">
            <a:spAutoFit/>
          </a:bodyPr>
          <a:lstStyle/>
          <a:p>
            <a:pPr algn="just">
              <a:lnSpc>
                <a:spcPct val="150000"/>
              </a:lnSpc>
              <a:buFont typeface="Wingdings" pitchFamily="2" charset="2"/>
              <a:buChar char="Ø"/>
            </a:pPr>
            <a:r>
              <a:rPr lang="en-US" sz="2000">
                <a:latin typeface="Arial" pitchFamily="34" charset="0"/>
                <a:cs typeface="Arial" pitchFamily="34" charset="0"/>
              </a:rPr>
              <a:t>With advancements in data analytics, technology, and market intelligence, there are several areas where future research and development can add substantial value to the agricultural sector.</a:t>
            </a:r>
          </a:p>
          <a:p>
            <a:pPr algn="just">
              <a:lnSpc>
                <a:spcPct val="150000"/>
              </a:lnSpc>
              <a:buFont typeface="Wingdings" pitchFamily="2" charset="2"/>
              <a:buChar char="Ø"/>
            </a:pPr>
            <a:r>
              <a:rPr lang="en-US" sz="2000">
                <a:latin typeface="Arial" pitchFamily="34" charset="0"/>
                <a:cs typeface="Arial" pitchFamily="34" charset="0"/>
              </a:rPr>
              <a:t>Firstly, leveraging machine learning and artificial intelligence algorithms can enhance predictive modeling capabilities, enabling more accurate forecasting of raw material prices.</a:t>
            </a:r>
          </a:p>
          <a:p>
            <a:pPr algn="just">
              <a:lnSpc>
                <a:spcPct val="150000"/>
              </a:lnSpc>
              <a:buFont typeface="Wingdings" pitchFamily="2" charset="2"/>
              <a:buChar char="Ø"/>
            </a:pPr>
            <a:r>
              <a:rPr lang="en-US" sz="2000">
                <a:latin typeface="Arial" pitchFamily="34" charset="0"/>
                <a:cs typeface="Arial" pitchFamily="34" charset="0"/>
              </a:rPr>
              <a:t>Secondly, there is a growing opportunity to incorporate real-time data sources, such as satellite imagery, IoT sensors, and social media sentiment analysis, into price analysis frameworks.</a:t>
            </a:r>
          </a:p>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56388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CONCLUSION</a:t>
            </a:r>
            <a:endParaRPr lang="en-US" sz="2000" b="1">
              <a:solidFill>
                <a:srgbClr val="FF0000"/>
              </a:solidFill>
              <a:latin typeface="Arial" pitchFamily="34" charset="0"/>
              <a:cs typeface="Arial" pitchFamily="34" charset="0"/>
            </a:endParaRPr>
          </a:p>
        </p:txBody>
      </p:sp>
      <p:sp>
        <p:nvSpPr>
          <p:cNvPr id="3" name="TextBox 2"/>
          <p:cNvSpPr txBox="1"/>
          <p:nvPr/>
        </p:nvSpPr>
        <p:spPr>
          <a:xfrm>
            <a:off x="762000" y="1295400"/>
            <a:ext cx="7620000" cy="4524315"/>
          </a:xfrm>
          <a:prstGeom prst="rect">
            <a:avLst/>
          </a:prstGeom>
          <a:noFill/>
        </p:spPr>
        <p:txBody>
          <a:bodyPr wrap="square" rtlCol="0">
            <a:spAutoFit/>
          </a:bodyPr>
          <a:lstStyle/>
          <a:p>
            <a:pPr algn="just">
              <a:lnSpc>
                <a:spcPct val="150000"/>
              </a:lnSpc>
              <a:buFont typeface="Wingdings" pitchFamily="2" charset="2"/>
              <a:buChar char="Ø"/>
            </a:pPr>
            <a:r>
              <a:rPr lang="en-US" sz="2000">
                <a:latin typeface="Arial" pitchFamily="34" charset="0"/>
                <a:cs typeface="Arial" pitchFamily="34" charset="0"/>
              </a:rPr>
              <a:t>In conclusion, the analysis of agricultural raw material prices provides valuable insights into market trends, price dynamics, and interrelationships among different commodities. Through exploratory data analysis (EDA) and statistical techniques, we have gained a comprehensive understanding of the </a:t>
            </a:r>
            <a:r>
              <a:rPr lang="en-US" sz="2000" smtClean="0">
                <a:latin typeface="Arial" pitchFamily="34" charset="0"/>
                <a:cs typeface="Arial" pitchFamily="34" charset="0"/>
              </a:rPr>
              <a:t>dataset.</a:t>
            </a:r>
          </a:p>
          <a:p>
            <a:pPr algn="just">
              <a:lnSpc>
                <a:spcPct val="150000"/>
              </a:lnSpc>
              <a:buFont typeface="Wingdings" pitchFamily="2" charset="2"/>
              <a:buChar char="Ø"/>
            </a:pPr>
            <a:r>
              <a:rPr lang="en-US" sz="2000">
                <a:latin typeface="Arial" pitchFamily="34" charset="0"/>
                <a:cs typeface="Arial" pitchFamily="34" charset="0"/>
              </a:rPr>
              <a:t>Overall, the analysis of agricultural raw material prices provides actionable insights for stakeholders across the agricultural value chain, including farmers, traders, processors, policymakers, and investors</a:t>
            </a:r>
          </a:p>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685800"/>
            <a:ext cx="44958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REFERENCES:</a:t>
            </a:r>
            <a:endParaRPr lang="en-US" sz="2000" b="1">
              <a:solidFill>
                <a:srgbClr val="FF0000"/>
              </a:solidFill>
              <a:latin typeface="Arial" pitchFamily="34" charset="0"/>
              <a:cs typeface="Arial" pitchFamily="34" charset="0"/>
            </a:endParaRPr>
          </a:p>
        </p:txBody>
      </p:sp>
      <p:sp>
        <p:nvSpPr>
          <p:cNvPr id="3" name="TextBox 2"/>
          <p:cNvSpPr txBox="1"/>
          <p:nvPr/>
        </p:nvSpPr>
        <p:spPr>
          <a:xfrm>
            <a:off x="762000" y="1600200"/>
            <a:ext cx="7467600" cy="2862322"/>
          </a:xfrm>
          <a:prstGeom prst="rect">
            <a:avLst/>
          </a:prstGeom>
          <a:noFill/>
        </p:spPr>
        <p:txBody>
          <a:bodyPr wrap="square" rtlCol="0">
            <a:spAutoFit/>
          </a:bodyPr>
          <a:lstStyle/>
          <a:p>
            <a:pPr marL="342900" indent="-342900" algn="just">
              <a:lnSpc>
                <a:spcPct val="150000"/>
              </a:lnSpc>
              <a:buAutoNum type="arabicParenR"/>
            </a:pPr>
            <a:r>
              <a:rPr lang="en-US" sz="2000" smtClean="0">
                <a:latin typeface="Arial" pitchFamily="34" charset="0"/>
                <a:cs typeface="Arial" pitchFamily="34" charset="0"/>
                <a:hlinkClick r:id="rId2"/>
              </a:rPr>
              <a:t>https</a:t>
            </a:r>
            <a:r>
              <a:rPr lang="en-US" sz="2000" smtClean="0">
                <a:latin typeface="Arial" pitchFamily="34" charset="0"/>
                <a:cs typeface="Arial" pitchFamily="34" charset="0"/>
                <a:hlinkClick r:id="rId2"/>
              </a:rPr>
              <a:t>://medium.com</a:t>
            </a:r>
            <a:r>
              <a:rPr lang="en-US" sz="2000" smtClean="0">
                <a:latin typeface="Arial" pitchFamily="34" charset="0"/>
                <a:cs typeface="Arial" pitchFamily="34" charset="0"/>
                <a:hlinkClick r:id="rId2"/>
              </a:rPr>
              <a:t>/@</a:t>
            </a:r>
            <a:r>
              <a:rPr lang="en-US" sz="2000" smtClean="0">
                <a:latin typeface="Arial" pitchFamily="34" charset="0"/>
                <a:cs typeface="Arial" pitchFamily="34" charset="0"/>
                <a:hlinkClick r:id="rId2"/>
              </a:rPr>
              <a:t>guilhermelorenzetti12/this-project-consists-of-an-exploratory-analysis-of-a-dataset-covering-the-agricultural-raw-816b7b816055</a:t>
            </a:r>
            <a:endParaRPr lang="en-US" sz="2000" smtClean="0">
              <a:latin typeface="Arial" pitchFamily="34" charset="0"/>
              <a:cs typeface="Arial" pitchFamily="34" charset="0"/>
            </a:endParaRPr>
          </a:p>
          <a:p>
            <a:pPr marL="342900" indent="-342900" algn="just">
              <a:lnSpc>
                <a:spcPct val="150000"/>
              </a:lnSpc>
              <a:buAutoNum type="arabicParenR"/>
            </a:pPr>
            <a:r>
              <a:rPr lang="en-US" sz="2000" smtClean="0">
                <a:latin typeface="Arial" pitchFamily="34" charset="0"/>
                <a:cs typeface="Arial" pitchFamily="34" charset="0"/>
                <a:hlinkClick r:id="rId3"/>
              </a:rPr>
              <a:t>https</a:t>
            </a:r>
            <a:r>
              <a:rPr lang="en-US" sz="2000" smtClean="0">
                <a:latin typeface="Arial" pitchFamily="34" charset="0"/>
                <a:cs typeface="Arial" pitchFamily="34" charset="0"/>
                <a:hlinkClick r:id="rId3"/>
              </a:rPr>
              <a:t>://</a:t>
            </a:r>
            <a:r>
              <a:rPr lang="en-US" sz="2000" smtClean="0">
                <a:latin typeface="Arial" pitchFamily="34" charset="0"/>
                <a:cs typeface="Arial" pitchFamily="34" charset="0"/>
                <a:hlinkClick r:id="rId3"/>
              </a:rPr>
              <a:t>jovian.com/danish-alam26/analysis-agriculture-raw-mateial-prices</a:t>
            </a:r>
            <a:endParaRPr lang="en-US" sz="2000" smtClean="0">
              <a:latin typeface="Arial" pitchFamily="34" charset="0"/>
              <a:cs typeface="Arial" pitchFamily="34" charset="0"/>
            </a:endParaRPr>
          </a:p>
          <a:p>
            <a:pPr marL="342900" indent="-342900" algn="just">
              <a:lnSpc>
                <a:spcPct val="150000"/>
              </a:lnSpc>
              <a:buAutoNum type="arabicParenR"/>
            </a:pPr>
            <a:endParaRPr lang="en-US" sz="2000">
              <a:latin typeface="Arial" pitchFamily="34" charset="0"/>
              <a:cs typeface="Arial"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33400" y="762000"/>
            <a:ext cx="6553200" cy="4678204"/>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COURSE OUTLINE:</a:t>
            </a:r>
          </a:p>
          <a:p>
            <a:endParaRPr lang="en-US" sz="2000" smtClean="0">
              <a:latin typeface="Arial" pitchFamily="34" charset="0"/>
              <a:cs typeface="Arial" pitchFamily="34" charset="0"/>
            </a:endParaRP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Abstract</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Problem Statement</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Aims, Objective &amp; Proposed System/Solution </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Services and tools required</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Project </a:t>
            </a:r>
            <a:r>
              <a:rPr lang="en-US" sz="2000" smtClean="0">
                <a:latin typeface="Arial" pitchFamily="34" charset="0"/>
                <a:cs typeface="Arial" pitchFamily="34" charset="0"/>
              </a:rPr>
              <a:t>architecture</a:t>
            </a:r>
            <a:endParaRPr lang="en-US" sz="2000" smtClean="0">
              <a:latin typeface="Arial" pitchFamily="34" charset="0"/>
              <a:cs typeface="Arial" pitchFamily="34" charset="0"/>
            </a:endParaRP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Execution and project outcome</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Future Scope</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Conclusion</a:t>
            </a:r>
          </a:p>
          <a:p>
            <a:pPr marL="173736" indent="-173736">
              <a:spcAft>
                <a:spcPts val="800"/>
              </a:spcAft>
              <a:buClr>
                <a:srgbClr val="213163"/>
              </a:buClr>
              <a:buFont typeface="Arial" panose="020B0604020202020204" pitchFamily="34" charset="0"/>
              <a:buChar char="•"/>
            </a:pPr>
            <a:r>
              <a:rPr lang="en-US" sz="2000" smtClean="0">
                <a:latin typeface="Arial" pitchFamily="34" charset="0"/>
                <a:cs typeface="Arial" pitchFamily="34" charset="0"/>
              </a:rPr>
              <a:t>Reference</a:t>
            </a:r>
          </a:p>
          <a:p>
            <a:endParaRPr lang="en-US">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533400"/>
            <a:ext cx="1600118" cy="400110"/>
          </a:xfrm>
          <a:prstGeom prst="rect">
            <a:avLst/>
          </a:prstGeom>
        </p:spPr>
        <p:txBody>
          <a:bodyPr wrap="none">
            <a:spAutoFit/>
          </a:bodyPr>
          <a:lstStyle/>
          <a:p>
            <a:pPr>
              <a:buSzPts val="2800"/>
            </a:pPr>
            <a:r>
              <a:rPr lang="en-US" sz="2000" b="1" smtClean="0">
                <a:solidFill>
                  <a:srgbClr val="FF0000"/>
                </a:solidFill>
                <a:latin typeface="Arial" pitchFamily="34" charset="0"/>
                <a:cs typeface="Arial" pitchFamily="34" charset="0"/>
              </a:rPr>
              <a:t>ABSTRACT</a:t>
            </a:r>
            <a:endParaRPr lang="en-US" sz="2000" b="1" dirty="0">
              <a:solidFill>
                <a:srgbClr val="FF0000"/>
              </a:solidFill>
              <a:latin typeface="Arial" pitchFamily="34" charset="0"/>
              <a:cs typeface="Arial" pitchFamily="34" charset="0"/>
            </a:endParaRPr>
          </a:p>
        </p:txBody>
      </p:sp>
      <p:sp>
        <p:nvSpPr>
          <p:cNvPr id="3" name="TextBox 2"/>
          <p:cNvSpPr txBox="1"/>
          <p:nvPr/>
        </p:nvSpPr>
        <p:spPr>
          <a:xfrm>
            <a:off x="838200" y="1371600"/>
            <a:ext cx="7543800" cy="4606774"/>
          </a:xfrm>
          <a:prstGeom prst="rect">
            <a:avLst/>
          </a:prstGeom>
          <a:noFill/>
        </p:spPr>
        <p:txBody>
          <a:bodyPr wrap="square" rtlCol="0">
            <a:spAutoFit/>
          </a:bodyPr>
          <a:lstStyle/>
          <a:p>
            <a:pPr algn="just">
              <a:lnSpc>
                <a:spcPct val="150000"/>
              </a:lnSpc>
            </a:pPr>
            <a:r>
              <a:rPr lang="en-US" sz="2000">
                <a:latin typeface="Arial" pitchFamily="34" charset="0"/>
                <a:cs typeface="Arial" pitchFamily="34" charset="0"/>
              </a:rPr>
              <a:t>The objectives of this study include identifying high-range and low-range raw materials based on their prices, analyzing the percentage change in prices over time for each material, determining the range of price changes over the years, and mapping the correlation between different raw materials</a:t>
            </a:r>
            <a:r>
              <a:rPr lang="en-US" smtClean="0"/>
              <a:t>.</a:t>
            </a:r>
            <a:r>
              <a:rPr lang="en-US"/>
              <a:t> </a:t>
            </a:r>
            <a:r>
              <a:rPr lang="en-US" sz="2000">
                <a:latin typeface="Arial" pitchFamily="34" charset="0"/>
                <a:cs typeface="Arial" pitchFamily="34" charset="0"/>
              </a:rPr>
              <a:t>This project aims to provide valuable insights for stakeholders in the agricultural industry, including farmers, traders, and policymakers, to make informed decisions and mitigate risks associated with fluctuating raw material prices.</a:t>
            </a:r>
          </a:p>
          <a:p>
            <a:pPr algn="just">
              <a:lnSpc>
                <a:spcPct val="150000"/>
              </a:lnSpc>
            </a:pP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40386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PROBLEM STATEMENT</a:t>
            </a:r>
            <a:endParaRPr lang="en-US" sz="2000" b="1">
              <a:solidFill>
                <a:srgbClr val="FF0000"/>
              </a:solidFill>
              <a:latin typeface="Arial" pitchFamily="34" charset="0"/>
              <a:cs typeface="Arial" pitchFamily="34" charset="0"/>
            </a:endParaRPr>
          </a:p>
        </p:txBody>
      </p:sp>
      <p:sp>
        <p:nvSpPr>
          <p:cNvPr id="5" name="TextBox 4"/>
          <p:cNvSpPr txBox="1"/>
          <p:nvPr/>
        </p:nvSpPr>
        <p:spPr>
          <a:xfrm>
            <a:off x="685800" y="1066800"/>
            <a:ext cx="7696200" cy="5447645"/>
          </a:xfrm>
          <a:prstGeom prst="rect">
            <a:avLst/>
          </a:prstGeom>
          <a:noFill/>
        </p:spPr>
        <p:txBody>
          <a:bodyPr wrap="square" rtlCol="0">
            <a:spAutoFit/>
          </a:bodyPr>
          <a:lstStyle/>
          <a:p>
            <a:pPr algn="just">
              <a:lnSpc>
                <a:spcPct val="150000"/>
              </a:lnSpc>
            </a:pPr>
            <a:r>
              <a:rPr lang="en-US" sz="2000">
                <a:latin typeface="Arial" pitchFamily="34" charset="0"/>
                <a:cs typeface="Arial" pitchFamily="34" charset="0"/>
              </a:rPr>
              <a:t>The agricultural sector plays a pivotal role in the economy, with raw materials serving as essential inputs for various industries such as food processing, </a:t>
            </a:r>
            <a:r>
              <a:rPr lang="en-US" sz="2000" smtClean="0">
                <a:latin typeface="Arial" pitchFamily="34" charset="0"/>
                <a:cs typeface="Arial" pitchFamily="34" charset="0"/>
              </a:rPr>
              <a:t>textiles,etc. </a:t>
            </a:r>
            <a:r>
              <a:rPr lang="en-US" sz="2000">
                <a:latin typeface="Arial" pitchFamily="34" charset="0"/>
                <a:cs typeface="Arial" pitchFamily="34" charset="0"/>
              </a:rPr>
              <a:t>Understanding the trends and dynamics of agricultural raw material prices is crucial for stakeholders across the supply chain to </a:t>
            </a:r>
            <a:r>
              <a:rPr lang="en-US" sz="2000" smtClean="0">
                <a:latin typeface="Arial" pitchFamily="34" charset="0"/>
                <a:cs typeface="Arial" pitchFamily="34" charset="0"/>
              </a:rPr>
              <a:t>make </a:t>
            </a:r>
            <a:r>
              <a:rPr lang="en-US" sz="2000">
                <a:latin typeface="Arial" pitchFamily="34" charset="0"/>
                <a:cs typeface="Arial" pitchFamily="34" charset="0"/>
              </a:rPr>
              <a:t>optimize resource allocation, and mitigate financial risks. The </a:t>
            </a:r>
            <a:r>
              <a:rPr lang="en-US" sz="2000" smtClean="0">
                <a:latin typeface="Arial" pitchFamily="34" charset="0"/>
                <a:cs typeface="Arial" pitchFamily="34" charset="0"/>
              </a:rPr>
              <a:t>focused </a:t>
            </a:r>
            <a:r>
              <a:rPr lang="en-US" sz="2000">
                <a:latin typeface="Arial" pitchFamily="34" charset="0"/>
                <a:cs typeface="Arial" pitchFamily="34" charset="0"/>
              </a:rPr>
              <a:t>problem statement of this project is to conduct an exploratory data analysis (EDA) of a dataset containing historical prices of agricultural raw materials. The analysis aims to provide insights into the trends, variability, and interrelationships among different raw materials' prices over time.</a:t>
            </a: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39624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AIM AND OBJECTIVE</a:t>
            </a:r>
            <a:endParaRPr lang="en-US" sz="2000" b="1">
              <a:solidFill>
                <a:srgbClr val="FF0000"/>
              </a:solidFill>
              <a:latin typeface="Arial" pitchFamily="34" charset="0"/>
              <a:cs typeface="Arial" pitchFamily="34" charset="0"/>
            </a:endParaRPr>
          </a:p>
        </p:txBody>
      </p:sp>
      <p:sp>
        <p:nvSpPr>
          <p:cNvPr id="3" name="TextBox 2"/>
          <p:cNvSpPr txBox="1"/>
          <p:nvPr/>
        </p:nvSpPr>
        <p:spPr>
          <a:xfrm>
            <a:off x="685800" y="1371600"/>
            <a:ext cx="7848600" cy="4247317"/>
          </a:xfrm>
          <a:prstGeom prst="rect">
            <a:avLst/>
          </a:prstGeom>
          <a:noFill/>
        </p:spPr>
        <p:txBody>
          <a:bodyPr wrap="square" rtlCol="0">
            <a:spAutoFit/>
          </a:bodyPr>
          <a:lstStyle/>
          <a:p>
            <a:pPr algn="just">
              <a:lnSpc>
                <a:spcPct val="150000"/>
              </a:lnSpc>
            </a:pPr>
            <a:r>
              <a:rPr lang="en-US" sz="2000" smtClean="0">
                <a:latin typeface="Arial" pitchFamily="34" charset="0"/>
                <a:cs typeface="Arial" pitchFamily="34" charset="0"/>
              </a:rPr>
              <a:t>Some key aims and objectives:</a:t>
            </a:r>
          </a:p>
          <a:p>
            <a:pPr algn="just">
              <a:lnSpc>
                <a:spcPct val="150000"/>
              </a:lnSpc>
            </a:pPr>
            <a:r>
              <a:rPr lang="en-US" sz="2000" b="1" smtClean="0">
                <a:latin typeface="Arial" pitchFamily="34" charset="0"/>
                <a:cs typeface="Arial" pitchFamily="34" charset="0"/>
              </a:rPr>
              <a:t>Price Forecasting</a:t>
            </a:r>
            <a:r>
              <a:rPr lang="en-US" sz="2000" smtClean="0">
                <a:latin typeface="Arial" pitchFamily="34" charset="0"/>
                <a:cs typeface="Arial" pitchFamily="34" charset="0"/>
              </a:rPr>
              <a:t>: One of the primary objectives is to forecast the future prices of agricultural raw materials</a:t>
            </a:r>
          </a:p>
          <a:p>
            <a:pPr algn="just">
              <a:lnSpc>
                <a:spcPct val="150000"/>
              </a:lnSpc>
            </a:pPr>
            <a:r>
              <a:rPr lang="en-US" sz="2000" b="1" smtClean="0">
                <a:latin typeface="Arial" pitchFamily="34" charset="0"/>
                <a:cs typeface="Arial" pitchFamily="34" charset="0"/>
              </a:rPr>
              <a:t>Risk Management</a:t>
            </a:r>
            <a:r>
              <a:rPr lang="en-US" sz="2000" smtClean="0">
                <a:latin typeface="Arial" pitchFamily="34" charset="0"/>
                <a:cs typeface="Arial" pitchFamily="34" charset="0"/>
              </a:rPr>
              <a:t>: Analyzing agricultural raw material prices helps in identifying and managing price risks associated with agricultural commodities. </a:t>
            </a:r>
          </a:p>
          <a:p>
            <a:pPr algn="just">
              <a:lnSpc>
                <a:spcPct val="150000"/>
              </a:lnSpc>
            </a:pPr>
            <a:r>
              <a:rPr lang="en-US" sz="2000" b="1">
                <a:latin typeface="Arial" pitchFamily="34" charset="0"/>
                <a:cs typeface="Arial" pitchFamily="34" charset="0"/>
              </a:rPr>
              <a:t>Supply and Demand Analysis</a:t>
            </a:r>
            <a:r>
              <a:rPr lang="en-US" sz="2000">
                <a:latin typeface="Arial" pitchFamily="34" charset="0"/>
                <a:cs typeface="Arial" pitchFamily="34" charset="0"/>
              </a:rPr>
              <a:t>: Understanding the factors influencing supply and demand for agricultural raw materials is essential for maintaining market equilibrium</a:t>
            </a:r>
            <a:r>
              <a:rPr lang="en-US" sz="2000"/>
              <a:t>. </a:t>
            </a:r>
            <a:endParaRPr lang="en-US" sz="2000">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85800"/>
            <a:ext cx="7239000" cy="369332"/>
          </a:xfrm>
          <a:prstGeom prst="rect">
            <a:avLst/>
          </a:prstGeom>
          <a:noFill/>
        </p:spPr>
        <p:txBody>
          <a:bodyPr wrap="square" rtlCol="0">
            <a:spAutoFit/>
          </a:bodyPr>
          <a:lstStyle/>
          <a:p>
            <a:endParaRPr lang="en-US"/>
          </a:p>
        </p:txBody>
      </p:sp>
      <p:sp>
        <p:nvSpPr>
          <p:cNvPr id="3" name="TextBox 2"/>
          <p:cNvSpPr txBox="1"/>
          <p:nvPr/>
        </p:nvSpPr>
        <p:spPr>
          <a:xfrm>
            <a:off x="685800" y="609600"/>
            <a:ext cx="7696200" cy="3727687"/>
          </a:xfrm>
          <a:prstGeom prst="rect">
            <a:avLst/>
          </a:prstGeom>
          <a:noFill/>
        </p:spPr>
        <p:txBody>
          <a:bodyPr wrap="square" rtlCol="0">
            <a:spAutoFit/>
          </a:bodyPr>
          <a:lstStyle/>
          <a:p>
            <a:pPr algn="just">
              <a:lnSpc>
                <a:spcPct val="150000"/>
              </a:lnSpc>
            </a:pPr>
            <a:r>
              <a:rPr lang="en-US" sz="2000" b="1">
                <a:latin typeface="Arial" pitchFamily="34" charset="0"/>
                <a:cs typeface="Arial" pitchFamily="34" charset="0"/>
              </a:rPr>
              <a:t>Market Competitiveness</a:t>
            </a:r>
            <a:r>
              <a:rPr lang="en-US" sz="2000">
                <a:latin typeface="Arial" pitchFamily="34" charset="0"/>
                <a:cs typeface="Arial" pitchFamily="34" charset="0"/>
              </a:rPr>
              <a:t>: Analyzing agricultural raw material prices provides insights into the competitiveness of </a:t>
            </a:r>
            <a:r>
              <a:rPr lang="en-US" sz="2000" smtClean="0">
                <a:latin typeface="Arial" pitchFamily="34" charset="0"/>
                <a:cs typeface="Arial" pitchFamily="34" charset="0"/>
              </a:rPr>
              <a:t>domestic </a:t>
            </a:r>
            <a:r>
              <a:rPr lang="en-US" sz="2000">
                <a:latin typeface="Arial" pitchFamily="34" charset="0"/>
                <a:cs typeface="Arial" pitchFamily="34" charset="0"/>
              </a:rPr>
              <a:t>agricultural products in both domestic and international markets. </a:t>
            </a:r>
          </a:p>
          <a:p>
            <a:pPr algn="just">
              <a:lnSpc>
                <a:spcPct val="150000"/>
              </a:lnSpc>
            </a:pPr>
            <a:r>
              <a:rPr lang="en-US" sz="2000" b="1">
                <a:latin typeface="Arial" pitchFamily="34" charset="0"/>
                <a:cs typeface="Arial" pitchFamily="34" charset="0"/>
              </a:rPr>
              <a:t>Policy Formulation</a:t>
            </a:r>
            <a:r>
              <a:rPr lang="en-US" sz="2000">
                <a:latin typeface="Arial" pitchFamily="34" charset="0"/>
                <a:cs typeface="Arial" pitchFamily="34" charset="0"/>
              </a:rPr>
              <a:t>: Policymakers utilize price analyses to formulate agricultural policies that promote stability, sustainability, and competitiveness in the agricultural sector</a:t>
            </a:r>
            <a:r>
              <a:rPr lang="en-US" sz="2000" smtClean="0">
                <a:latin typeface="Arial" pitchFamily="34" charset="0"/>
                <a:cs typeface="Arial" pitchFamily="34" charset="0"/>
              </a:rPr>
              <a:t>.</a:t>
            </a:r>
          </a:p>
          <a:p>
            <a:pPr algn="just">
              <a:lnSpc>
                <a:spcPct val="150000"/>
              </a:lnSpc>
            </a:pPr>
            <a:r>
              <a:rPr lang="en-US" sz="2000" b="1">
                <a:latin typeface="Arial" pitchFamily="34" charset="0"/>
                <a:cs typeface="Arial" pitchFamily="34" charset="0"/>
              </a:rPr>
              <a:t>Consumer Welfare</a:t>
            </a:r>
            <a:r>
              <a:rPr lang="en-US" sz="2000">
                <a:latin typeface="Arial" pitchFamily="34" charset="0"/>
                <a:cs typeface="Arial" pitchFamily="34" charset="0"/>
              </a:rPr>
              <a:t>: Price analyses contribute to ensuring consumer welfare by monitoring and regulating food prices.</a:t>
            </a:r>
            <a:r>
              <a:rPr lang="en-US" sz="2000" smtClean="0">
                <a:latin typeface="Arial" pitchFamily="34" charset="0"/>
                <a:cs typeface="Arial" pitchFamily="34" charset="0"/>
              </a:rPr>
              <a:t> </a:t>
            </a:r>
            <a:endParaRPr lang="en-US" sz="2000">
              <a:latin typeface="Arial" pitchFamily="34" charset="0"/>
              <a:cs typeface="Arial"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533400"/>
            <a:ext cx="68580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PROPOSED SOLUTION</a:t>
            </a:r>
            <a:endParaRPr lang="en-US" sz="2000" b="1">
              <a:solidFill>
                <a:srgbClr val="FF0000"/>
              </a:solidFill>
              <a:latin typeface="Arial" pitchFamily="34" charset="0"/>
              <a:cs typeface="Arial" pitchFamily="34" charset="0"/>
            </a:endParaRPr>
          </a:p>
        </p:txBody>
      </p:sp>
      <p:sp>
        <p:nvSpPr>
          <p:cNvPr id="4" name="TextBox 3"/>
          <p:cNvSpPr txBox="1"/>
          <p:nvPr/>
        </p:nvSpPr>
        <p:spPr>
          <a:xfrm>
            <a:off x="685800" y="990600"/>
            <a:ext cx="7772400" cy="4985980"/>
          </a:xfrm>
          <a:prstGeom prst="rect">
            <a:avLst/>
          </a:prstGeom>
          <a:noFill/>
        </p:spPr>
        <p:txBody>
          <a:bodyPr wrap="square" rtlCol="0">
            <a:spAutoFit/>
          </a:bodyPr>
          <a:lstStyle/>
          <a:p>
            <a:pPr algn="just">
              <a:lnSpc>
                <a:spcPct val="150000"/>
              </a:lnSpc>
              <a:buFont typeface="Wingdings" pitchFamily="2" charset="2"/>
              <a:buChar char="Ø"/>
            </a:pPr>
            <a:r>
              <a:rPr lang="en-US" sz="2000">
                <a:latin typeface="Arial" pitchFamily="34" charset="0"/>
                <a:cs typeface="Arial" pitchFamily="34" charset="0"/>
              </a:rPr>
              <a:t>The proposed solution involves the obtaining of a comprehensive dataset containing historical prices of agricultural raw materials from reliable sources such as government </a:t>
            </a:r>
            <a:r>
              <a:rPr lang="en-US" sz="2000" smtClean="0">
                <a:latin typeface="Arial" pitchFamily="34" charset="0"/>
                <a:cs typeface="Arial" pitchFamily="34" charset="0"/>
              </a:rPr>
              <a:t>agencies.</a:t>
            </a:r>
          </a:p>
          <a:p>
            <a:pPr lvl="0" algn="just">
              <a:lnSpc>
                <a:spcPct val="150000"/>
              </a:lnSpc>
              <a:buFont typeface="Wingdings" pitchFamily="2" charset="2"/>
              <a:buChar char="Ø"/>
            </a:pPr>
            <a:r>
              <a:rPr lang="en-US" sz="2000">
                <a:latin typeface="Arial" pitchFamily="34" charset="0"/>
                <a:cs typeface="Arial" pitchFamily="34" charset="0"/>
              </a:rPr>
              <a:t>Identifying trends and patterns in price fluctuations for individual raw materials and providing the solutions.</a:t>
            </a:r>
          </a:p>
          <a:p>
            <a:pPr lvl="0" algn="just">
              <a:lnSpc>
                <a:spcPct val="150000"/>
              </a:lnSpc>
              <a:buFont typeface="Wingdings" pitchFamily="2" charset="2"/>
              <a:buChar char="Ø"/>
            </a:pPr>
            <a:r>
              <a:rPr lang="en-US" sz="2000">
                <a:latin typeface="Arial" pitchFamily="34" charset="0"/>
                <a:cs typeface="Arial" pitchFamily="34" charset="0"/>
              </a:rPr>
              <a:t>Calculating the summary statistics such as mean, median, and standard deviation to understand the central </a:t>
            </a:r>
            <a:r>
              <a:rPr lang="en-US" sz="2000" smtClean="0">
                <a:latin typeface="Arial" pitchFamily="34" charset="0"/>
                <a:cs typeface="Arial" pitchFamily="34" charset="0"/>
              </a:rPr>
              <a:t>tendency.</a:t>
            </a:r>
            <a:endParaRPr lang="en-US" sz="2000">
              <a:latin typeface="Arial" pitchFamily="34" charset="0"/>
              <a:cs typeface="Arial" pitchFamily="34" charset="0"/>
            </a:endParaRPr>
          </a:p>
          <a:p>
            <a:pPr lvl="0" algn="just">
              <a:lnSpc>
                <a:spcPct val="150000"/>
              </a:lnSpc>
              <a:buFont typeface="Wingdings" pitchFamily="2" charset="2"/>
              <a:buChar char="Ø"/>
            </a:pPr>
            <a:r>
              <a:rPr lang="en-US" sz="2000">
                <a:latin typeface="Arial" pitchFamily="34" charset="0"/>
                <a:cs typeface="Arial" pitchFamily="34" charset="0"/>
              </a:rPr>
              <a:t>By implementing this proposed solution, stakeholders can gain valuable insights into agricultural raw material prices, enhance decision-making </a:t>
            </a:r>
            <a:r>
              <a:rPr lang="en-US" sz="2000" smtClean="0">
                <a:latin typeface="Arial" pitchFamily="34" charset="0"/>
                <a:cs typeface="Arial" pitchFamily="34" charset="0"/>
              </a:rPr>
              <a:t>processes,etc.</a:t>
            </a:r>
            <a:endParaRPr lang="en-US" sz="2000">
              <a:latin typeface="Arial" pitchFamily="34" charset="0"/>
              <a:cs typeface="Arial" pitchFamily="34" charset="0"/>
            </a:endParaRPr>
          </a:p>
          <a:p>
            <a:pPr>
              <a:buFont typeface="Wingdings" pitchFamily="2" charset="2"/>
              <a:buChar char="Ø"/>
            </a:pP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09600"/>
            <a:ext cx="7848600" cy="400110"/>
          </a:xfrm>
          <a:prstGeom prst="rect">
            <a:avLst/>
          </a:prstGeom>
          <a:noFill/>
        </p:spPr>
        <p:txBody>
          <a:bodyPr wrap="square" rtlCol="0">
            <a:spAutoFit/>
          </a:bodyPr>
          <a:lstStyle/>
          <a:p>
            <a:r>
              <a:rPr lang="en-US" sz="2000" b="1" smtClean="0">
                <a:solidFill>
                  <a:srgbClr val="FF0000"/>
                </a:solidFill>
                <a:latin typeface="Arial" pitchFamily="34" charset="0"/>
                <a:cs typeface="Arial" pitchFamily="34" charset="0"/>
              </a:rPr>
              <a:t>SERVICES AND TOLS REQUIRED</a:t>
            </a:r>
            <a:endParaRPr lang="en-US" sz="2000" b="1">
              <a:solidFill>
                <a:srgbClr val="FF0000"/>
              </a:solidFill>
              <a:latin typeface="Arial" pitchFamily="34" charset="0"/>
              <a:cs typeface="Arial" pitchFamily="34" charset="0"/>
            </a:endParaRPr>
          </a:p>
        </p:txBody>
      </p:sp>
      <p:sp>
        <p:nvSpPr>
          <p:cNvPr id="3" name="TextBox 2"/>
          <p:cNvSpPr txBox="1"/>
          <p:nvPr/>
        </p:nvSpPr>
        <p:spPr>
          <a:xfrm>
            <a:off x="762000" y="1143000"/>
            <a:ext cx="6248400" cy="5016758"/>
          </a:xfrm>
          <a:prstGeom prst="rect">
            <a:avLst/>
          </a:prstGeom>
          <a:noFill/>
        </p:spPr>
        <p:txBody>
          <a:bodyPr wrap="square" rtlCol="0">
            <a:spAutoFit/>
          </a:bodyPr>
          <a:lstStyle/>
          <a:p>
            <a:pPr>
              <a:lnSpc>
                <a:spcPct val="150000"/>
              </a:lnSpc>
            </a:pPr>
            <a:r>
              <a:rPr lang="en-US" sz="2000" b="1" smtClean="0">
                <a:latin typeface="Arial" pitchFamily="34" charset="0"/>
                <a:cs typeface="Arial" pitchFamily="34" charset="0"/>
              </a:rPr>
              <a:t>SERVICES:</a:t>
            </a:r>
          </a:p>
          <a:p>
            <a:pPr>
              <a:lnSpc>
                <a:spcPct val="150000"/>
              </a:lnSpc>
              <a:buFont typeface="Wingdings" pitchFamily="2" charset="2"/>
              <a:buChar char="Ø"/>
            </a:pPr>
            <a:r>
              <a:rPr lang="en-US" sz="2000">
                <a:latin typeface="Arial" pitchFamily="34" charset="0"/>
                <a:cs typeface="Arial" pitchFamily="34" charset="0"/>
              </a:rPr>
              <a:t>Machine Learning </a:t>
            </a:r>
            <a:r>
              <a:rPr lang="en-US" sz="2000" smtClean="0">
                <a:latin typeface="Arial" pitchFamily="34" charset="0"/>
                <a:cs typeface="Arial" pitchFamily="34" charset="0"/>
              </a:rPr>
              <a:t>Services</a:t>
            </a:r>
          </a:p>
          <a:p>
            <a:pPr>
              <a:lnSpc>
                <a:spcPct val="150000"/>
              </a:lnSpc>
              <a:buFont typeface="Wingdings" pitchFamily="2" charset="2"/>
              <a:buChar char="Ø"/>
            </a:pPr>
            <a:r>
              <a:rPr lang="en-US" sz="2000">
                <a:latin typeface="Arial" pitchFamily="34" charset="0"/>
                <a:cs typeface="Arial" pitchFamily="34" charset="0"/>
              </a:rPr>
              <a:t>APIs (Application Programming Interfaces</a:t>
            </a:r>
            <a:r>
              <a:rPr lang="en-US" sz="2000" smtClean="0">
                <a:latin typeface="Arial" pitchFamily="34" charset="0"/>
                <a:cs typeface="Arial" pitchFamily="34" charset="0"/>
              </a:rPr>
              <a:t>) </a:t>
            </a:r>
          </a:p>
          <a:p>
            <a:pPr>
              <a:lnSpc>
                <a:spcPct val="150000"/>
              </a:lnSpc>
              <a:buFont typeface="Wingdings" pitchFamily="2" charset="2"/>
              <a:buChar char="Ø"/>
            </a:pPr>
            <a:r>
              <a:rPr lang="en-US" sz="2000">
                <a:latin typeface="Arial" pitchFamily="34" charset="0"/>
                <a:cs typeface="Arial" pitchFamily="34" charset="0"/>
              </a:rPr>
              <a:t>Online </a:t>
            </a:r>
            <a:r>
              <a:rPr lang="en-US" sz="2000" smtClean="0">
                <a:latin typeface="Arial" pitchFamily="34" charset="0"/>
                <a:cs typeface="Arial" pitchFamily="34" charset="0"/>
              </a:rPr>
              <a:t>Databases</a:t>
            </a:r>
          </a:p>
          <a:p>
            <a:pPr>
              <a:lnSpc>
                <a:spcPct val="150000"/>
              </a:lnSpc>
              <a:buFont typeface="Wingdings" pitchFamily="2" charset="2"/>
              <a:buChar char="Ø"/>
            </a:pPr>
            <a:r>
              <a:rPr lang="en-US" sz="2000">
                <a:latin typeface="Arial" pitchFamily="34" charset="0"/>
                <a:cs typeface="Arial" pitchFamily="34" charset="0"/>
              </a:rPr>
              <a:t>Specialized </a:t>
            </a:r>
            <a:r>
              <a:rPr lang="en-US" sz="2000" smtClean="0">
                <a:latin typeface="Arial" pitchFamily="34" charset="0"/>
                <a:cs typeface="Arial" pitchFamily="34" charset="0"/>
              </a:rPr>
              <a:t>Platforms</a:t>
            </a:r>
            <a:endParaRPr lang="en-US" sz="2000">
              <a:latin typeface="Arial" pitchFamily="34" charset="0"/>
              <a:cs typeface="Arial" pitchFamily="34" charset="0"/>
            </a:endParaRPr>
          </a:p>
          <a:p>
            <a:pPr>
              <a:lnSpc>
                <a:spcPct val="150000"/>
              </a:lnSpc>
            </a:pPr>
            <a:r>
              <a:rPr lang="en-US" sz="2000" b="1" smtClean="0">
                <a:latin typeface="Arial" pitchFamily="34" charset="0"/>
                <a:cs typeface="Arial" pitchFamily="34" charset="0"/>
              </a:rPr>
              <a:t>TOOLS AND SOFTWARE:</a:t>
            </a:r>
          </a:p>
          <a:p>
            <a:pPr marL="457200" indent="-457200">
              <a:lnSpc>
                <a:spcPct val="150000"/>
              </a:lnSpc>
              <a:buFont typeface="Wingdings" pitchFamily="2" charset="2"/>
              <a:buChar char="Ø"/>
            </a:pPr>
            <a:r>
              <a:rPr lang="en-US" sz="2000">
                <a:latin typeface="Arial" pitchFamily="34" charset="0"/>
                <a:cs typeface="Arial" pitchFamily="34" charset="0"/>
              </a:rPr>
              <a:t>Google </a:t>
            </a:r>
            <a:r>
              <a:rPr lang="en-US" sz="2000" smtClean="0">
                <a:latin typeface="Arial" pitchFamily="34" charset="0"/>
                <a:cs typeface="Arial" pitchFamily="34" charset="0"/>
              </a:rPr>
              <a:t>Sheets</a:t>
            </a:r>
          </a:p>
          <a:p>
            <a:pPr marL="457200" indent="-457200">
              <a:lnSpc>
                <a:spcPct val="150000"/>
              </a:lnSpc>
              <a:buFont typeface="Wingdings" pitchFamily="2" charset="2"/>
              <a:buChar char="Ø"/>
            </a:pPr>
            <a:r>
              <a:rPr lang="en-US" sz="2000" smtClean="0">
                <a:latin typeface="Arial" pitchFamily="34" charset="0"/>
                <a:cs typeface="Arial" pitchFamily="34" charset="0"/>
              </a:rPr>
              <a:t>Power BI</a:t>
            </a:r>
          </a:p>
          <a:p>
            <a:pPr marL="457200" indent="-457200">
              <a:lnSpc>
                <a:spcPct val="150000"/>
              </a:lnSpc>
              <a:buFont typeface="Wingdings" pitchFamily="2" charset="2"/>
              <a:buChar char="Ø"/>
            </a:pPr>
            <a:r>
              <a:rPr lang="en-US" sz="2000" smtClean="0">
                <a:latin typeface="Arial" pitchFamily="34" charset="0"/>
                <a:cs typeface="Arial" pitchFamily="34" charset="0"/>
              </a:rPr>
              <a:t>EXCEL SHEETS</a:t>
            </a:r>
          </a:p>
          <a:p>
            <a:pPr marL="457200" indent="-457200">
              <a:lnSpc>
                <a:spcPct val="150000"/>
              </a:lnSpc>
              <a:buFont typeface="Wingdings" pitchFamily="2" charset="2"/>
              <a:buChar char="Ø"/>
            </a:pPr>
            <a:r>
              <a:rPr lang="en-US" sz="2000" smtClean="0">
                <a:latin typeface="Arial" pitchFamily="34" charset="0"/>
                <a:cs typeface="Arial" pitchFamily="34" charset="0"/>
              </a:rPr>
              <a:t>Tableau</a:t>
            </a:r>
          </a:p>
          <a:p>
            <a:endParaRPr lang="en-US" sz="2000" b="1">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Picture 3"/>
          <p:cNvPicPr>
            <a:picLocks noChangeAspect="1" noChangeArrowheads="1"/>
          </p:cNvPicPr>
          <p:nvPr/>
        </p:nvPicPr>
        <p:blipFill>
          <a:blip r:embed="rId2"/>
          <a:srcRect l="22548" t="23626" r="22108" b="6593"/>
          <a:stretch>
            <a:fillRect/>
          </a:stretch>
        </p:blipFill>
        <p:spPr bwMode="auto">
          <a:xfrm>
            <a:off x="990600" y="1219200"/>
            <a:ext cx="7200900" cy="4838700"/>
          </a:xfrm>
          <a:prstGeom prst="rect">
            <a:avLst/>
          </a:prstGeom>
          <a:noFill/>
          <a:ln w="9525">
            <a:noFill/>
            <a:miter lim="800000"/>
            <a:headEnd/>
            <a:tailEnd/>
          </a:ln>
          <a:effectLst/>
        </p:spPr>
      </p:pic>
      <p:sp>
        <p:nvSpPr>
          <p:cNvPr id="4" name="TextBox 3"/>
          <p:cNvSpPr txBox="1"/>
          <p:nvPr/>
        </p:nvSpPr>
        <p:spPr>
          <a:xfrm>
            <a:off x="609600" y="685800"/>
            <a:ext cx="4419600" cy="707886"/>
          </a:xfrm>
          <a:prstGeom prst="rect">
            <a:avLst/>
          </a:prstGeom>
          <a:noFill/>
        </p:spPr>
        <p:txBody>
          <a:bodyPr wrap="square" rtlCol="0">
            <a:spAutoFit/>
          </a:bodyPr>
          <a:lstStyle/>
          <a:p>
            <a:r>
              <a:rPr lang="en-US" sz="2000" b="1">
                <a:solidFill>
                  <a:srgbClr val="FF0000"/>
                </a:solidFill>
                <a:latin typeface="Arial" pitchFamily="34" charset="0"/>
                <a:cs typeface="Arial" pitchFamily="34" charset="0"/>
              </a:rPr>
              <a:t>PROJECT ARCHITECTURE</a:t>
            </a:r>
            <a:endParaRPr lang="en-US" sz="2000">
              <a:solidFill>
                <a:srgbClr val="FF0000"/>
              </a:solidFill>
              <a:latin typeface="Arial" pitchFamily="34" charset="0"/>
              <a:cs typeface="Arial" pitchFamily="34" charset="0"/>
            </a:endParaRPr>
          </a:p>
          <a:p>
            <a:endParaRPr lang="en-US" sz="2000">
              <a:solidFill>
                <a:srgbClr val="FF0000"/>
              </a:solidFill>
              <a:latin typeface="Arial" pitchFamily="34" charset="0"/>
              <a:cs typeface="Arial" pitchFamily="34" charset="0"/>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Aspect</Template>
  <TotalTime>122</TotalTime>
  <Words>754</Words>
  <Application>Microsoft Office PowerPoint</Application>
  <PresentationFormat>On-screen Show (4:3)</PresentationFormat>
  <Paragraphs>78</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Aspect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Multi Computers</dc:creator>
  <cp:lastModifiedBy>Multi Computers</cp:lastModifiedBy>
  <cp:revision>3</cp:revision>
  <dcterms:created xsi:type="dcterms:W3CDTF">2024-04-09T16:14:16Z</dcterms:created>
  <dcterms:modified xsi:type="dcterms:W3CDTF">2024-04-10T12:55:39Z</dcterms:modified>
</cp:coreProperties>
</file>