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5E014E"/>
    <a:srgbClr val="61044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60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title style</a:t>
            </a:r>
            <a:endParaRPr altLang="zh-CN" lang="en-US" noProof="0" smtClean="0"/>
          </a:p>
        </p:txBody>
      </p:sp>
      <p:sp>
        <p:nvSpPr>
          <p:cNvPr id="104861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algn="ctr" indent="0" marL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subtitle style</a:t>
            </a:r>
            <a:endParaRPr altLang="zh-CN" lang="en-US" noProof="0" smtClean="0"/>
          </a:p>
        </p:txBody>
      </p:sp>
      <p:sp>
        <p:nvSpPr>
          <p:cNvPr id="104861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61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2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/>
      </p:grpSpPr>
      <p:pic>
        <p:nvPicPr>
          <p:cNvPr id="209715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76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zh-CN" dirty="0" lang="en-US"/>
              <a:t>Click to edit Master title style</a:t>
            </a:r>
            <a:endParaRPr altLang="zh-CN" dirty="0" lang="en-US"/>
          </a:p>
        </p:txBody>
      </p:sp>
      <p:sp>
        <p:nvSpPr>
          <p:cNvPr id="1048577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zh-CN" dirty="0" lang="en-US"/>
              <a:t>Click to edit Master text styles</a:t>
            </a:r>
            <a:endParaRPr altLang="zh-CN" dirty="0" lang="en-US"/>
          </a:p>
          <a:p>
            <a:pPr lvl="1"/>
            <a:r>
              <a:rPr altLang="zh-CN" dirty="0" lang="en-US"/>
              <a:t>Second level</a:t>
            </a:r>
            <a:endParaRPr altLang="zh-CN" dirty="0" lang="en-US"/>
          </a:p>
          <a:p>
            <a:pPr lvl="2"/>
            <a:r>
              <a:rPr altLang="zh-CN" dirty="0" lang="en-US"/>
              <a:t>Third level</a:t>
            </a:r>
            <a:endParaRPr altLang="zh-CN" dirty="0" lang="en-US"/>
          </a:p>
          <a:p>
            <a:pPr lvl="3"/>
            <a:r>
              <a:rPr altLang="zh-CN" dirty="0" lang="en-US"/>
              <a:t>Fourth level</a:t>
            </a:r>
            <a:endParaRPr altLang="zh-CN" dirty="0" lang="en-US"/>
          </a:p>
          <a:p>
            <a:pPr lvl="4"/>
            <a:r>
              <a:rPr altLang="zh-CN" dirty="0" lang="en-US"/>
              <a:t>Fifth level</a:t>
            </a:r>
            <a:endParaRPr altLang="zh-CN" dirty="0" lang="en-US"/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l" fontAlgn="base" rtl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algn="l" fontAlgn="base" marL="4572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algn="l" fontAlgn="base" marL="9144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algn="l" fontAlgn="base" marL="13716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algn="l" fontAlgn="base" marL="18288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 Box 3"/>
          <p:cNvSpPr txBox="1"/>
          <p:nvPr/>
        </p:nvSpPr>
        <p:spPr>
          <a:xfrm>
            <a:off x="2849245" y="344170"/>
            <a:ext cx="5575300" cy="107632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3200"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highlight>
                  <a:srgbClr val="C0C0C0"/>
                </a:highlight>
                <a:latin typeface="Times New Roman" panose="02020603050405020304" charset="0"/>
                <a:cs typeface="Times New Roman" panose="02020603050405020304" charset="0"/>
              </a:rPr>
              <a:t>PUBLIC TRANSPORT OPTIMIZATION</a:t>
            </a:r>
            <a:endParaRPr b="1" sz="3200"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highlight>
                <a:srgbClr val="C0C0C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85" name="Text Box 4"/>
          <p:cNvSpPr txBox="1"/>
          <p:nvPr/>
        </p:nvSpPr>
        <p:spPr>
          <a:xfrm>
            <a:off x="2357755" y="1896110"/>
            <a:ext cx="6050281" cy="510541"/>
          </a:xfrm>
          <a:prstGeom prst="rect"/>
          <a:noFill/>
        </p:spPr>
        <p:txBody>
          <a:bodyPr rtlCol="0" wrap="none">
            <a:spAutoFit/>
          </a:bodyPr>
          <a:p>
            <a:r>
              <a:rPr b="1" sz="2800"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highlight>
                  <a:srgbClr val="C0C0C0"/>
                </a:highlight>
                <a:latin typeface="Times New Roman" panose="02020603050405020304" charset="0"/>
                <a:cs typeface="Times New Roman" panose="02020603050405020304" charset="0"/>
              </a:rPr>
              <a:t>IOT_PHASE4: DEVELOPMENT PART2</a:t>
            </a:r>
            <a:endParaRPr b="1" sz="2800"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highlight>
                <a:srgbClr val="C0C0C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3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49195" y="2764790"/>
            <a:ext cx="6858000" cy="4269105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/>
      </p:grpSpPr>
      <p:sp>
        <p:nvSpPr>
          <p:cNvPr id="1048599" name="Text Box 1"/>
          <p:cNvSpPr txBox="1"/>
          <p:nvPr/>
        </p:nvSpPr>
        <p:spPr>
          <a:xfrm>
            <a:off x="835025" y="354965"/>
            <a:ext cx="2227580" cy="1056640"/>
          </a:xfrm>
          <a:prstGeom prst="rect"/>
          <a:noFill/>
        </p:spPr>
        <p:txBody>
          <a:bodyPr rtlCol="0" wrap="none">
            <a:spAutoFit/>
          </a:bodyPr>
          <a:p>
            <a:pPr algn="l"/>
            <a:r>
              <a:rPr b="1" dirty="0" sz="3200" lang="en-US" smtClean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PROGRAM:</a:t>
            </a:r>
            <a:endParaRPr b="1" dirty="0" sz="3200" lang="en-US">
              <a:solidFill>
                <a:srgbClr val="FF33CC"/>
              </a:solidFill>
              <a:latin typeface="Algerian" panose="04020705040A02060702" pitchFamily="82" charset="0"/>
            </a:endParaRPr>
          </a:p>
          <a:p>
            <a:endParaRPr b="1" dirty="0" sz="3200" lang="en-US">
              <a:solidFill>
                <a:srgbClr val="FF33CC"/>
              </a:solidFill>
              <a:latin typeface="Algerian" panose="04020705040A02060702" pitchFamily="82" charset="0"/>
            </a:endParaRPr>
          </a:p>
        </p:txBody>
      </p:sp>
      <p:sp>
        <p:nvSpPr>
          <p:cNvPr id="1048600" name="Text Box 2"/>
          <p:cNvSpPr txBox="1"/>
          <p:nvPr/>
        </p:nvSpPr>
        <p:spPr>
          <a:xfrm>
            <a:off x="835025" y="969645"/>
            <a:ext cx="7840980" cy="6073140"/>
          </a:xfrm>
          <a:prstGeom prst="rect"/>
          <a:noFill/>
        </p:spPr>
        <p:txBody>
          <a:bodyPr rtlCol="0" wrap="none">
            <a:spAutoFit/>
          </a:bodyPr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'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package:flutter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material.dart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';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'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package:http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http.dart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' as http;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'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dart:convert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';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main() =&gt;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runApp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MyApp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());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b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MyApp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extends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StatelessWidget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{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Widget build(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BuildContext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context) {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return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MaterialApp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home: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(),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);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}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extends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StatefulWidget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{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_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VehicleLocationsState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createState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 =&gt; _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VehicleLocationsState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();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endParaRPr dirty="0" lang="en-US"/>
          </a:p>
          <a:p>
            <a:pPr algn="l" indent="0" marL="0">
              <a:buNone/>
            </a:pPr>
            <a:endParaRPr dirty="0"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/>
      </p:grpSpPr>
      <p:sp>
        <p:nvSpPr>
          <p:cNvPr id="1048601" name="Text Box 1"/>
          <p:cNvSpPr txBox="1"/>
          <p:nvPr/>
        </p:nvSpPr>
        <p:spPr>
          <a:xfrm>
            <a:off x="977900" y="514350"/>
            <a:ext cx="11727180" cy="5577840"/>
          </a:xfrm>
          <a:prstGeom prst="rect"/>
          <a:noFill/>
        </p:spPr>
        <p:txBody>
          <a:bodyPr rtlCol="0" wrap="none">
            <a:spAutoFit/>
          </a:bodyPr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_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VehicleLocationsState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extends State&lt;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&gt; {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String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locationData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= "";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Future&lt;void&gt;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fetchVehicleLocations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{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final response = await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http.get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('http://your-python-server-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url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get_vehicle_location?vehicle_id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=bus1');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if (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response.statusCode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== 200) {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setState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(() {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locationData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=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json.decode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response.body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toString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();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});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}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}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b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Widget build(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BuildContext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context) {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return Scaffold(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appBar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AppBar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title: Text('Public Transport Optimization App'),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),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02" name="Text Box 1"/>
          <p:cNvSpPr txBox="1"/>
          <p:nvPr/>
        </p:nvSpPr>
        <p:spPr>
          <a:xfrm>
            <a:off x="1379220" y="920750"/>
            <a:ext cx="4983480" cy="5273040"/>
          </a:xfrm>
          <a:prstGeom prst="rect"/>
          <a:noFill/>
        </p:spPr>
        <p:txBody>
          <a:bodyPr rtlCol="0" wrap="none">
            <a:spAutoFit/>
          </a:bodyPr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body: Center(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child: Column(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children: &lt;Widget&gt;[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ElevatedButton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  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onPressed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fetchVehicleLocations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 indent="0" marL="0">
              <a:buNone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child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Text('Get Vehicle Location'),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 ),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 Text(</a:t>
            </a:r>
            <a:r>
              <a:rPr dirty="0" sz="2000" lang="en-US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locationData</a:t>
            </a: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),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],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),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),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);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}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0" marL="0">
              <a:buNone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/>
      </p:grpSpPr>
      <p:sp>
        <p:nvSpPr>
          <p:cNvPr id="1048603" name="Text Box 3"/>
          <p:cNvSpPr txBox="1"/>
          <p:nvPr/>
        </p:nvSpPr>
        <p:spPr>
          <a:xfrm>
            <a:off x="1221740" y="815340"/>
            <a:ext cx="1833880" cy="840740"/>
          </a:xfrm>
          <a:prstGeom prst="rect"/>
          <a:noFill/>
        </p:spPr>
        <p:txBody>
          <a:bodyPr rtlCol="0" wrap="none">
            <a:spAutoFit/>
          </a:bodyPr>
          <a:p>
            <a:pPr algn="l"/>
            <a:r>
              <a:rPr b="1" dirty="0" sz="3200" lang="en-US" smtClean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OUTPUT:</a:t>
            </a:r>
            <a:endParaRPr b="1" dirty="0" lang="en-US">
              <a:solidFill>
                <a:srgbClr val="610441"/>
              </a:solidFill>
              <a:latin typeface="Algerian" panose="04020705040A02060702" pitchFamily="82" charset="0"/>
            </a:endParaRPr>
          </a:p>
          <a:p>
            <a:endParaRPr lang="en-US"/>
          </a:p>
        </p:txBody>
      </p:sp>
      <p:pic>
        <p:nvPicPr>
          <p:cNvPr id="2097158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80205" y="815340"/>
            <a:ext cx="5946775" cy="531495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/>
      </p:grpSpPr>
      <p:pic>
        <p:nvPicPr>
          <p:cNvPr id="209715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44525" y="1470025"/>
            <a:ext cx="10902950" cy="5134610"/>
          </a:xfrm>
          <a:prstGeom prst="rect"/>
        </p:spPr>
      </p:pic>
      <p:sp>
        <p:nvSpPr>
          <p:cNvPr id="1048604" name="Text Box 4"/>
          <p:cNvSpPr txBox="1"/>
          <p:nvPr/>
        </p:nvSpPr>
        <p:spPr>
          <a:xfrm>
            <a:off x="644525" y="600075"/>
            <a:ext cx="7523481" cy="3962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Wingdings" panose="05000000000000000000" charset="0"/>
              <a:buChar char="q"/>
            </a:pPr>
            <a:r>
              <a:rPr b="1" sz="2000" lang="en-US">
                <a:solidFill>
                  <a:srgbClr val="610441"/>
                </a:solidFill>
              </a:rPr>
              <a:t>A smart information system for public transport optimization </a:t>
            </a:r>
            <a:r>
              <a:rPr b="1" lang="en-US">
                <a:solidFill>
                  <a:srgbClr val="610441"/>
                </a:solidFill>
              </a:rPr>
              <a:t>:</a:t>
            </a:r>
            <a:endParaRPr b="1" lang="en-US">
              <a:solidFill>
                <a:srgbClr val="61044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/>
      </p:grpSpPr>
      <p:sp>
        <p:nvSpPr>
          <p:cNvPr id="1048605" name="Text Box 1"/>
          <p:cNvSpPr txBox="1"/>
          <p:nvPr/>
        </p:nvSpPr>
        <p:spPr>
          <a:xfrm>
            <a:off x="1149350" y="654685"/>
            <a:ext cx="2367280" cy="1056640"/>
          </a:xfrm>
          <a:prstGeom prst="rect"/>
          <a:noFill/>
        </p:spPr>
        <p:txBody>
          <a:bodyPr rtlCol="0" wrap="none">
            <a:spAutoFit/>
          </a:bodyPr>
          <a:p>
            <a:pPr algn="l"/>
            <a:r>
              <a:rPr b="1" dirty="0" lang="en-US" smtClean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 </a:t>
            </a:r>
            <a:r>
              <a:rPr b="1" dirty="0" sz="3200" lang="en-US" smtClean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FEATURES :</a:t>
            </a:r>
            <a:endParaRPr b="1" dirty="0" sz="3200" lang="en-US">
              <a:solidFill>
                <a:srgbClr val="FF33CC"/>
              </a:solidFill>
              <a:latin typeface="Algerian" panose="04020705040A02060702" pitchFamily="82" charset="0"/>
            </a:endParaRPr>
          </a:p>
          <a:p>
            <a:endParaRPr b="1" dirty="0" sz="3200" lang="en-US">
              <a:solidFill>
                <a:srgbClr val="FF33CC"/>
              </a:solidFill>
              <a:latin typeface="Algerian" panose="04020705040A02060702" pitchFamily="82" charset="0"/>
            </a:endParaRPr>
          </a:p>
        </p:txBody>
      </p:sp>
      <p:sp>
        <p:nvSpPr>
          <p:cNvPr id="1048606" name="Text Box 2"/>
          <p:cNvSpPr txBox="1"/>
          <p:nvPr/>
        </p:nvSpPr>
        <p:spPr>
          <a:xfrm>
            <a:off x="1149350" y="1731010"/>
            <a:ext cx="10190480" cy="2529840"/>
          </a:xfrm>
          <a:prstGeom prst="rect"/>
          <a:noFill/>
        </p:spPr>
        <p:txBody>
          <a:bodyPr rtlCol="0" wrap="none">
            <a:spAutoFit/>
          </a:bodyPr>
          <a:p>
            <a:pPr algn="just" indent="-285750" marL="285750">
              <a:buFont typeface="Wingdings" panose="05000000000000000000" charset="0"/>
              <a:buChar char="Ø"/>
            </a:pPr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Public transportation is a form of local travel that enables more people to commute 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together along designated routes.   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indent="-285750" marL="285750">
              <a:buFont typeface="Wingdings" panose="05000000000000000000" charset="0"/>
              <a:buChar char="Ø"/>
            </a:pPr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Typical examples of types of public transportation include buses, airlines and coaches.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indent="-285750" marL="285750">
              <a:buFont typeface="Wingdings" panose="05000000000000000000" charset="0"/>
              <a:buChar char="Ø"/>
            </a:pPr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IOT provides real-time monitoring, which allows users to track their booked buses. 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indent="-285750" marL="285750">
              <a:buFont typeface="Wingdings" panose="05000000000000000000" charset="0"/>
              <a:buChar char="Ø"/>
            </a:pP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indent="-285750" marL="285750">
              <a:buFont typeface="Wingdings" panose="05000000000000000000" charset="0"/>
              <a:buChar char="Ø"/>
            </a:pPr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Help streamline the storage of goods and managemen of inventory levels.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/>
      </p:grpSpPr>
      <p:sp>
        <p:nvSpPr>
          <p:cNvPr id="1048607" name="Tit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2922905" y="1626870"/>
            <a:ext cx="6620510" cy="1082675"/>
          </a:xfrm>
        </p:spPr>
        <p:txBody>
          <a:bodyPr>
            <a:scene3d>
              <a:camera prst="orthographicFront"/>
              <a:lightRig dir="t" rig="threePt"/>
            </a:scene3d>
          </a:bodyPr>
          <a:p>
            <a:r>
              <a:rPr sz="6000"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  <a:latin typeface="FrankRuehl" panose="020E0503060101010101" charset="0"/>
                <a:cs typeface="FrankRuehl" panose="020E0503060101010101" charset="0"/>
              </a:rPr>
              <a:t>THANK YOU...</a:t>
            </a:r>
            <a:endParaRPr sz="6000" lang="en-US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  <a:latin typeface="FrankRuehl" panose="020E0503060101010101" charset="0"/>
              <a:cs typeface="FrankRuehl" panose="020E0503060101010101" charset="0"/>
            </a:endParaRPr>
          </a:p>
        </p:txBody>
      </p:sp>
      <p:sp>
        <p:nvSpPr>
          <p:cNvPr id="1048608" name="Subtit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625465" y="3653790"/>
            <a:ext cx="6566535" cy="2725420"/>
          </a:xfrm>
        </p:spPr>
        <p:txBody>
          <a:bodyPr/>
          <a:p>
            <a:pPr indent="0" marL="0">
              <a:buNone/>
            </a:pPr>
            <a:r>
              <a:rPr b="1" sz="2800" i="1" lang="en-US" u="sng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PRESENTED BY :</a:t>
            </a:r>
            <a:endParaRPr b="1" sz="2800" i="1" lang="en-US" u="sng">
              <a:solidFill>
                <a:srgbClr val="610441"/>
              </a:solidFill>
              <a:latin typeface="FrankRuehl" panose="020E0503060101010101" charset="0"/>
              <a:cs typeface="FrankRuehl" panose="020E0503060101010101" charset="0"/>
            </a:endParaRPr>
          </a:p>
          <a:p>
            <a:pPr indent="0" marL="0">
              <a:buNone/>
            </a:pPr>
            <a:r>
              <a:rPr b="1" sz="24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	</a:t>
            </a:r>
            <a:r>
              <a:rPr altLang="en-GB" b="1" sz="24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 </a:t>
            </a:r>
            <a:r>
              <a:rPr altLang="en-GB" b="1" sz="24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 </a:t>
            </a:r>
            <a:r>
              <a:rPr altLang="en-GB"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P</a:t>
            </a:r>
            <a:r>
              <a:rPr altLang="en-GB"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a</a:t>
            </a:r>
            <a:r>
              <a:rPr altLang="en-GB"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v</a:t>
            </a:r>
            <a:r>
              <a:rPr altLang="en-GB"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i</a:t>
            </a:r>
            <a:r>
              <a:rPr altLang="en-GB"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t</a:t>
            </a:r>
            <a:r>
              <a:rPr altLang="en-GB"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h</a:t>
            </a:r>
            <a:r>
              <a:rPr altLang="en-GB"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r</a:t>
            </a:r>
            <a:r>
              <a:rPr altLang="en-GB"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a</a:t>
            </a:r>
            <a:r>
              <a:rPr altLang="en-GB"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.</a:t>
            </a:r>
            <a:r>
              <a:rPr altLang="en-GB"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k</a:t>
            </a:r>
            <a:endParaRPr b="1" sz="2400" i="1" lang="en-US">
              <a:solidFill>
                <a:srgbClr val="610441"/>
              </a:solidFill>
              <a:latin typeface="FrankRuehl" panose="020E0503060101010101" charset="0"/>
              <a:cs typeface="FrankRuehl" panose="020E0503060101010101" charset="0"/>
            </a:endParaRPr>
          </a:p>
          <a:p>
            <a:pPr indent="0" marL="0">
              <a:buNone/>
            </a:pPr>
            <a:r>
              <a:rPr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	42262110403</a:t>
            </a:r>
            <a:r>
              <a:rPr altLang="en-GB"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1</a:t>
            </a:r>
            <a:endParaRPr b="1" sz="2800" i="1" lang="en-US">
              <a:solidFill>
                <a:srgbClr val="610441"/>
              </a:solidFill>
              <a:latin typeface="FrankRuehl" panose="020E0503060101010101" charset="0"/>
              <a:cs typeface="FrankRuehl" panose="020E0503060101010101" charset="0"/>
            </a:endParaRPr>
          </a:p>
          <a:p>
            <a:pPr indent="0" marL="0">
              <a:buNone/>
            </a:pPr>
            <a:r>
              <a:rPr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	University College Of  	     	Engineering, Panruti.</a:t>
            </a:r>
            <a:endParaRPr b="1" sz="2800" i="1" lang="en-US">
              <a:solidFill>
                <a:srgbClr val="610441"/>
              </a:solidFill>
              <a:latin typeface="FrankRuehl" panose="020E0503060101010101" charset="0"/>
              <a:cs typeface="FrankRuehl" panose="020E0503060101010101" charset="0"/>
            </a:endParaRPr>
          </a:p>
          <a:p>
            <a:endParaRPr b="1" sz="2800" i="1" lang="en-US">
              <a:solidFill>
                <a:srgbClr val="610441"/>
              </a:solidFill>
              <a:latin typeface="FrankRuehl" panose="020E0503060101010101" charset="0"/>
              <a:cs typeface="FrankRuehl" panose="020E0503060101010101" charset="0"/>
            </a:endParaRPr>
          </a:p>
          <a:p>
            <a:pPr indent="0" marL="0">
              <a:buNone/>
            </a:pPr>
            <a:r>
              <a:rPr b="1" sz="2800" i="1" lang="en-US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 </a:t>
            </a:r>
            <a:endParaRPr b="1" sz="2800" i="1" lang="en-US">
              <a:solidFill>
                <a:srgbClr val="610441"/>
              </a:solidFill>
              <a:latin typeface="FrankRuehl" panose="020E0503060101010101" charset="0"/>
              <a:cs typeface="FrankRuehl" panose="020E0503060101010101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586" name="Text Box 1"/>
          <p:cNvSpPr txBox="1"/>
          <p:nvPr/>
        </p:nvSpPr>
        <p:spPr>
          <a:xfrm>
            <a:off x="1206500" y="1007110"/>
            <a:ext cx="3192780" cy="574040"/>
          </a:xfrm>
          <a:prstGeom prst="rect"/>
          <a:noFill/>
        </p:spPr>
        <p:txBody>
          <a:bodyPr rtlCol="0" wrap="none">
            <a:spAutoFit/>
          </a:bodyPr>
          <a:p>
            <a:pPr algn="l"/>
            <a:r>
              <a:rPr b="1" dirty="0" sz="3200" lang="en-US" smtClean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INTRODUCTION:</a:t>
            </a:r>
            <a:endParaRPr b="1" dirty="0" sz="3200" lang="en-US" smtClean="0">
              <a:solidFill>
                <a:srgbClr val="610441"/>
              </a:solidFill>
              <a:latin typeface="Algerian" panose="04020705040A02060702" pitchFamily="82" charset="0"/>
              <a:sym typeface="+mn-ea"/>
            </a:endParaRPr>
          </a:p>
        </p:txBody>
      </p:sp>
      <p:sp>
        <p:nvSpPr>
          <p:cNvPr id="1048587" name="Text Box 2"/>
          <p:cNvSpPr txBox="1"/>
          <p:nvPr/>
        </p:nvSpPr>
        <p:spPr>
          <a:xfrm>
            <a:off x="1206500" y="2087880"/>
            <a:ext cx="9618345" cy="5882640"/>
          </a:xfrm>
          <a:prstGeom prst="rect"/>
          <a:noFill/>
        </p:spPr>
        <p:txBody>
          <a:bodyPr rtlCol="0" wrap="square">
            <a:spAutoFit/>
          </a:bodyPr>
          <a:p>
            <a:pPr algn="just" indent="-285750" marL="285750">
              <a:buFont typeface="Wingdings" panose="05000000000000000000" charset="0"/>
              <a:buChar char="v"/>
            </a:pPr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Improved public transport integration can bring benefits to both public transport users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and public transport providers. 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indent="-285750" marL="285750">
              <a:buFont typeface="Wingdings" panose="05000000000000000000" charset="0"/>
              <a:buChar char="v"/>
            </a:pPr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Public transport refers to shared passenger transportation services like bus, trains, </a:t>
            </a:r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dirty="0"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metro, trolleybus etc</a:t>
            </a: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 indent="-285750" marL="285750">
              <a:buFont typeface="Wingdings" panose="05000000000000000000" charset="0"/>
              <a:buChar char="v"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First, it can provide passengers with a better travel experience by making it easier 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indent="0">
              <a:buFont typeface="Wingdings" panose="05000000000000000000" charset="0"/>
              <a:buNone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and more convenient to use, especially in competition with private modes such as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indent="0">
              <a:buFont typeface="Wingdings" panose="05000000000000000000" charset="0"/>
              <a:buNone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motorbikes, cars and taxis. Second, effective public transport system integration can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indent="0">
              <a:buFont typeface="Wingdings" panose="05000000000000000000" charset="0"/>
              <a:buNone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enhance public transport’s financialsustainability by decreasing overall costs through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indent="0">
              <a:buFont typeface="Wingdings" panose="05000000000000000000" charset="0"/>
              <a:buNone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reduced overlap and redundancy and increasing revenue by attracting more customers. 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7985" y="1377315"/>
            <a:ext cx="10783570" cy="5191125"/>
          </a:xfrm>
          <a:prstGeom prst="rect"/>
        </p:spPr>
      </p:pic>
      <p:sp>
        <p:nvSpPr>
          <p:cNvPr id="1048588" name="Text Box 4"/>
          <p:cNvSpPr txBox="1"/>
          <p:nvPr/>
        </p:nvSpPr>
        <p:spPr>
          <a:xfrm>
            <a:off x="387985" y="584200"/>
            <a:ext cx="5796280" cy="3962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Wingdings" panose="05000000000000000000" charset="0"/>
              <a:buChar char="q"/>
            </a:pPr>
            <a:r>
              <a:rPr b="1" sz="2000" lang="en-US">
                <a:solidFill>
                  <a:srgbClr val="610441"/>
                </a:solidFill>
              </a:rPr>
              <a:t>Optimization of public transportation network :</a:t>
            </a:r>
            <a:endParaRPr b="1" sz="2000" lang="en-US">
              <a:solidFill>
                <a:srgbClr val="61044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pic>
        <p:nvPicPr>
          <p:cNvPr id="209715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76950" y="1166495"/>
            <a:ext cx="5438775" cy="4886325"/>
          </a:xfrm>
          <a:prstGeom prst="rect"/>
        </p:spPr>
      </p:pic>
      <p:sp>
        <p:nvSpPr>
          <p:cNvPr id="1048589" name="Text Box 2"/>
          <p:cNvSpPr txBox="1"/>
          <p:nvPr/>
        </p:nvSpPr>
        <p:spPr>
          <a:xfrm>
            <a:off x="814070" y="2108200"/>
            <a:ext cx="3522980" cy="2225041"/>
          </a:xfrm>
          <a:prstGeom prst="rect"/>
          <a:noFill/>
        </p:spPr>
        <p:txBody>
          <a:bodyPr rtlCol="0" wrap="none">
            <a:spAutoFit/>
          </a:bodyPr>
          <a:p>
            <a:pPr algn="l" indent="-342900" marL="342900">
              <a:buFont typeface="Wingdings" panose="05000000000000000000" charset="0"/>
              <a:buChar char="q"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ESP 32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 indent="0">
              <a:buFont typeface="Arial" panose="020B0604020202020204" pitchFamily="34" charset="0"/>
              <a:buNone/>
            </a:pP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342900" marL="342900">
              <a:buFont typeface="Wingdings" panose="05000000000000000000" charset="0"/>
              <a:buChar char="q"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Ultrasonic distance sensor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 indent="0">
              <a:buFont typeface="Arial" panose="020B0604020202020204" pitchFamily="34" charset="0"/>
              <a:buNone/>
            </a:pP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342900" marL="342900">
              <a:buFont typeface="Wingdings" panose="05000000000000000000" charset="0"/>
              <a:buChar char="q"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LED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 indent="0">
              <a:buFont typeface="Arial" panose="020B0604020202020204" pitchFamily="34" charset="0"/>
              <a:buNone/>
            </a:pP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342900" marL="342900">
              <a:buFont typeface="Wingdings" panose="05000000000000000000" charset="0"/>
              <a:buChar char="q"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wires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48590" name="Text Box 3"/>
          <p:cNvSpPr txBox="1"/>
          <p:nvPr/>
        </p:nvSpPr>
        <p:spPr>
          <a:xfrm>
            <a:off x="814070" y="659130"/>
            <a:ext cx="2608579" cy="1056640"/>
          </a:xfrm>
          <a:prstGeom prst="rect"/>
          <a:noFill/>
        </p:spPr>
        <p:txBody>
          <a:bodyPr rtlCol="0" wrap="none">
            <a:spAutoFit/>
          </a:bodyPr>
          <a:p>
            <a:pPr algn="l"/>
            <a:r>
              <a:rPr b="1" dirty="0" sz="3200" lang="en-US" smtClean="0">
                <a:solidFill>
                  <a:srgbClr val="610441"/>
                </a:solidFill>
                <a:latin typeface="Algerian" panose="04020705040A02060702" pitchFamily="82" charset="0"/>
                <a:cs typeface="Aharoni" panose="02010803020104030203" pitchFamily="2" charset="-79"/>
                <a:sym typeface="+mn-ea"/>
              </a:rPr>
              <a:t>Components:</a:t>
            </a:r>
            <a:endParaRPr b="1" dirty="0" sz="3200" lang="en-US">
              <a:solidFill>
                <a:srgbClr val="610441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  <a:p>
            <a:endParaRPr b="1" dirty="0" sz="3200" lang="en-US">
              <a:solidFill>
                <a:srgbClr val="610441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591" name="Text Box 2"/>
          <p:cNvSpPr txBox="1"/>
          <p:nvPr/>
        </p:nvSpPr>
        <p:spPr>
          <a:xfrm>
            <a:off x="950595" y="1255395"/>
            <a:ext cx="10215880" cy="5273040"/>
          </a:xfrm>
          <a:prstGeom prst="rect"/>
          <a:noFill/>
        </p:spPr>
        <p:txBody>
          <a:bodyPr rtlCol="0" wrap="none">
            <a:spAutoFit/>
          </a:bodyPr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#include &lt;WiFi.h&gt;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#include &lt;ThingSpeak.h&gt;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char* ssid = "Wokwi-GUEST"; // Replace with your Wi-Fi SSID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char* password = ""; // Replace with your Wi-Fi password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unsigned long channelID = 2314735; // Your ThingSpeak Channel ID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char* apiKey = "ET0D4BTO8GFP64IR"; // Your ThingSpeak Write API Key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unsigned long updateInterval = 60000; // Update interval in milliseconds (1 minute)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int irSensor1 = 13;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int irSensor2 = 14;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passengerCount = 0;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sensor1State = 0;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sensor2State = 0;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lastSensor1State = 0;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lastSensor2State = 0;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unsigned long lastConnectionTime = 0;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92" name="Text Box 3"/>
          <p:cNvSpPr txBox="1"/>
          <p:nvPr/>
        </p:nvSpPr>
        <p:spPr>
          <a:xfrm>
            <a:off x="950595" y="279400"/>
            <a:ext cx="2227580" cy="1056640"/>
          </a:xfrm>
          <a:prstGeom prst="rect"/>
          <a:noFill/>
        </p:spPr>
        <p:txBody>
          <a:bodyPr rtlCol="0" wrap="none">
            <a:spAutoFit/>
          </a:bodyPr>
          <a:p>
            <a:pPr algn="l"/>
            <a:r>
              <a:rPr b="1" dirty="0" sz="3200" lang="en-US" smtClean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PROGRAM:</a:t>
            </a:r>
            <a:endParaRPr b="1" dirty="0" sz="3200" lang="en-US">
              <a:solidFill>
                <a:srgbClr val="610441"/>
              </a:solidFill>
              <a:latin typeface="Algerian" panose="04020705040A02060702" pitchFamily="82" charset="0"/>
            </a:endParaRPr>
          </a:p>
          <a:p>
            <a:endParaRPr b="1" dirty="0" sz="3200" lang="en-US">
              <a:solidFill>
                <a:srgbClr val="61044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593" name="Text Box 2"/>
          <p:cNvSpPr txBox="1"/>
          <p:nvPr/>
        </p:nvSpPr>
        <p:spPr>
          <a:xfrm>
            <a:off x="1017270" y="303530"/>
            <a:ext cx="8552180" cy="6492240"/>
          </a:xfrm>
          <a:prstGeom prst="rect"/>
          <a:noFill/>
        </p:spPr>
        <p:txBody>
          <a:bodyPr rtlCol="0" wrap="none">
            <a:spAutoFit/>
          </a:bodyPr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WiFiClient client;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void setup() {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Serial.begin(115200);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WiFi.begin(ssid, password);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ThingSpeak.begin(client);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pinMode(irSensor1, INPUT);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pinMode(irSensor2, INPUT);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void loop() {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sensor1State = digitalRead(irSensor1);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sensor2State = digitalRead(irSensor2);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if (sensor1State != lastSensor1State) {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if (sensor1State == HIGH) {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 passengerCount++;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 Serial.println("Passenger count increased: " + String(passengerCount));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lastSensor1State = sensor1State;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sp>
        <p:nvSpPr>
          <p:cNvPr id="1048594" name="Text Box 1"/>
          <p:cNvSpPr txBox="1"/>
          <p:nvPr/>
        </p:nvSpPr>
        <p:spPr>
          <a:xfrm>
            <a:off x="1085850" y="118745"/>
            <a:ext cx="7870190" cy="71018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if (sensor2State != lastSensor2State) {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if (sensor2State == HIGH) {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 passengerCount--;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 Serial.println("Passenger count decreased: " + String(passengerCount));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lastSensor2State = sensor2State;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if (millis() - lastConnectionTime &gt; updateInterval) {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updateThingSpeak();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void updateThingSpeak() {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ThingSpeak.setField(1, passengerCount);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int httpCode = ThingSpeak.writeFields(channelID, apiKey);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if (httpCode == 200) {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Serial.println("Data sent to ThingSpeak successfully");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 else {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Serial.println("Failed to send data to ThingSpeak");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lastConnectionTime = millis();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2000" lang="en-US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pic>
        <p:nvPicPr>
          <p:cNvPr id="209715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35475" y="780415"/>
            <a:ext cx="5920740" cy="6006465"/>
          </a:xfrm>
          <a:prstGeom prst="rect"/>
        </p:spPr>
      </p:pic>
      <p:sp>
        <p:nvSpPr>
          <p:cNvPr id="1048595" name="Text Box 2"/>
          <p:cNvSpPr txBox="1"/>
          <p:nvPr/>
        </p:nvSpPr>
        <p:spPr>
          <a:xfrm>
            <a:off x="1101090" y="780415"/>
            <a:ext cx="1833880" cy="1056640"/>
          </a:xfrm>
          <a:prstGeom prst="rect"/>
          <a:noFill/>
        </p:spPr>
        <p:txBody>
          <a:bodyPr rtlCol="0" wrap="none">
            <a:spAutoFit/>
          </a:bodyPr>
          <a:p>
            <a:pPr algn="l"/>
            <a:r>
              <a:rPr b="1" dirty="0" sz="3200" lang="en-US" smtClean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OUTPUT:</a:t>
            </a:r>
            <a:endParaRPr b="1" dirty="0" sz="3200" lang="en-US">
              <a:solidFill>
                <a:srgbClr val="610441"/>
              </a:solidFill>
              <a:latin typeface="Algerian" panose="04020705040A02060702" pitchFamily="82" charset="0"/>
            </a:endParaRPr>
          </a:p>
          <a:p>
            <a:endParaRPr b="1" dirty="0" sz="3200" lang="en-US">
              <a:solidFill>
                <a:srgbClr val="61044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/>
      </p:grpSpPr>
      <p:sp>
        <p:nvSpPr>
          <p:cNvPr id="1048596" name="Text Box 1"/>
          <p:cNvSpPr txBox="1"/>
          <p:nvPr/>
        </p:nvSpPr>
        <p:spPr>
          <a:xfrm>
            <a:off x="3258820" y="1534795"/>
            <a:ext cx="297180" cy="645160"/>
          </a:xfrm>
          <a:prstGeom prst="rect"/>
          <a:noFill/>
        </p:spPr>
        <p:txBody>
          <a:bodyPr rtlCol="0" wrap="none">
            <a:spAutoFit/>
          </a:bodyPr>
          <a:p>
            <a:pPr algn="l"/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endParaRPr lang="en-US"/>
          </a:p>
        </p:txBody>
      </p:sp>
      <p:sp>
        <p:nvSpPr>
          <p:cNvPr id="1048597" name="Text Box 2"/>
          <p:cNvSpPr txBox="1"/>
          <p:nvPr/>
        </p:nvSpPr>
        <p:spPr>
          <a:xfrm>
            <a:off x="890270" y="458470"/>
            <a:ext cx="2608579" cy="1056640"/>
          </a:xfrm>
          <a:prstGeom prst="rect"/>
          <a:noFill/>
        </p:spPr>
        <p:txBody>
          <a:bodyPr rtlCol="0" wrap="none">
            <a:spAutoFit/>
          </a:bodyPr>
          <a:p>
            <a:pPr algn="l"/>
            <a:r>
              <a:rPr b="1" dirty="0" sz="3200" lang="en-US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Components:</a:t>
            </a:r>
            <a:br>
              <a:rPr b="1" dirty="0" sz="3200" lang="en-US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</a:br>
            <a:endParaRPr b="1" dirty="0" sz="3200" lang="en-US">
              <a:solidFill>
                <a:srgbClr val="610441"/>
              </a:solidFill>
              <a:latin typeface="Algerian" panose="04020705040A02060702" pitchFamily="82" charset="0"/>
              <a:sym typeface="+mn-ea"/>
            </a:endParaRPr>
          </a:p>
        </p:txBody>
      </p:sp>
      <p:sp>
        <p:nvSpPr>
          <p:cNvPr id="1048598" name="Text Box 3"/>
          <p:cNvSpPr txBox="1"/>
          <p:nvPr/>
        </p:nvSpPr>
        <p:spPr>
          <a:xfrm>
            <a:off x="890270" y="1332865"/>
            <a:ext cx="2506980" cy="4053841"/>
          </a:xfrm>
          <a:prstGeom prst="rect"/>
          <a:noFill/>
        </p:spPr>
        <p:txBody>
          <a:bodyPr rtlCol="0" wrap="none">
            <a:spAutoFit/>
          </a:bodyPr>
          <a:p>
            <a:pPr algn="l" indent="-285750" marL="285750">
              <a:buFont typeface="Wingdings" panose="05000000000000000000" charset="0"/>
              <a:buChar char="q"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Arduino </a:t>
            </a:r>
            <a:r>
              <a:rPr dirty="0" sz="2000" lang="en-US" err="1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uno</a:t>
            </a: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servo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 indent="-285750" marL="285750">
              <a:buFont typeface="Wingdings" panose="05000000000000000000" charset="0"/>
              <a:buChar char="q"/>
            </a:pP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285750" marL="285750">
              <a:buFont typeface="Wingdings" panose="05000000000000000000" charset="0"/>
              <a:buChar char="q"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Potentiometer 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 indent="-285750" marL="285750">
              <a:buFont typeface="Wingdings" panose="05000000000000000000" charset="0"/>
              <a:buChar char="q"/>
            </a:pP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285750" marL="285750">
              <a:buFont typeface="Wingdings" panose="05000000000000000000" charset="0"/>
              <a:buChar char="q"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Breadboard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 indent="-285750" marL="285750">
              <a:buFont typeface="Wingdings" panose="05000000000000000000" charset="0"/>
              <a:buChar char="q"/>
            </a:pP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 indent="-285750" marL="285750">
              <a:buFont typeface="Wingdings" panose="05000000000000000000" charset="0"/>
              <a:buChar char="q"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Resistor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 indent="-285750" marL="285750">
              <a:buFont typeface="Wingdings" panose="05000000000000000000" charset="0"/>
              <a:buChar char="q"/>
            </a:pP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285750" marL="285750">
              <a:buFont typeface="Wingdings" panose="05000000000000000000" charset="0"/>
              <a:buChar char="q"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LCD 16*2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 indent="-285750" marL="285750">
              <a:buFont typeface="Wingdings" panose="05000000000000000000" charset="0"/>
              <a:buChar char="q"/>
            </a:pP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indent="-285750" marL="285750">
              <a:buFont typeface="Wingdings" panose="05000000000000000000" charset="0"/>
              <a:buChar char="q"/>
            </a:pPr>
            <a:r>
              <a:rPr dirty="0" sz="2000" lang="en-US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PIR sensor</a:t>
            </a:r>
            <a:endParaRPr dirty="0" sz="2000" lang="en-US" smtClean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dirty="0" sz="2000" lang="en-US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97157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03725" y="1217930"/>
            <a:ext cx="6648450" cy="420751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SM-M015G</dc:creator>
  <cp:lastModifiedBy>sys1</cp:lastModifiedBy>
  <dcterms:created xsi:type="dcterms:W3CDTF">2023-10-28T04:36:00Z</dcterms:created>
  <dcterms:modified xsi:type="dcterms:W3CDTF">2023-10-29T13:05:42Z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A5B742BF6D784975B9D13EF86948EE91</vt:lpwstr>
  </property>
  <property fmtid="{D5CDD505-2E9C-101B-9397-08002B2CF9AE}" pid="3" name="KSOProductBuildVer">
    <vt:lpwstr>1033-11.2.0.11440</vt:lpwstr>
  </property>
</Properties>
</file>