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6" r:id="rId3"/>
    <p:sldId id="263" r:id="rId4"/>
    <p:sldId id="261" r:id="rId5"/>
    <p:sldId id="311" r:id="rId6"/>
    <p:sldId id="306" r:id="rId7"/>
    <p:sldId id="307" r:id="rId8"/>
    <p:sldId id="277" r:id="rId9"/>
    <p:sldId id="278" r:id="rId10"/>
    <p:sldId id="280" r:id="rId11"/>
    <p:sldId id="282" r:id="rId12"/>
    <p:sldId id="283" r:id="rId13"/>
    <p:sldId id="286" r:id="rId14"/>
    <p:sldId id="287" r:id="rId15"/>
    <p:sldId id="288" r:id="rId16"/>
    <p:sldId id="312" r:id="rId17"/>
    <p:sldId id="260" r:id="rId18"/>
    <p:sldId id="313" r:id="rId19"/>
    <p:sldId id="301" r:id="rId20"/>
    <p:sldId id="302" r:id="rId21"/>
    <p:sldId id="314" r:id="rId22"/>
    <p:sldId id="315" r:id="rId23"/>
    <p:sldId id="316" r:id="rId24"/>
    <p:sldId id="317" r:id="rId25"/>
    <p:sldId id="318" r:id="rId26"/>
    <p:sldId id="319" r:id="rId27"/>
    <p:sldId id="320" r:id="rId28"/>
    <p:sldId id="3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EFE9-2B15-4249-6D91-697EC3573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2C3FA2-F709-7CFD-1535-1E96FD99A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3BF5B6-CBFB-9CBA-D4E4-FC139C4FE9EC}"/>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4075E08F-A410-EC76-1D6B-32340A173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A12A6-D679-ED75-4965-9B84BCF6ECAA}"/>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261341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CB00-7233-79F6-CF01-C28C3B680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AE3A22-A769-CDDA-9F81-4E4C681B7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83273-C8B9-2102-3A0C-FBC43CB600E6}"/>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C209EF78-8526-5F98-31F0-78D36B736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26738-4711-18ED-381A-DEA9B012589B}"/>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347788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785A97-7679-4B28-A72E-9EF94FEC22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0DCCB2-21AE-96CE-D177-0F987EFA7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4EB96-7A87-67A3-A388-22B7E4835BBA}"/>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9EFEECDB-0BCA-981B-AF0D-C4C47204C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91ECF-991B-245C-84C1-132C65D5B947}"/>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8363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D311-B62B-4A66-ABBE-B615D3F64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402CC-863C-F771-CCB0-009BFBC3F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69D82-2117-0D28-7022-C388DEE1E78E}"/>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E90F2C1B-75E4-18A4-5A08-789719DBC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2FB76-A274-960D-0EE5-5CBADEA93F93}"/>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311790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EC92-F7F9-997C-21A1-352A375F3F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F36AC-040A-80F9-0E06-FE847F5968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D76D16-5257-369B-700E-BA5C84333C17}"/>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F54298AC-EDC0-F5FC-4987-5467D7D6A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805059-1DDD-2868-E6DE-6057B52AB26B}"/>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383235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933-9786-5276-43E6-29F313BFF6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A339F-0D18-CAA9-9BAC-4543B69A2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46B600-D695-5582-7872-3A0C8514B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5B4D30-806E-7CD8-B44C-27B7467C271E}"/>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6" name="Footer Placeholder 5">
            <a:extLst>
              <a:ext uri="{FF2B5EF4-FFF2-40B4-BE49-F238E27FC236}">
                <a16:creationId xmlns:a16="http://schemas.microsoft.com/office/drawing/2014/main" id="{DD58CB4C-9859-4936-A31D-EA40EA2C5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F8A5E3-1204-68E5-71EF-B902626BB75F}"/>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83377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B145-9FB7-2526-C46D-F39CA3B216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3BA32-BC42-7A27-961E-E7CE84795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77702C-B980-0AFA-B502-68BDC83B4F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5AFAA3-2C8F-6E1D-F599-63A483EA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E619-7A03-C659-A83A-AAEFA0A56D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71A14-1377-0494-4649-01EE60934E4B}"/>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8" name="Footer Placeholder 7">
            <a:extLst>
              <a:ext uri="{FF2B5EF4-FFF2-40B4-BE49-F238E27FC236}">
                <a16:creationId xmlns:a16="http://schemas.microsoft.com/office/drawing/2014/main" id="{492A9842-8E4A-FD4D-BC10-6E2A89300D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373A2F-3C32-2A81-E626-412DC41AC854}"/>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34176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AF34-6516-4E62-C892-9F05FE0D2A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B3E5E1-DE6D-CC10-7F7A-FA975374A942}"/>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4" name="Footer Placeholder 3">
            <a:extLst>
              <a:ext uri="{FF2B5EF4-FFF2-40B4-BE49-F238E27FC236}">
                <a16:creationId xmlns:a16="http://schemas.microsoft.com/office/drawing/2014/main" id="{A5F50B81-F7D1-EF2C-A13A-52717B3DA4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B0221B-875E-CF5E-B91E-763C112484CF}"/>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33253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B1A03-CEE1-4C3B-ACB1-F78C87138E70}"/>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3" name="Footer Placeholder 2">
            <a:extLst>
              <a:ext uri="{FF2B5EF4-FFF2-40B4-BE49-F238E27FC236}">
                <a16:creationId xmlns:a16="http://schemas.microsoft.com/office/drawing/2014/main" id="{721D557D-A631-C3CA-5437-5AA1AB0882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CBFD4B-E124-AD44-738C-0A5EB702FB47}"/>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201690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BA73-A08D-4BC1-BD25-6352571F9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92D255-4A20-D926-BF3A-CF0778B974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B350A-DDE4-6909-ED4D-A0F31DFC4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279FF-EDF7-89AB-4021-F8D92D8CB4FC}"/>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6" name="Footer Placeholder 5">
            <a:extLst>
              <a:ext uri="{FF2B5EF4-FFF2-40B4-BE49-F238E27FC236}">
                <a16:creationId xmlns:a16="http://schemas.microsoft.com/office/drawing/2014/main" id="{C4EA6AA4-BFB0-BC0A-D41E-4D6C05BF9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0386B2-C96A-63CA-2625-5BD5C8F79D23}"/>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231594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91B2-C8A9-618C-C7D1-4859F76E1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CE3112-3B8C-9776-523A-7C86A938B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734DEE-2E41-FF89-F4FC-802A68B89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3B7E3-1F81-6567-328C-53EA903345BB}"/>
              </a:ext>
            </a:extLst>
          </p:cNvPr>
          <p:cNvSpPr>
            <a:spLocks noGrp="1"/>
          </p:cNvSpPr>
          <p:nvPr>
            <p:ph type="dt" sz="half" idx="10"/>
          </p:nvPr>
        </p:nvSpPr>
        <p:spPr/>
        <p:txBody>
          <a:bodyPr/>
          <a:lstStyle/>
          <a:p>
            <a:fld id="{8906B1CD-9EE8-40E7-B1B8-553BD66BABDE}" type="datetimeFigureOut">
              <a:rPr lang="en-IN" smtClean="0"/>
              <a:t>23-09-2025</a:t>
            </a:fld>
            <a:endParaRPr lang="en-IN"/>
          </a:p>
        </p:txBody>
      </p:sp>
      <p:sp>
        <p:nvSpPr>
          <p:cNvPr id="6" name="Footer Placeholder 5">
            <a:extLst>
              <a:ext uri="{FF2B5EF4-FFF2-40B4-BE49-F238E27FC236}">
                <a16:creationId xmlns:a16="http://schemas.microsoft.com/office/drawing/2014/main" id="{AFEA00B7-AE33-8162-587D-110E1B179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C905CE-C753-048C-C0E9-67702998D819}"/>
              </a:ext>
            </a:extLst>
          </p:cNvPr>
          <p:cNvSpPr>
            <a:spLocks noGrp="1"/>
          </p:cNvSpPr>
          <p:nvPr>
            <p:ph type="sldNum" sz="quarter" idx="12"/>
          </p:nvPr>
        </p:nvSpPr>
        <p:spPr/>
        <p:txBody>
          <a:bodyPr/>
          <a:lstStyle/>
          <a:p>
            <a:fld id="{1519E421-8FCB-4D8A-984B-51E33BDC37CC}" type="slidenum">
              <a:rPr lang="en-IN" smtClean="0"/>
              <a:t>‹#›</a:t>
            </a:fld>
            <a:endParaRPr lang="en-IN"/>
          </a:p>
        </p:txBody>
      </p:sp>
    </p:spTree>
    <p:extLst>
      <p:ext uri="{BB962C8B-B14F-4D97-AF65-F5344CB8AC3E}">
        <p14:creationId xmlns:p14="http://schemas.microsoft.com/office/powerpoint/2010/main" val="404367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65F70C-ED07-7A09-D97B-F1E00CBA5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7B2329-6F6C-1467-B8E3-A7E11D50D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8C1B2-E3CD-76BF-6A6D-747067EFD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B1CD-9EE8-40E7-B1B8-553BD66BABDE}" type="datetimeFigureOut">
              <a:rPr lang="en-IN" smtClean="0"/>
              <a:t>23-09-2025</a:t>
            </a:fld>
            <a:endParaRPr lang="en-IN"/>
          </a:p>
        </p:txBody>
      </p:sp>
      <p:sp>
        <p:nvSpPr>
          <p:cNvPr id="5" name="Footer Placeholder 4">
            <a:extLst>
              <a:ext uri="{FF2B5EF4-FFF2-40B4-BE49-F238E27FC236}">
                <a16:creationId xmlns:a16="http://schemas.microsoft.com/office/drawing/2014/main" id="{BEC76977-226E-1DE1-D410-D9C7913CDE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6AF48D-4DC9-E435-C933-FBA19BC02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9E421-8FCB-4D8A-984B-51E33BDC37CC}" type="slidenum">
              <a:rPr lang="en-IN" smtClean="0"/>
              <a:t>‹#›</a:t>
            </a:fld>
            <a:endParaRPr lang="en-IN"/>
          </a:p>
        </p:txBody>
      </p:sp>
    </p:spTree>
    <p:extLst>
      <p:ext uri="{BB962C8B-B14F-4D97-AF65-F5344CB8AC3E}">
        <p14:creationId xmlns:p14="http://schemas.microsoft.com/office/powerpoint/2010/main" val="403586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BF7E6C-4557-9AE5-9793-0970DD99DB93}"/>
              </a:ext>
            </a:extLst>
          </p:cNvPr>
          <p:cNvPicPr>
            <a:picLocks noChangeAspect="1"/>
          </p:cNvPicPr>
          <p:nvPr/>
        </p:nvPicPr>
        <p:blipFill>
          <a:blip r:embed="rId2"/>
          <a:stretch>
            <a:fillRect/>
          </a:stretch>
        </p:blipFill>
        <p:spPr>
          <a:xfrm>
            <a:off x="0" y="0"/>
            <a:ext cx="4109884" cy="6858000"/>
          </a:xfrm>
          <a:prstGeom prst="rect">
            <a:avLst/>
          </a:prstGeom>
          <a:ln>
            <a:noFill/>
          </a:ln>
          <a:effectLst>
            <a:softEdge rad="112500"/>
          </a:effectLst>
        </p:spPr>
      </p:pic>
      <p:sp>
        <p:nvSpPr>
          <p:cNvPr id="4" name="TextBox 3">
            <a:extLst>
              <a:ext uri="{FF2B5EF4-FFF2-40B4-BE49-F238E27FC236}">
                <a16:creationId xmlns:a16="http://schemas.microsoft.com/office/drawing/2014/main" id="{04CF4BF7-2507-2AD8-8D46-AED96934B60E}"/>
              </a:ext>
            </a:extLst>
          </p:cNvPr>
          <p:cNvSpPr txBox="1"/>
          <p:nvPr/>
        </p:nvSpPr>
        <p:spPr>
          <a:xfrm>
            <a:off x="4365522" y="206928"/>
            <a:ext cx="7266039" cy="1384995"/>
          </a:xfrm>
          <a:prstGeom prst="rect">
            <a:avLst/>
          </a:prstGeom>
          <a:noFill/>
        </p:spPr>
        <p:txBody>
          <a:bodyPr wrap="square">
            <a:spAutoFit/>
          </a:bodyPr>
          <a:lstStyle/>
          <a:p>
            <a:pPr marL="0" indent="0" algn="ctr">
              <a:buNone/>
            </a:pPr>
            <a:r>
              <a:rPr lang="en-IN" sz="2800" b="1" u="sng" dirty="0">
                <a:latin typeface="Times New Roman" pitchFamily="18" charset="0"/>
                <a:cs typeface="Times New Roman" pitchFamily="18" charset="0"/>
              </a:rPr>
              <a:t>DOCWISE AI-A SMART MEDICAL HISTORY ANALYZER &amp; DOCTOR RECOMMENDATION SYSTEM</a:t>
            </a:r>
            <a:endParaRPr lang="en-IN" sz="2800" u="sng" dirty="0"/>
          </a:p>
        </p:txBody>
      </p:sp>
      <p:sp>
        <p:nvSpPr>
          <p:cNvPr id="6" name="TextBox 5">
            <a:extLst>
              <a:ext uri="{FF2B5EF4-FFF2-40B4-BE49-F238E27FC236}">
                <a16:creationId xmlns:a16="http://schemas.microsoft.com/office/drawing/2014/main" id="{0F04E9CC-89B7-0C70-BA79-5F50CEAAC922}"/>
              </a:ext>
            </a:extLst>
          </p:cNvPr>
          <p:cNvSpPr txBox="1"/>
          <p:nvPr/>
        </p:nvSpPr>
        <p:spPr>
          <a:xfrm>
            <a:off x="4277032" y="1993856"/>
            <a:ext cx="7688825" cy="4524315"/>
          </a:xfrm>
          <a:prstGeom prst="rect">
            <a:avLst/>
          </a:prstGeom>
          <a:noFill/>
        </p:spPr>
        <p:txBody>
          <a:bodyPr wrap="square">
            <a:spAutoFit/>
          </a:bodyPr>
          <a:lstStyle/>
          <a:p>
            <a:pPr marL="0" indent="0">
              <a:buNone/>
            </a:pPr>
            <a:r>
              <a:rPr lang="en-IN" sz="3200" b="1" dirty="0">
                <a:latin typeface="Times New Roman" pitchFamily="18" charset="0"/>
                <a:cs typeface="Times New Roman" pitchFamily="18" charset="0"/>
              </a:rPr>
              <a:t>Team Members:</a:t>
            </a:r>
          </a:p>
          <a:p>
            <a:pPr marL="0" indent="0">
              <a:buNone/>
            </a:pPr>
            <a:r>
              <a:rPr lang="en-IN" sz="3200" dirty="0" err="1">
                <a:latin typeface="Times New Roman" pitchFamily="18" charset="0"/>
                <a:cs typeface="Times New Roman" pitchFamily="18" charset="0"/>
              </a:rPr>
              <a:t>K.Pavithra</a:t>
            </a:r>
            <a:r>
              <a:rPr lang="en-IN" sz="3200" dirty="0">
                <a:latin typeface="Times New Roman" pitchFamily="18" charset="0"/>
                <a:cs typeface="Times New Roman" pitchFamily="18" charset="0"/>
              </a:rPr>
              <a:t> (2023PECCS306)</a:t>
            </a:r>
          </a:p>
          <a:p>
            <a:pPr marL="0" indent="0">
              <a:buNone/>
            </a:pPr>
            <a:r>
              <a:rPr lang="en-IN" sz="3200" dirty="0" err="1">
                <a:latin typeface="Times New Roman" pitchFamily="18" charset="0"/>
                <a:cs typeface="Times New Roman" pitchFamily="18" charset="0"/>
              </a:rPr>
              <a:t>S.Pooja</a:t>
            </a:r>
            <a:r>
              <a:rPr lang="en-IN" sz="3200" dirty="0">
                <a:latin typeface="Times New Roman" pitchFamily="18" charset="0"/>
                <a:cs typeface="Times New Roman" pitchFamily="18" charset="0"/>
              </a:rPr>
              <a:t> (2023PECCS315)</a:t>
            </a:r>
          </a:p>
          <a:p>
            <a:pPr marL="0" indent="0">
              <a:buNone/>
            </a:pPr>
            <a:r>
              <a:rPr lang="en-IN" sz="3200" b="1" dirty="0">
                <a:latin typeface="Times New Roman" pitchFamily="18" charset="0"/>
                <a:cs typeface="Times New Roman" pitchFamily="18" charset="0"/>
              </a:rPr>
              <a:t>Department: </a:t>
            </a:r>
            <a:r>
              <a:rPr lang="en-IN" sz="3200" dirty="0">
                <a:latin typeface="Times New Roman" pitchFamily="18" charset="0"/>
                <a:cs typeface="Times New Roman" pitchFamily="18" charset="0"/>
              </a:rPr>
              <a:t>Computer Science and Engineering</a:t>
            </a:r>
          </a:p>
          <a:p>
            <a:pPr marL="0" indent="0">
              <a:buNone/>
            </a:pPr>
            <a:r>
              <a:rPr lang="en-IN" sz="3200" b="1" dirty="0">
                <a:latin typeface="Times New Roman" pitchFamily="18" charset="0"/>
                <a:cs typeface="Times New Roman" pitchFamily="18" charset="0"/>
              </a:rPr>
              <a:t>Coordinator Name: </a:t>
            </a:r>
            <a:r>
              <a:rPr lang="en-IN" sz="3200" dirty="0" err="1">
                <a:latin typeface="Times New Roman" pitchFamily="18" charset="0"/>
                <a:cs typeface="Times New Roman" pitchFamily="18" charset="0"/>
              </a:rPr>
              <a:t>Mr.C.Elangovan,Mr.U.Ravindran</a:t>
            </a:r>
            <a:endParaRPr lang="en-IN" sz="3200" dirty="0">
              <a:latin typeface="Times New Roman" pitchFamily="18" charset="0"/>
              <a:cs typeface="Times New Roman" pitchFamily="18" charset="0"/>
            </a:endParaRPr>
          </a:p>
          <a:p>
            <a:pPr marL="0" indent="0">
              <a:buNone/>
            </a:pPr>
            <a:r>
              <a:rPr lang="en-IN" sz="3200" b="1" dirty="0" err="1">
                <a:latin typeface="Times New Roman" pitchFamily="18" charset="0"/>
                <a:cs typeface="Times New Roman" pitchFamily="18" charset="0"/>
              </a:rPr>
              <a:t>Domain:</a:t>
            </a:r>
            <a:r>
              <a:rPr lang="en-IN" sz="3200" dirty="0" err="1">
                <a:latin typeface="Times New Roman" pitchFamily="18" charset="0"/>
                <a:cs typeface="Times New Roman" pitchFamily="18" charset="0"/>
              </a:rPr>
              <a:t>Machine</a:t>
            </a:r>
            <a:r>
              <a:rPr lang="en-IN" sz="3200" dirty="0">
                <a:latin typeface="Times New Roman" pitchFamily="18" charset="0"/>
                <a:cs typeface="Times New Roman" pitchFamily="18" charset="0"/>
              </a:rPr>
              <a:t> Learning</a:t>
            </a:r>
          </a:p>
          <a:p>
            <a:pPr marL="0" indent="0">
              <a:buNone/>
            </a:pPr>
            <a:r>
              <a:rPr lang="en-IN" sz="3200" b="1" dirty="0">
                <a:latin typeface="Times New Roman" pitchFamily="18" charset="0"/>
                <a:cs typeface="Times New Roman" pitchFamily="18" charset="0"/>
              </a:rPr>
              <a:t>Date:</a:t>
            </a:r>
            <a:r>
              <a:rPr lang="en-IN" sz="3200" dirty="0">
                <a:latin typeface="Times New Roman" pitchFamily="18" charset="0"/>
                <a:cs typeface="Times New Roman" pitchFamily="18" charset="0"/>
              </a:rPr>
              <a:t>24-09-2025</a:t>
            </a:r>
          </a:p>
        </p:txBody>
      </p:sp>
    </p:spTree>
    <p:extLst>
      <p:ext uri="{BB962C8B-B14F-4D97-AF65-F5344CB8AC3E}">
        <p14:creationId xmlns:p14="http://schemas.microsoft.com/office/powerpoint/2010/main" val="3933623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32AF-219F-097D-D8D5-1581ECD5F948}"/>
              </a:ext>
            </a:extLst>
          </p:cNvPr>
          <p:cNvSpPr>
            <a:spLocks noGrp="1"/>
          </p:cNvSpPr>
          <p:nvPr>
            <p:ph type="title"/>
          </p:nvPr>
        </p:nvSpPr>
        <p:spPr/>
        <p:txBody>
          <a:bodyPr/>
          <a:lstStyle/>
          <a:p>
            <a:r>
              <a:rPr lang="en-US" dirty="0">
                <a:latin typeface="Times New Roman"/>
                <a:ea typeface="Calibri Light"/>
                <a:cs typeface="Calibri Light"/>
              </a:rPr>
              <a:t>2.</a:t>
            </a:r>
            <a:r>
              <a:rPr lang="en-US" b="1" dirty="0">
                <a:latin typeface="Times New Roman"/>
                <a:cs typeface="Times New Roman"/>
              </a:rPr>
              <a:t>Disease Symptom/Disease Matcher:</a:t>
            </a:r>
            <a:endParaRPr lang="en-US" dirty="0">
              <a:latin typeface="Times New Roman"/>
              <a:ea typeface="Calibri Light"/>
              <a:cs typeface="Times New Roman"/>
            </a:endParaRPr>
          </a:p>
        </p:txBody>
      </p:sp>
      <p:sp>
        <p:nvSpPr>
          <p:cNvPr id="4" name="Content Placeholder 3">
            <a:extLst>
              <a:ext uri="{FF2B5EF4-FFF2-40B4-BE49-F238E27FC236}">
                <a16:creationId xmlns:a16="http://schemas.microsoft.com/office/drawing/2014/main" id="{A1279541-D27F-C69F-5982-02580C013FCB}"/>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a:latin typeface="Times New Roman"/>
                <a:ea typeface="+mn-lt"/>
                <a:cs typeface="+mn-lt"/>
              </a:rPr>
              <a:t>Matches extracted symptoms/test results to possible diseases using a knowledge base and NLP models.</a:t>
            </a:r>
            <a:endParaRPr lang="en-US" sz="2400">
              <a:latin typeface="Times New Roman"/>
              <a:ea typeface="Calibri" panose="020F0502020204030204"/>
              <a:cs typeface="Calibri" panose="020F0502020204030204"/>
            </a:endParaRPr>
          </a:p>
          <a:p>
            <a:pPr marL="0" indent="0">
              <a:buNone/>
            </a:pPr>
            <a:r>
              <a:rPr lang="en-US" sz="2400" b="1">
                <a:latin typeface="Times New Roman"/>
                <a:ea typeface="Calibri" panose="020F0502020204030204"/>
                <a:cs typeface="Calibri" panose="020F0502020204030204"/>
              </a:rPr>
              <a:t>FUNCTIONS:</a:t>
            </a:r>
          </a:p>
          <a:p>
            <a:pPr>
              <a:buFont typeface="Arial" panose="020F0502020204030204" pitchFamily="34" charset="0"/>
              <a:buChar char="•"/>
            </a:pPr>
            <a:r>
              <a:rPr lang="en-US" sz="2400">
                <a:latin typeface="Times New Roman"/>
                <a:ea typeface="+mn-lt"/>
                <a:cs typeface="+mn-lt"/>
              </a:rPr>
              <a:t>Identifies symptoms, diagnosis terms, and test abnormalities.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Maps to possible diseases using ontology (SNOMED/ICD).</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Uses semantic similarity and rule-based matching for accuracy.</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Sends suspected diseases to the prediction engine.</a:t>
            </a:r>
            <a:endParaRPr lang="en-US" sz="2400">
              <a:latin typeface="Times New Roman"/>
              <a:ea typeface="Calibri" panose="020F0502020204030204"/>
              <a:cs typeface="Calibri" panose="020F0502020204030204"/>
            </a:endParaRPr>
          </a:p>
          <a:p>
            <a:pPr>
              <a:buFont typeface="Arial" panose="020F0502020204030204" pitchFamily="34" charset="0"/>
              <a:buChar char="•"/>
            </a:pPr>
            <a:endParaRPr lang="en-US" sz="240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84587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0F1-85A6-5D68-332A-24E77113A67B}"/>
              </a:ext>
            </a:extLst>
          </p:cNvPr>
          <p:cNvSpPr>
            <a:spLocks noGrp="1"/>
          </p:cNvSpPr>
          <p:nvPr>
            <p:ph type="title"/>
          </p:nvPr>
        </p:nvSpPr>
        <p:spPr/>
        <p:txBody>
          <a:bodyPr/>
          <a:lstStyle/>
          <a:p>
            <a:r>
              <a:rPr lang="en-US" b="1" dirty="0">
                <a:latin typeface="Times New Roman"/>
                <a:ea typeface="Calibri Light"/>
                <a:cs typeface="Calibri Light"/>
              </a:rPr>
              <a:t>3.</a:t>
            </a:r>
            <a:r>
              <a:rPr lang="en-US" b="1" dirty="0">
                <a:latin typeface="Times New Roman"/>
                <a:ea typeface="+mj-lt"/>
                <a:cs typeface="+mj-lt"/>
              </a:rPr>
              <a:t>Report Summarizer:</a:t>
            </a:r>
            <a:endParaRPr lang="en-US" b="1" dirty="0">
              <a:latin typeface="Times New Roman"/>
              <a:ea typeface="Calibri Light"/>
              <a:cs typeface="Calibri Light"/>
            </a:endParaRPr>
          </a:p>
        </p:txBody>
      </p:sp>
      <p:sp>
        <p:nvSpPr>
          <p:cNvPr id="4" name="Content Placeholder 3">
            <a:extLst>
              <a:ext uri="{FF2B5EF4-FFF2-40B4-BE49-F238E27FC236}">
                <a16:creationId xmlns:a16="http://schemas.microsoft.com/office/drawing/2014/main" id="{C99A4883-5BF3-BECD-65AA-45F5F432716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a:latin typeface="Times New Roman"/>
                <a:ea typeface="+mn-lt"/>
                <a:cs typeface="+mn-lt"/>
              </a:rPr>
              <a:t>Converts extracted and analyzed content into a doctor-friendly summary of patient history and current findings.</a:t>
            </a:r>
          </a:p>
          <a:p>
            <a:pPr marL="0" indent="0">
              <a:buNone/>
            </a:pPr>
            <a:r>
              <a:rPr lang="en-US" sz="2400" b="1">
                <a:latin typeface="Times New Roman"/>
                <a:ea typeface="Calibri" panose="020F0502020204030204"/>
                <a:cs typeface="Calibri" panose="020F0502020204030204"/>
              </a:rPr>
              <a:t>FUNCTIONS:</a:t>
            </a:r>
          </a:p>
          <a:p>
            <a:pPr>
              <a:buFont typeface="Arial" panose="020F0502020204030204" pitchFamily="34" charset="0"/>
              <a:buChar char="•"/>
            </a:pPr>
            <a:r>
              <a:rPr lang="en-US" sz="2400">
                <a:latin typeface="Times New Roman"/>
                <a:ea typeface="+mn-lt"/>
                <a:cs typeface="+mn-lt"/>
              </a:rPr>
              <a:t>Creates a natural language summary (with AI/NLP).</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Highlights key concerns, trends, and abnormal findings.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Mentions previously diagnosed conditions and medications.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Structures it for easy readability in a PDF or web UI.</a:t>
            </a:r>
            <a:endParaRPr lang="en-US" sz="2400">
              <a:latin typeface="Times New Roman"/>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2249491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DCE1-13EB-51AE-6561-30C7424C6E09}"/>
              </a:ext>
            </a:extLst>
          </p:cNvPr>
          <p:cNvSpPr>
            <a:spLocks noGrp="1"/>
          </p:cNvSpPr>
          <p:nvPr>
            <p:ph type="title"/>
          </p:nvPr>
        </p:nvSpPr>
        <p:spPr/>
        <p:txBody>
          <a:bodyPr/>
          <a:lstStyle/>
          <a:p>
            <a:r>
              <a:rPr lang="en-US" b="1" dirty="0">
                <a:latin typeface="Times New Roman"/>
                <a:ea typeface="Calibri Light"/>
                <a:cs typeface="Calibri Light"/>
              </a:rPr>
              <a:t>4.</a:t>
            </a:r>
            <a:r>
              <a:rPr lang="en-US" b="1" dirty="0">
                <a:latin typeface="Times New Roman"/>
                <a:ea typeface="+mj-lt"/>
                <a:cs typeface="+mj-lt"/>
              </a:rPr>
              <a:t>Suggested Action Generator:</a:t>
            </a:r>
            <a:endParaRPr lang="en-US" b="1" dirty="0">
              <a:latin typeface="Times New Roman"/>
              <a:ea typeface="Calibri Light"/>
              <a:cs typeface="Calibri Light"/>
            </a:endParaRPr>
          </a:p>
        </p:txBody>
      </p:sp>
      <p:sp>
        <p:nvSpPr>
          <p:cNvPr id="4" name="Content Placeholder 3">
            <a:extLst>
              <a:ext uri="{FF2B5EF4-FFF2-40B4-BE49-F238E27FC236}">
                <a16:creationId xmlns:a16="http://schemas.microsoft.com/office/drawing/2014/main" id="{DFB03B6E-03D9-FAB2-91F6-06091F26AC6E}"/>
              </a:ext>
            </a:extLst>
          </p:cNvPr>
          <p:cNvSpPr>
            <a:spLocks noGrp="1"/>
          </p:cNvSpPr>
          <p:nvPr>
            <p:ph idx="1"/>
          </p:nvPr>
        </p:nvSpPr>
        <p:spPr>
          <a:xfrm>
            <a:off x="1262037" y="1835437"/>
            <a:ext cx="10058400" cy="4023360"/>
          </a:xfrm>
        </p:spPr>
        <p:txBody>
          <a:bodyPr vert="horz" lIns="0" tIns="45720" rIns="0" bIns="45720" rtlCol="0" anchor="t">
            <a:normAutofit/>
          </a:bodyPr>
          <a:lstStyle/>
          <a:p>
            <a:pPr>
              <a:buFont typeface="Arial" panose="020F0502020204030204" pitchFamily="34" charset="0"/>
              <a:buChar char="•"/>
            </a:pPr>
            <a:r>
              <a:rPr lang="en-US" sz="2400">
                <a:latin typeface="Times New Roman"/>
                <a:ea typeface="+mn-lt"/>
                <a:cs typeface="+mn-lt"/>
              </a:rPr>
              <a:t>Provides AI-based recommendations for further tests, procedures, or specialist visits.</a:t>
            </a:r>
            <a:endParaRPr lang="en-US" sz="2400">
              <a:latin typeface="Times New Roman"/>
              <a:ea typeface="Calibri" panose="020F0502020204030204"/>
              <a:cs typeface="Calibri" panose="020F0502020204030204"/>
            </a:endParaRPr>
          </a:p>
          <a:p>
            <a:pPr marL="0" indent="0">
              <a:buNone/>
            </a:pPr>
            <a:r>
              <a:rPr lang="en-US" sz="2400" b="1">
                <a:latin typeface="Times New Roman"/>
                <a:ea typeface="+mn-lt"/>
                <a:cs typeface="+mn-lt"/>
              </a:rPr>
              <a:t>FUNCTIONS: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Checks predicted diseases and suggests standard next steps (based on guidelines).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Cross-checks with patient history to avoid repetition.</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Advises specialist type or diagnostic test to confirm.</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Flags critical conditions for urgent intervention.</a:t>
            </a:r>
            <a:endParaRPr lang="en-US" sz="2400">
              <a:latin typeface="Times New Roman"/>
              <a:ea typeface="Calibri" panose="020F0502020204030204"/>
              <a:cs typeface="Calibri" panose="020F0502020204030204"/>
            </a:endParaRPr>
          </a:p>
          <a:p>
            <a:pPr>
              <a:buFont typeface="Arial" panose="020F0502020204030204" pitchFamily="34" charset="0"/>
              <a:buChar char="•"/>
            </a:pPr>
            <a:endParaRPr lang="en-US" sz="2400">
              <a:latin typeface="Times New Roman"/>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190657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AB2EC9-6B89-BB5E-3539-40EC9F221A3C}"/>
              </a:ext>
            </a:extLst>
          </p:cNvPr>
          <p:cNvSpPr>
            <a:spLocks noGrp="1"/>
          </p:cNvSpPr>
          <p:nvPr>
            <p:ph type="title"/>
          </p:nvPr>
        </p:nvSpPr>
        <p:spPr>
          <a:xfrm>
            <a:off x="737062" y="286603"/>
            <a:ext cx="10418618" cy="1436903"/>
          </a:xfrm>
        </p:spPr>
        <p:txBody>
          <a:bodyPr/>
          <a:lstStyle/>
          <a:p>
            <a:r>
              <a:rPr lang="en-US" b="1" dirty="0">
                <a:latin typeface="Times New Roman"/>
                <a:ea typeface="+mj-lt"/>
                <a:cs typeface="+mj-lt"/>
              </a:rPr>
              <a:t>5.Disease-to-Doctor Mapper:</a:t>
            </a:r>
          </a:p>
        </p:txBody>
      </p:sp>
      <p:sp>
        <p:nvSpPr>
          <p:cNvPr id="4" name="Content Placeholder 3">
            <a:extLst>
              <a:ext uri="{FF2B5EF4-FFF2-40B4-BE49-F238E27FC236}">
                <a16:creationId xmlns:a16="http://schemas.microsoft.com/office/drawing/2014/main" id="{18CDCA8F-AC34-82C4-C36E-199AC1BFB24E}"/>
              </a:ext>
            </a:extLst>
          </p:cNvPr>
          <p:cNvSpPr>
            <a:spLocks noGrp="1"/>
          </p:cNvSpPr>
          <p:nvPr>
            <p:ph idx="1"/>
          </p:nvPr>
        </p:nvSpPr>
        <p:spPr>
          <a:xfrm>
            <a:off x="944880" y="2025843"/>
            <a:ext cx="9739746" cy="4023360"/>
          </a:xfrm>
        </p:spPr>
        <p:txBody>
          <a:bodyPr vert="horz" lIns="0" tIns="45720" rIns="0" bIns="45720" rtlCol="0" anchor="t">
            <a:normAutofit/>
          </a:bodyPr>
          <a:lstStyle/>
          <a:p>
            <a:pPr>
              <a:buFont typeface="Arial"/>
              <a:buChar char="•"/>
            </a:pPr>
            <a:r>
              <a:rPr lang="en-US" sz="2400">
                <a:latin typeface="Times New Roman"/>
                <a:ea typeface="+mn-lt"/>
                <a:cs typeface="+mn-lt"/>
              </a:rPr>
              <a:t>Maps predicted diseases to the appropriate type of medical specialist.</a:t>
            </a:r>
            <a:endParaRPr lang="en-US">
              <a:latin typeface="Times New Roman"/>
              <a:ea typeface="Calibri"/>
              <a:cs typeface="Calibri"/>
            </a:endParaRPr>
          </a:p>
          <a:p>
            <a:pPr marL="0" indent="0">
              <a:buNone/>
            </a:pPr>
            <a:r>
              <a:rPr lang="en-US" sz="2400" b="1">
                <a:latin typeface="Times New Roman"/>
                <a:ea typeface="Calibri" panose="020F0502020204030204"/>
                <a:cs typeface="Calibri" panose="020F0502020204030204"/>
              </a:rPr>
              <a:t>FUNCTIONS</a:t>
            </a:r>
            <a:r>
              <a:rPr lang="en-US" b="1">
                <a:latin typeface="Times New Roman"/>
                <a:ea typeface="Calibri" panose="020F0502020204030204"/>
                <a:cs typeface="Calibri" panose="020F0502020204030204"/>
              </a:rPr>
              <a:t>:</a:t>
            </a:r>
          </a:p>
          <a:p>
            <a:pPr>
              <a:buFont typeface="Arial"/>
              <a:buChar char="•"/>
            </a:pPr>
            <a:r>
              <a:rPr lang="en-US" sz="2400">
                <a:latin typeface="Times New Roman"/>
                <a:ea typeface="+mn-lt"/>
                <a:cs typeface="+mn-lt"/>
              </a:rPr>
              <a:t>Converts the output of disease prediction into relevant doctor categories (e.g., Cardiologist, Dermatologist).</a:t>
            </a:r>
          </a:p>
          <a:p>
            <a:pPr>
              <a:buFont typeface="Arial"/>
              <a:buChar char="•"/>
            </a:pPr>
            <a:r>
              <a:rPr lang="en-US" sz="2400">
                <a:latin typeface="Times New Roman"/>
                <a:ea typeface="+mn-lt"/>
                <a:cs typeface="+mn-lt"/>
              </a:rPr>
              <a:t>Stores predefined disease-specialist mappings in a dictionary or table.</a:t>
            </a:r>
            <a:endParaRPr lang="en-US" sz="2400">
              <a:latin typeface="Times New Roman"/>
              <a:ea typeface="Calibri" panose="020F0502020204030204"/>
              <a:cs typeface="Calibri" panose="020F0502020204030204"/>
            </a:endParaRPr>
          </a:p>
          <a:p>
            <a:pPr>
              <a:buFont typeface="Arial"/>
              <a:buChar char="•"/>
            </a:pPr>
            <a:r>
              <a:rPr lang="en-US" sz="2400">
                <a:latin typeface="Times New Roman"/>
                <a:ea typeface="+mn-lt"/>
                <a:cs typeface="+mn-lt"/>
              </a:rPr>
              <a:t>Allows updating or adding new disease-specialist pairs.</a:t>
            </a:r>
            <a:endParaRPr lang="en-US" sz="2400">
              <a:latin typeface="Times New Roman"/>
              <a:ea typeface="Calibri" panose="020F0502020204030204"/>
              <a:cs typeface="Calibri" panose="020F0502020204030204"/>
            </a:endParaRPr>
          </a:p>
          <a:p>
            <a:pPr>
              <a:buFont typeface="Arial"/>
              <a:buChar char="•"/>
            </a:pPr>
            <a:r>
              <a:rPr lang="en-US" sz="2400">
                <a:latin typeface="Times New Roman"/>
                <a:ea typeface="+mn-lt"/>
                <a:cs typeface="+mn-lt"/>
              </a:rPr>
              <a:t>Logs the disease-specialist mapping history for audit purposes.</a:t>
            </a:r>
            <a:endParaRPr lang="en-US" sz="2400">
              <a:latin typeface="Times New Roman"/>
              <a:ea typeface="Calibri" panose="020F0502020204030204"/>
              <a:cs typeface="Calibri" panose="020F0502020204030204"/>
            </a:endParaRPr>
          </a:p>
          <a:p>
            <a:pPr>
              <a:buFont typeface="Arial"/>
              <a:buChar char="•"/>
            </a:pPr>
            <a:endParaRPr lang="en-US" sz="2400">
              <a:ea typeface="Calibri" panose="020F0502020204030204"/>
              <a:cs typeface="Calibri" panose="020F0502020204030204"/>
            </a:endParaRPr>
          </a:p>
          <a:p>
            <a:pPr>
              <a:buFont typeface="Arial"/>
              <a:buChar char="•"/>
            </a:pPr>
            <a:endParaRPr lang="en-US" sz="2400">
              <a:ea typeface="+mn-lt"/>
              <a:cs typeface="+mn-lt"/>
            </a:endParaRPr>
          </a:p>
        </p:txBody>
      </p:sp>
    </p:spTree>
    <p:extLst>
      <p:ext uri="{BB962C8B-B14F-4D97-AF65-F5344CB8AC3E}">
        <p14:creationId xmlns:p14="http://schemas.microsoft.com/office/powerpoint/2010/main" val="348684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35D1-B325-8EB3-B7BD-8C77059D950C}"/>
              </a:ext>
            </a:extLst>
          </p:cNvPr>
          <p:cNvSpPr>
            <a:spLocks noGrp="1"/>
          </p:cNvSpPr>
          <p:nvPr>
            <p:ph type="title"/>
          </p:nvPr>
        </p:nvSpPr>
        <p:spPr>
          <a:xfrm>
            <a:off x="953506" y="286603"/>
            <a:ext cx="10202174" cy="1422003"/>
          </a:xfrm>
        </p:spPr>
        <p:txBody>
          <a:bodyPr/>
          <a:lstStyle/>
          <a:p>
            <a:r>
              <a:rPr lang="en-US" b="1" dirty="0">
                <a:latin typeface="Times New Roman"/>
                <a:ea typeface="+mj-lt"/>
                <a:cs typeface="+mj-lt"/>
              </a:rPr>
              <a:t>6.Doctor Profile Database:</a:t>
            </a:r>
            <a:endParaRPr lang="en-US" b="1" dirty="0">
              <a:latin typeface="Times New Roman"/>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BF32DD21-C899-3257-7087-2C102872E2F8}"/>
              </a:ext>
            </a:extLst>
          </p:cNvPr>
          <p:cNvSpPr>
            <a:spLocks noGrp="1"/>
          </p:cNvSpPr>
          <p:nvPr>
            <p:ph idx="1"/>
          </p:nvPr>
        </p:nvSpPr>
        <p:spPr>
          <a:xfrm>
            <a:off x="1097280" y="1860111"/>
            <a:ext cx="10058400" cy="4023360"/>
          </a:xfrm>
        </p:spPr>
        <p:txBody>
          <a:bodyPr vert="horz" lIns="0" tIns="45720" rIns="0" bIns="45720" rtlCol="0" anchor="t">
            <a:normAutofit/>
          </a:bodyPr>
          <a:lstStyle/>
          <a:p>
            <a:pPr>
              <a:buFont typeface="Arial" panose="020F0502020204030204" pitchFamily="34" charset="0"/>
              <a:buChar char="•"/>
            </a:pPr>
            <a:endParaRPr lang="en-US" sz="2400">
              <a:latin typeface="Times New Roman"/>
              <a:ea typeface="+mn-lt"/>
              <a:cs typeface="+mn-lt"/>
            </a:endParaRPr>
          </a:p>
          <a:p>
            <a:pPr>
              <a:buFont typeface="Arial" panose="020F0502020204030204" pitchFamily="34" charset="0"/>
              <a:buChar char="•"/>
            </a:pPr>
            <a:r>
              <a:rPr lang="en-US" sz="2400">
                <a:latin typeface="Times New Roman"/>
                <a:ea typeface="+mn-lt"/>
                <a:cs typeface="+mn-lt"/>
              </a:rPr>
              <a:t>Stores details of doctors including their name, specialization, location, availability, and ratings.</a:t>
            </a:r>
            <a:endParaRPr lang="en-US"/>
          </a:p>
          <a:p>
            <a:pPr marL="0" indent="0">
              <a:buNone/>
            </a:pPr>
            <a:r>
              <a:rPr lang="en-US" sz="2400" b="1">
                <a:latin typeface="Times New Roman"/>
                <a:ea typeface="Calibri" panose="020F0502020204030204"/>
                <a:cs typeface="Calibri" panose="020F0502020204030204"/>
              </a:rPr>
              <a:t>FUNCTIONS</a:t>
            </a:r>
            <a:r>
              <a:rPr lang="en-US" sz="2400" b="1">
                <a:ea typeface="Calibri" panose="020F0502020204030204"/>
                <a:cs typeface="Calibri" panose="020F0502020204030204"/>
              </a:rPr>
              <a:t>:</a:t>
            </a:r>
          </a:p>
          <a:p>
            <a:pPr>
              <a:buFont typeface="Arial" panose="020F0502020204030204" pitchFamily="34" charset="0"/>
              <a:buChar char="•"/>
            </a:pPr>
            <a:r>
              <a:rPr lang="en-US" sz="2400">
                <a:latin typeface="Times New Roman"/>
                <a:ea typeface="+mn-lt"/>
                <a:cs typeface="+mn-lt"/>
              </a:rPr>
              <a:t>Supplies doctor data for filtering and recommendation</a:t>
            </a:r>
          </a:p>
          <a:p>
            <a:pPr>
              <a:buFont typeface="Arial" panose="020F0502020204030204" pitchFamily="34" charset="0"/>
              <a:buChar char="•"/>
            </a:pPr>
            <a:r>
              <a:rPr lang="en-US" sz="2400">
                <a:latin typeface="Times New Roman"/>
                <a:ea typeface="+mn-lt"/>
                <a:cs typeface="+mn-lt"/>
              </a:rPr>
              <a:t>Allows admin or hospital staff to update doctor profiles.</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Supports search/filter based on location, consultation type (online/offline), etc.</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Can integrate with APIs to fetch real-time doctor availability.</a:t>
            </a:r>
            <a:endParaRPr lang="en-US" sz="2400">
              <a:latin typeface="Times New Roman"/>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a:ea typeface="Calibri" panose="020F0502020204030204"/>
              <a:cs typeface="Calibri" panose="020F0502020204030204"/>
            </a:endParaRPr>
          </a:p>
        </p:txBody>
      </p:sp>
    </p:spTree>
    <p:extLst>
      <p:ext uri="{BB962C8B-B14F-4D97-AF65-F5344CB8AC3E}">
        <p14:creationId xmlns:p14="http://schemas.microsoft.com/office/powerpoint/2010/main" val="383362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44449-52FC-C9D1-92AD-056C952409EC}"/>
              </a:ext>
            </a:extLst>
          </p:cNvPr>
          <p:cNvSpPr>
            <a:spLocks noGrp="1"/>
          </p:cNvSpPr>
          <p:nvPr>
            <p:ph type="title"/>
          </p:nvPr>
        </p:nvSpPr>
        <p:spPr>
          <a:xfrm>
            <a:off x="1104079" y="286603"/>
            <a:ext cx="10051601" cy="1475431"/>
          </a:xfrm>
        </p:spPr>
        <p:txBody>
          <a:bodyPr/>
          <a:lstStyle/>
          <a:p>
            <a:r>
              <a:rPr lang="en-US" b="1" dirty="0">
                <a:latin typeface="Times New Roman"/>
                <a:ea typeface="Calibri Light"/>
                <a:cs typeface="Calibri Light"/>
              </a:rPr>
              <a:t>7.Matching</a:t>
            </a:r>
            <a:r>
              <a:rPr lang="en-US" b="1" dirty="0">
                <a:latin typeface="Times New Roman"/>
                <a:ea typeface="+mj-lt"/>
                <a:cs typeface="+mj-lt"/>
              </a:rPr>
              <a:t> &amp; Filtering Engine:</a:t>
            </a:r>
            <a:endParaRPr lang="en-US" b="1" dirty="0">
              <a:latin typeface="Times New Roman"/>
              <a:ea typeface="Calibri Light"/>
              <a:cs typeface="Calibri Light"/>
            </a:endParaRPr>
          </a:p>
        </p:txBody>
      </p:sp>
      <p:sp>
        <p:nvSpPr>
          <p:cNvPr id="3" name="Content Placeholder 2">
            <a:extLst>
              <a:ext uri="{FF2B5EF4-FFF2-40B4-BE49-F238E27FC236}">
                <a16:creationId xmlns:a16="http://schemas.microsoft.com/office/drawing/2014/main" id="{042C946B-DFE2-D93C-BECF-CC767C332B99}"/>
              </a:ext>
            </a:extLst>
          </p:cNvPr>
          <p:cNvSpPr>
            <a:spLocks noGrp="1"/>
          </p:cNvSpPr>
          <p:nvPr>
            <p:ph idx="1"/>
          </p:nvPr>
        </p:nvSpPr>
        <p:spPr>
          <a:xfrm>
            <a:off x="1097280" y="1759470"/>
            <a:ext cx="10058400" cy="4109624"/>
          </a:xfrm>
        </p:spPr>
        <p:txBody>
          <a:bodyPr vert="horz" lIns="0" tIns="45720" rIns="0" bIns="45720" rtlCol="0" anchor="t">
            <a:normAutofit/>
          </a:bodyPr>
          <a:lstStyle/>
          <a:p>
            <a:pPr>
              <a:buFont typeface="Arial" panose="020F0502020204030204" pitchFamily="34" charset="0"/>
              <a:buChar char="•"/>
            </a:pPr>
            <a:endParaRPr lang="en-US" sz="2400">
              <a:latin typeface="Times New Roman"/>
              <a:ea typeface="+mn-lt"/>
              <a:cs typeface="+mn-lt"/>
            </a:endParaRPr>
          </a:p>
          <a:p>
            <a:pPr>
              <a:buFont typeface="Arial" panose="020F0502020204030204" pitchFamily="34" charset="0"/>
              <a:buChar char="•"/>
            </a:pPr>
            <a:r>
              <a:rPr lang="en-US" sz="2400">
                <a:latin typeface="Times New Roman"/>
                <a:ea typeface="+mn-lt"/>
                <a:cs typeface="+mn-lt"/>
              </a:rPr>
              <a:t>Filters and selects doctors based on specialization, location, and other patient preferences</a:t>
            </a:r>
            <a:endParaRPr lang="en-US"/>
          </a:p>
          <a:p>
            <a:pPr marL="0" indent="0">
              <a:buNone/>
            </a:pPr>
            <a:r>
              <a:rPr lang="en-US" sz="2400" b="1">
                <a:latin typeface="Times New Roman"/>
                <a:ea typeface="Calibri" panose="020F0502020204030204"/>
                <a:cs typeface="Calibri" panose="020F0502020204030204"/>
              </a:rPr>
              <a:t>FUNCTIONS:</a:t>
            </a:r>
          </a:p>
          <a:p>
            <a:pPr>
              <a:buFont typeface="Arial" panose="020F0502020204030204" pitchFamily="34" charset="0"/>
              <a:buChar char="•"/>
            </a:pPr>
            <a:r>
              <a:rPr lang="en-US" sz="2400">
                <a:latin typeface="Times New Roman"/>
                <a:ea typeface="+mn-lt"/>
                <a:cs typeface="+mn-lt"/>
              </a:rPr>
              <a:t>Matches patient needs with available doctor profiles.</a:t>
            </a:r>
            <a:endParaRPr lang="en-US" sz="2400" b="1">
              <a:latin typeface="Times New Roman"/>
              <a:ea typeface="Calibri" panose="020F0502020204030204"/>
              <a:cs typeface="Calibri" panose="020F0502020204030204"/>
            </a:endParaRPr>
          </a:p>
          <a:p>
            <a:pPr>
              <a:buFont typeface="Arial" panose="020F0502020204030204" pitchFamily="34" charset="0"/>
              <a:buChar char="•"/>
            </a:pPr>
            <a:r>
              <a:rPr lang="en-US" sz="2400">
                <a:ea typeface="+mn-lt"/>
                <a:cs typeface="+mn-lt"/>
              </a:rPr>
              <a:t>F</a:t>
            </a:r>
            <a:r>
              <a:rPr lang="en-US" sz="2400">
                <a:latin typeface="Times New Roman"/>
                <a:ea typeface="+mn-lt"/>
                <a:cs typeface="+mn-lt"/>
              </a:rPr>
              <a:t>ilters based on criteria like distance, consultation mode, language spoken, and patient gender preference.</a:t>
            </a:r>
            <a:endParaRPr lang="en-US" sz="2400">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Supports ranking based on doctor experience or patient ratings.</a:t>
            </a:r>
            <a:endParaRPr lang="en-US" sz="2400">
              <a:latin typeface="Times New Roman"/>
              <a:ea typeface="Calibri"/>
              <a:cs typeface="Calibri"/>
            </a:endParaRPr>
          </a:p>
          <a:p>
            <a:pPr>
              <a:buFont typeface="Arial" panose="020F0502020204030204" pitchFamily="34" charset="0"/>
              <a:buChar char="•"/>
            </a:pPr>
            <a:endParaRPr lang="en-US" sz="2400">
              <a:latin typeface="Times New Roman"/>
              <a:ea typeface="Calibri"/>
              <a:cs typeface="Calibri"/>
            </a:endParaRPr>
          </a:p>
          <a:p>
            <a:pPr>
              <a:buFont typeface="Arial" panose="020F0502020204030204" pitchFamily="34" charset="0"/>
              <a:buChar char="•"/>
            </a:pPr>
            <a:endParaRPr lang="en-US" sz="2400">
              <a:latin typeface="Times New Roman"/>
              <a:ea typeface="Calibri"/>
              <a:cs typeface="Calibri"/>
            </a:endParaRPr>
          </a:p>
          <a:p>
            <a:pPr>
              <a:buFont typeface="Arial" panose="020F0502020204030204" pitchFamily="34" charset="0"/>
              <a:buChar char="•"/>
            </a:pPr>
            <a:endParaRPr lang="en-US" sz="2400" b="1">
              <a:latin typeface="Times New Roman"/>
              <a:ea typeface="Calibri" panose="020F0502020204030204"/>
              <a:cs typeface="Calibri" panose="020F0502020204030204"/>
            </a:endParaRPr>
          </a:p>
          <a:p>
            <a:pPr>
              <a:buFont typeface="Arial" panose="020F0502020204030204" pitchFamily="34" charset="0"/>
              <a:buChar char="•"/>
            </a:pPr>
            <a:endParaRPr lang="en-US" sz="2400" b="1">
              <a:latin typeface="Times New Roman"/>
              <a:ea typeface="Calibri" panose="020F0502020204030204"/>
              <a:cs typeface="Calibri" panose="020F0502020204030204"/>
            </a:endParaRPr>
          </a:p>
          <a:p>
            <a:pPr>
              <a:buFont typeface="Arial" panose="020F0502020204030204" pitchFamily="34" charset="0"/>
              <a:buChar char="•"/>
            </a:pPr>
            <a:endParaRPr lang="en-US" sz="2400" b="1">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39235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5373F-A276-149F-79AB-6170E41A34AC}"/>
              </a:ext>
            </a:extLst>
          </p:cNvPr>
          <p:cNvSpPr txBox="1"/>
          <p:nvPr/>
        </p:nvSpPr>
        <p:spPr>
          <a:xfrm>
            <a:off x="1189702" y="-34413"/>
            <a:ext cx="8396748"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ARCHITECTURE</a:t>
            </a:r>
            <a:endParaRPr lang="en-IN" sz="4000" b="1" dirty="0"/>
          </a:p>
        </p:txBody>
      </p:sp>
      <p:sp>
        <p:nvSpPr>
          <p:cNvPr id="5" name="TextBox 4">
            <a:extLst>
              <a:ext uri="{FF2B5EF4-FFF2-40B4-BE49-F238E27FC236}">
                <a16:creationId xmlns:a16="http://schemas.microsoft.com/office/drawing/2014/main" id="{1527225E-5DD7-3D3F-2EE5-493D04750264}"/>
              </a:ext>
            </a:extLst>
          </p:cNvPr>
          <p:cNvSpPr txBox="1"/>
          <p:nvPr/>
        </p:nvSpPr>
        <p:spPr>
          <a:xfrm>
            <a:off x="265471" y="1369508"/>
            <a:ext cx="6096000" cy="3970318"/>
          </a:xfrm>
          <a:prstGeom prst="rect">
            <a:avLst/>
          </a:prstGeom>
          <a:noFill/>
        </p:spPr>
        <p:txBody>
          <a:bodyPr wrap="square">
            <a:spAutoFit/>
          </a:bodyPr>
          <a:lstStyle/>
          <a:p>
            <a:pPr marL="0" indent="0">
              <a:buNone/>
            </a:pPr>
            <a:endParaRPr lang="en-IN" sz="28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React Frontend → </a:t>
            </a:r>
            <a:r>
              <a:rPr lang="en-IN" sz="2800" dirty="0" err="1">
                <a:latin typeface="Times New Roman" panose="02020603050405020304" pitchFamily="18" charset="0"/>
                <a:cs typeface="Times New Roman" panose="02020603050405020304" pitchFamily="18" charset="0"/>
              </a:rPr>
              <a:t>FastAPI</a:t>
            </a:r>
            <a:r>
              <a:rPr lang="en-IN" sz="2800" dirty="0">
                <a:latin typeface="Times New Roman" panose="02020603050405020304" pitchFamily="18" charset="0"/>
                <a:cs typeface="Times New Roman" panose="02020603050405020304" pitchFamily="18" charset="0"/>
              </a:rPr>
              <a:t>/Flask Backend → NLP Model for Medical Report Analysis → Database + Email Service + Map </a:t>
            </a:r>
            <a:r>
              <a:rPr lang="en-IN" sz="2800" dirty="0" err="1">
                <a:latin typeface="Times New Roman" panose="02020603050405020304" pitchFamily="18" charset="0"/>
                <a:cs typeface="Times New Roman" panose="02020603050405020304" pitchFamily="18" charset="0"/>
              </a:rPr>
              <a:t>APIThe</a:t>
            </a:r>
            <a:r>
              <a:rPr lang="en-IN" sz="2800" dirty="0">
                <a:latin typeface="Times New Roman" panose="02020603050405020304" pitchFamily="18" charset="0"/>
                <a:cs typeface="Times New Roman" panose="02020603050405020304" pitchFamily="18" charset="0"/>
              </a:rPr>
              <a:t> architecture supports seamless user interaction, medical data processing, secure storage, doctor recommendation, and email notifications</a:t>
            </a:r>
          </a:p>
        </p:txBody>
      </p:sp>
      <p:pic>
        <p:nvPicPr>
          <p:cNvPr id="7" name="Picture 6">
            <a:extLst>
              <a:ext uri="{FF2B5EF4-FFF2-40B4-BE49-F238E27FC236}">
                <a16:creationId xmlns:a16="http://schemas.microsoft.com/office/drawing/2014/main" id="{2C2D2C9E-DAF5-333F-4B2A-43B0D4656809}"/>
              </a:ext>
            </a:extLst>
          </p:cNvPr>
          <p:cNvPicPr>
            <a:picLocks noChangeAspect="1"/>
          </p:cNvPicPr>
          <p:nvPr/>
        </p:nvPicPr>
        <p:blipFill>
          <a:blip r:embed="rId2"/>
          <a:stretch>
            <a:fillRect/>
          </a:stretch>
        </p:blipFill>
        <p:spPr>
          <a:xfrm>
            <a:off x="6971070" y="739457"/>
            <a:ext cx="4880824" cy="5466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308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F78307-65C4-9A46-CE5B-B3468B9F790E}"/>
              </a:ext>
            </a:extLst>
          </p:cNvPr>
          <p:cNvSpPr txBox="1"/>
          <p:nvPr/>
        </p:nvSpPr>
        <p:spPr>
          <a:xfrm>
            <a:off x="3490452" y="149631"/>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IMPLEMENTATION</a:t>
            </a:r>
            <a:endParaRPr lang="en-IN" sz="4000" dirty="0"/>
          </a:p>
        </p:txBody>
      </p:sp>
      <p:pic>
        <p:nvPicPr>
          <p:cNvPr id="7" name="Picture 6">
            <a:extLst>
              <a:ext uri="{FF2B5EF4-FFF2-40B4-BE49-F238E27FC236}">
                <a16:creationId xmlns:a16="http://schemas.microsoft.com/office/drawing/2014/main" id="{0F6C2870-E151-36F5-E2E4-469CC3DE1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57516"/>
            <a:ext cx="11582400" cy="5809983"/>
          </a:xfrm>
          <a:prstGeom prst="rect">
            <a:avLst/>
          </a:prstGeom>
        </p:spPr>
      </p:pic>
    </p:spTree>
    <p:extLst>
      <p:ext uri="{BB962C8B-B14F-4D97-AF65-F5344CB8AC3E}">
        <p14:creationId xmlns:p14="http://schemas.microsoft.com/office/powerpoint/2010/main" val="28051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4C5920-2B6C-74FA-B6FE-1EE040C09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2" y="265470"/>
            <a:ext cx="11680723" cy="6402029"/>
          </a:xfrm>
          <a:prstGeom prst="rect">
            <a:avLst/>
          </a:prstGeom>
        </p:spPr>
      </p:pic>
    </p:spTree>
    <p:extLst>
      <p:ext uri="{BB962C8B-B14F-4D97-AF65-F5344CB8AC3E}">
        <p14:creationId xmlns:p14="http://schemas.microsoft.com/office/powerpoint/2010/main" val="79280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0596-9CDC-044D-0A10-99312224A664}"/>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2AD8557-244B-E08F-D3DF-0CCECE4B95A9}"/>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AI-Driven Doctor Recommendation System provides a personalized and accurate approach to connecting patients with the right medical specialists. By integrating techniques like Named Entity </a:t>
            </a:r>
            <a:r>
              <a:rPr lang="en-US" sz="2800" dirty="0" err="1">
                <a:latin typeface="Times New Roman" panose="02020603050405020304" pitchFamily="18" charset="0"/>
                <a:cs typeface="Times New Roman" panose="02020603050405020304" pitchFamily="18" charset="0"/>
              </a:rPr>
              <a:t>Recognition,Rule</a:t>
            </a:r>
            <a:r>
              <a:rPr lang="en-US" sz="2800" dirty="0">
                <a:latin typeface="Times New Roman" panose="02020603050405020304" pitchFamily="18" charset="0"/>
                <a:cs typeface="Times New Roman" panose="02020603050405020304" pitchFamily="18" charset="0"/>
              </a:rPr>
              <a:t>-Based Mapping, Content-Based Filtering, and Collaborative Filtering, the system ensures that recommendations are both medically relevant and accessible. Unlike generic search engines, it tailor results based on predicted disease, patient profile, location, and availability, making it more effective in improving healthcare accessibility and efficiency.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12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868DC-2303-DB2E-DC62-0004DF0EA3BB}"/>
              </a:ext>
            </a:extLst>
          </p:cNvPr>
          <p:cNvSpPr txBox="1"/>
          <p:nvPr/>
        </p:nvSpPr>
        <p:spPr>
          <a:xfrm>
            <a:off x="2305665" y="188960"/>
            <a:ext cx="7580670"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CASE STUDY &amp; BASE PAPER</a:t>
            </a:r>
            <a:endParaRPr lang="en-IN" sz="4000" b="1" dirty="0"/>
          </a:p>
        </p:txBody>
      </p:sp>
      <p:sp>
        <p:nvSpPr>
          <p:cNvPr id="5" name="TextBox 4">
            <a:extLst>
              <a:ext uri="{FF2B5EF4-FFF2-40B4-BE49-F238E27FC236}">
                <a16:creationId xmlns:a16="http://schemas.microsoft.com/office/drawing/2014/main" id="{3070CCFB-95EC-1E38-1D22-BFAD4E8785C7}"/>
              </a:ext>
            </a:extLst>
          </p:cNvPr>
          <p:cNvSpPr txBox="1"/>
          <p:nvPr/>
        </p:nvSpPr>
        <p:spPr>
          <a:xfrm>
            <a:off x="373625" y="1225245"/>
            <a:ext cx="7502013" cy="5170646"/>
          </a:xfrm>
          <a:prstGeom prst="rect">
            <a:avLst/>
          </a:prstGeom>
          <a:noFill/>
        </p:spPr>
        <p:txBody>
          <a:bodyPr wrap="square">
            <a:spAutoFit/>
          </a:bodyPr>
          <a:lstStyle/>
          <a:p>
            <a:r>
              <a:rPr lang="en-US" sz="2400" b="1">
                <a:latin typeface="Times New Roman" panose="02020603050405020304" pitchFamily="18" charset="0"/>
                <a:cs typeface="Times New Roman" panose="02020603050405020304" pitchFamily="18" charset="0"/>
              </a:rPr>
              <a:t>Base Paper: </a:t>
            </a:r>
            <a:r>
              <a:rPr lang="en-US" sz="2400">
                <a:latin typeface="Times New Roman" panose="02020603050405020304" pitchFamily="18" charset="0"/>
                <a:cs typeface="Times New Roman" panose="02020603050405020304" pitchFamily="18" charset="0"/>
              </a:rPr>
              <a:t>AI-Driven Disease Prediction and Doctor Recommendation System.</a:t>
            </a:r>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b="1">
                <a:latin typeface="Times New Roman" panose="02020603050405020304" pitchFamily="18" charset="0"/>
                <a:cs typeface="Times New Roman" panose="02020603050405020304" pitchFamily="18" charset="0"/>
              </a:rPr>
              <a:t>Published:</a:t>
            </a:r>
            <a:r>
              <a:rPr lang="en-US" sz="2400">
                <a:latin typeface="Times New Roman" panose="02020603050405020304" pitchFamily="18" charset="0"/>
                <a:cs typeface="Times New Roman" panose="02020603050405020304" pitchFamily="18" charset="0"/>
              </a:rPr>
              <a:t>2025 3rd International Conference on Advancement in Computation &amp; Computer Technologies (</a:t>
            </a:r>
            <a:r>
              <a:rPr lang="en-US" sz="2400" err="1">
                <a:latin typeface="Times New Roman" panose="02020603050405020304" pitchFamily="18" charset="0"/>
                <a:cs typeface="Times New Roman" panose="02020603050405020304" pitchFamily="18" charset="0"/>
              </a:rPr>
              <a:t>InCACCT</a:t>
            </a:r>
            <a:r>
              <a:rPr lang="en-US" sz="2400">
                <a:latin typeface="Times New Roman" panose="02020603050405020304" pitchFamily="18" charset="0"/>
                <a:cs typeface="Times New Roman" panose="02020603050405020304" pitchFamily="18" charset="0"/>
              </a:rPr>
              <a:t>)</a:t>
            </a: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Key Learnings and Gaps Identified</a:t>
            </a:r>
          </a:p>
          <a:p>
            <a:r>
              <a:rPr lang="en-US" sz="2400">
                <a:latin typeface="Times New Roman" panose="02020603050405020304" pitchFamily="18" charset="0"/>
                <a:cs typeface="Times New Roman" panose="02020603050405020304" pitchFamily="18" charset="0"/>
              </a:rPr>
              <a:t>We learned that AI can effectively match disease types with appropriate specialists to improve care access.</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However, the gap lies in automated analysis of real medical reports and integration of verified doctor reviews, which our project aims to address.</a:t>
            </a:r>
          </a:p>
          <a:p>
            <a:endParaRPr lang="en-US"/>
          </a:p>
        </p:txBody>
      </p:sp>
      <p:pic>
        <p:nvPicPr>
          <p:cNvPr id="7" name="Picture 6">
            <a:extLst>
              <a:ext uri="{FF2B5EF4-FFF2-40B4-BE49-F238E27FC236}">
                <a16:creationId xmlns:a16="http://schemas.microsoft.com/office/drawing/2014/main" id="{8E7DEF10-31E3-4EDE-AA4C-7BC60F3E65BA}"/>
              </a:ext>
            </a:extLst>
          </p:cNvPr>
          <p:cNvPicPr>
            <a:picLocks noChangeAspect="1"/>
          </p:cNvPicPr>
          <p:nvPr/>
        </p:nvPicPr>
        <p:blipFill>
          <a:blip r:embed="rId2"/>
          <a:stretch>
            <a:fillRect/>
          </a:stretch>
        </p:blipFill>
        <p:spPr>
          <a:xfrm>
            <a:off x="8593547" y="1875656"/>
            <a:ext cx="2890530" cy="2775002"/>
          </a:xfrm>
          <a:prstGeom prst="rect">
            <a:avLst/>
          </a:prstGeom>
        </p:spPr>
      </p:pic>
    </p:spTree>
    <p:extLst>
      <p:ext uri="{BB962C8B-B14F-4D97-AF65-F5344CB8AC3E}">
        <p14:creationId xmlns:p14="http://schemas.microsoft.com/office/powerpoint/2010/main" val="287257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69BD-D18C-90AC-64F5-3B9D19A7D13D}"/>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50B37B9-4220-6850-E328-C8979DAD73E1}"/>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*Integration with real-time hospital databases for live doctor availability.</a:t>
            </a:r>
          </a:p>
          <a:p>
            <a:pPr marL="0" indent="0">
              <a:buNone/>
            </a:pPr>
            <a:r>
              <a:rPr lang="en-US" sz="2400" dirty="0">
                <a:latin typeface="Times New Roman" panose="02020603050405020304" pitchFamily="18" charset="0"/>
                <a:cs typeface="Times New Roman" panose="02020603050405020304" pitchFamily="18" charset="0"/>
              </a:rPr>
              <a:t>*Addition of multilingual support to serve a diverse population.</a:t>
            </a:r>
          </a:p>
          <a:p>
            <a:pPr marL="0" indent="0">
              <a:buNone/>
            </a:pPr>
            <a:r>
              <a:rPr lang="en-US" sz="2400" dirty="0">
                <a:latin typeface="Times New Roman" panose="02020603050405020304" pitchFamily="18" charset="0"/>
                <a:cs typeface="Times New Roman" panose="02020603050405020304" pitchFamily="18" charset="0"/>
              </a:rPr>
              <a:t>*Incorporation of telemedicine appointment booking directly from the system.</a:t>
            </a:r>
          </a:p>
          <a:p>
            <a:pPr marL="0" indent="0">
              <a:buNone/>
            </a:pPr>
            <a:r>
              <a:rPr lang="en-US" sz="2400" dirty="0">
                <a:latin typeface="Times New Roman" panose="02020603050405020304" pitchFamily="18" charset="0"/>
                <a:cs typeface="Times New Roman" panose="02020603050405020304" pitchFamily="18" charset="0"/>
              </a:rPr>
              <a:t>*Expansion to global healthcare networks for cross-border consultations.</a:t>
            </a:r>
          </a:p>
          <a:p>
            <a:pPr marL="0" indent="0">
              <a:buNone/>
            </a:pPr>
            <a:r>
              <a:rPr lang="en-US" sz="2400" dirty="0">
                <a:latin typeface="Times New Roman" panose="02020603050405020304" pitchFamily="18" charset="0"/>
                <a:cs typeface="Times New Roman" panose="02020603050405020304" pitchFamily="18" charset="0"/>
              </a:rPr>
              <a:t>*Implementation of AI-based treatment and medicine recommendations alongside doctor suggestions.</a:t>
            </a:r>
          </a:p>
          <a:p>
            <a:pPr marL="0" indent="0">
              <a:buNone/>
            </a:pPr>
            <a:r>
              <a:rPr lang="en-US" sz="2400" dirty="0">
                <a:latin typeface="Times New Roman" panose="02020603050405020304" pitchFamily="18" charset="0"/>
                <a:cs typeface="Times New Roman" panose="02020603050405020304" pitchFamily="18" charset="0"/>
              </a:rPr>
              <a:t>*Use of deep learning models for enhanced disease–specialist matching accuracy.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33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49DC0-ADFC-5C69-FE59-EB24C5D40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64" y="788690"/>
            <a:ext cx="3918857" cy="5887413"/>
          </a:xfrm>
          <a:prstGeom prst="rect">
            <a:avLst/>
          </a:prstGeom>
        </p:spPr>
      </p:pic>
      <p:sp>
        <p:nvSpPr>
          <p:cNvPr id="5" name="TextBox 4">
            <a:extLst>
              <a:ext uri="{FF2B5EF4-FFF2-40B4-BE49-F238E27FC236}">
                <a16:creationId xmlns:a16="http://schemas.microsoft.com/office/drawing/2014/main" id="{7A42218C-AE20-A4F1-DE85-63C3DE129957}"/>
              </a:ext>
            </a:extLst>
          </p:cNvPr>
          <p:cNvSpPr txBox="1"/>
          <p:nvPr/>
        </p:nvSpPr>
        <p:spPr>
          <a:xfrm>
            <a:off x="2871018" y="80804"/>
            <a:ext cx="6096000" cy="707886"/>
          </a:xfrm>
          <a:prstGeom prst="rect">
            <a:avLst/>
          </a:prstGeom>
          <a:noFill/>
        </p:spPr>
        <p:txBody>
          <a:bodyPr wrap="square">
            <a:spAutoFit/>
          </a:bodyPr>
          <a:lstStyle/>
          <a:p>
            <a:pPr algn="ctr">
              <a:buNone/>
            </a:pPr>
            <a:r>
              <a:rPr lang="en-IN" sz="4000" b="1"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F60D2491-BD85-BD8A-8038-36A38AE3F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2503" y="788689"/>
            <a:ext cx="7207046" cy="5786735"/>
          </a:xfrm>
          <a:prstGeom prst="rect">
            <a:avLst/>
          </a:prstGeom>
        </p:spPr>
      </p:pic>
    </p:spTree>
    <p:extLst>
      <p:ext uri="{BB962C8B-B14F-4D97-AF65-F5344CB8AC3E}">
        <p14:creationId xmlns:p14="http://schemas.microsoft.com/office/powerpoint/2010/main" val="95476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8CC2F-85EC-B457-322D-BE916764E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575"/>
            <a:ext cx="12192000" cy="6292850"/>
          </a:xfrm>
          <a:prstGeom prst="rect">
            <a:avLst/>
          </a:prstGeom>
        </p:spPr>
      </p:pic>
    </p:spTree>
    <p:extLst>
      <p:ext uri="{BB962C8B-B14F-4D97-AF65-F5344CB8AC3E}">
        <p14:creationId xmlns:p14="http://schemas.microsoft.com/office/powerpoint/2010/main" val="350099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1FA8D6-6795-A749-DB30-416F0E3B3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1535" y="184252"/>
            <a:ext cx="6213988" cy="6292850"/>
          </a:xfrm>
          <a:prstGeom prst="rect">
            <a:avLst/>
          </a:prstGeom>
        </p:spPr>
      </p:pic>
      <p:pic>
        <p:nvPicPr>
          <p:cNvPr id="5" name="Picture 4">
            <a:extLst>
              <a:ext uri="{FF2B5EF4-FFF2-40B4-BE49-F238E27FC236}">
                <a16:creationId xmlns:a16="http://schemas.microsoft.com/office/drawing/2014/main" id="{3A73CBD8-E8DE-C287-F986-F412FFE8D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77" y="184252"/>
            <a:ext cx="5388078" cy="6391173"/>
          </a:xfrm>
          <a:prstGeom prst="rect">
            <a:avLst/>
          </a:prstGeom>
        </p:spPr>
      </p:pic>
    </p:spTree>
    <p:extLst>
      <p:ext uri="{BB962C8B-B14F-4D97-AF65-F5344CB8AC3E}">
        <p14:creationId xmlns:p14="http://schemas.microsoft.com/office/powerpoint/2010/main" val="109854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693A56-6A71-FE5A-956D-3DC208DF8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575"/>
            <a:ext cx="12192000" cy="6292850"/>
          </a:xfrm>
          <a:prstGeom prst="rect">
            <a:avLst/>
          </a:prstGeom>
        </p:spPr>
      </p:pic>
    </p:spTree>
    <p:extLst>
      <p:ext uri="{BB962C8B-B14F-4D97-AF65-F5344CB8AC3E}">
        <p14:creationId xmlns:p14="http://schemas.microsoft.com/office/powerpoint/2010/main" val="3467435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A120A0-1DE6-FFB0-B582-0C807C4A16C8}"/>
              </a:ext>
            </a:extLst>
          </p:cNvPr>
          <p:cNvSpPr txBox="1"/>
          <p:nvPr/>
        </p:nvSpPr>
        <p:spPr>
          <a:xfrm>
            <a:off x="4070554" y="188961"/>
            <a:ext cx="6096000"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AE495C04-1DD6-A63D-9E0A-FA7DF1BA8FA5}"/>
              </a:ext>
            </a:extLst>
          </p:cNvPr>
          <p:cNvSpPr txBox="1"/>
          <p:nvPr/>
        </p:nvSpPr>
        <p:spPr>
          <a:xfrm>
            <a:off x="221226" y="1378322"/>
            <a:ext cx="11749548" cy="4832092"/>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1)M. Natarajan et al., "AI-Driven Disease Prediction and Doctor Recommendation System," 2025.</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2)S. K. Nayak et al., "An Intelligent Disease Prediction and Drug Recommendation Prototype by Using Multiple Approaches of Machine Learning Algorithms," 2023.</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3)K. </a:t>
            </a:r>
            <a:r>
              <a:rPr lang="en-IN" sz="2800" dirty="0" err="1">
                <a:latin typeface="Times New Roman" panose="02020603050405020304" pitchFamily="18" charset="0"/>
                <a:cs typeface="Times New Roman" panose="02020603050405020304" pitchFamily="18" charset="0"/>
              </a:rPr>
              <a:t>Alnowaiser</a:t>
            </a:r>
            <a:r>
              <a:rPr lang="en-IN" sz="2800" dirty="0">
                <a:latin typeface="Times New Roman" panose="02020603050405020304" pitchFamily="18" charset="0"/>
                <a:cs typeface="Times New Roman" panose="02020603050405020304" pitchFamily="18" charset="0"/>
              </a:rPr>
              <a:t>, "Improving Healthcare Prediction of Diabetic Patients Using KNN Imputed Features and Tri-Ensemble Model," 2024.</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4)A. Kumar et al., "Disease Prediction and Doctor Recommendation System using Machine Learning Approaches," 2021.</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5)A. Das et al., "A collaborative empirical analysis on machine learning based disease prediction in health care system," 2024.</a:t>
            </a:r>
          </a:p>
        </p:txBody>
      </p:sp>
    </p:spTree>
    <p:extLst>
      <p:ext uri="{BB962C8B-B14F-4D97-AF65-F5344CB8AC3E}">
        <p14:creationId xmlns:p14="http://schemas.microsoft.com/office/powerpoint/2010/main" val="255139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E7CC3-F313-58AF-4D3C-AD8F042F00D9}"/>
              </a:ext>
            </a:extLst>
          </p:cNvPr>
          <p:cNvSpPr txBox="1"/>
          <p:nvPr/>
        </p:nvSpPr>
        <p:spPr>
          <a:xfrm>
            <a:off x="314631" y="674400"/>
            <a:ext cx="11729883" cy="5509200"/>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6)K. Arumugam et al., "Multiple disease prediction using machine learning algorithms," 2023.</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7)M. M. Yaqoob et al., "Hybrid Classifier-Based Federated Learning in Health Service Providers for Cardiovascular Disease Prediction," 2023.</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8)F. Al-</a:t>
            </a:r>
            <a:r>
              <a:rPr lang="en-IN" sz="3200" dirty="0" err="1">
                <a:latin typeface="Times New Roman" panose="02020603050405020304" pitchFamily="18" charset="0"/>
                <a:cs typeface="Times New Roman" panose="02020603050405020304" pitchFamily="18" charset="0"/>
              </a:rPr>
              <a:t>Turjman</a:t>
            </a:r>
            <a:r>
              <a:rPr lang="en-IN" sz="3200" dirty="0">
                <a:latin typeface="Times New Roman" panose="02020603050405020304" pitchFamily="18" charset="0"/>
                <a:cs typeface="Times New Roman" panose="02020603050405020304" pitchFamily="18" charset="0"/>
              </a:rPr>
              <a:t> et al., "Intelligence in the Internet of Medical Things era: A systematic review of current and future trends," 2020.</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9)S. Dash et al., "Big data in healthcare: management, analysis and future prospects," 2019.</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10)D. A. Watkins et al., "Rheumatic Heart Disease Worldwide: JACC Scientific Expert Panel," 2018.</a:t>
            </a:r>
          </a:p>
        </p:txBody>
      </p:sp>
    </p:spTree>
    <p:extLst>
      <p:ext uri="{BB962C8B-B14F-4D97-AF65-F5344CB8AC3E}">
        <p14:creationId xmlns:p14="http://schemas.microsoft.com/office/powerpoint/2010/main" val="223495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3E8F3-583A-10E5-0F50-721675CF60AE}"/>
              </a:ext>
            </a:extLst>
          </p:cNvPr>
          <p:cNvSpPr txBox="1"/>
          <p:nvPr/>
        </p:nvSpPr>
        <p:spPr>
          <a:xfrm>
            <a:off x="265470" y="674400"/>
            <a:ext cx="10933471" cy="5509200"/>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11)S. Mohan et al., "Effective Heart Disease Prediction Using Hybrid Machine Learning Techniques," 2019.</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12)J. P. Li et al., "Heart Disease Identification Method Using Machine Learning Classification in E-Healthcare," 2020</a:t>
            </a:r>
            <a:r>
              <a:rPr lang="en-US" sz="3200" dirty="0"/>
              <a:t>.</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13)R. Kaur et al., "Lifestyle and Dietary Management Associated with Chronic Diseases in Women Using Deep Learning," 2023.</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14)R. Kaur et al., "Food Image-based diet recommendation framework to overcome PCOS problem in women using deep convolutional neural network," 2022.</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15)R. Kaur et al., "Review on Transfer Learning for Convolutional Neural Network," 2021.</a:t>
            </a:r>
          </a:p>
        </p:txBody>
      </p:sp>
    </p:spTree>
    <p:extLst>
      <p:ext uri="{BB962C8B-B14F-4D97-AF65-F5344CB8AC3E}">
        <p14:creationId xmlns:p14="http://schemas.microsoft.com/office/powerpoint/2010/main" val="1919582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733C1-0108-7661-8F33-3AD6200A30DF}"/>
              </a:ext>
            </a:extLst>
          </p:cNvPr>
          <p:cNvSpPr txBox="1"/>
          <p:nvPr/>
        </p:nvSpPr>
        <p:spPr>
          <a:xfrm>
            <a:off x="3165988" y="1545500"/>
            <a:ext cx="6096000" cy="1446550"/>
          </a:xfrm>
          <a:prstGeom prst="rect">
            <a:avLst/>
          </a:prstGeom>
          <a:noFill/>
        </p:spPr>
        <p:txBody>
          <a:bodyPr wrap="square">
            <a:spAutoFit/>
          </a:bodyPr>
          <a:lstStyle/>
          <a:p>
            <a:pPr>
              <a:buNone/>
            </a:pPr>
            <a:r>
              <a:rPr lang="en-IN" sz="8800" b="1" dirty="0">
                <a:latin typeface="Times New Roman" panose="02020603050405020304" pitchFamily="18" charset="0"/>
                <a:cs typeface="Times New Roman" panose="02020603050405020304" pitchFamily="18" charset="0"/>
              </a:rPr>
              <a:t>THANK</a:t>
            </a:r>
          </a:p>
        </p:txBody>
      </p:sp>
      <p:sp>
        <p:nvSpPr>
          <p:cNvPr id="5" name="TextBox 4">
            <a:extLst>
              <a:ext uri="{FF2B5EF4-FFF2-40B4-BE49-F238E27FC236}">
                <a16:creationId xmlns:a16="http://schemas.microsoft.com/office/drawing/2014/main" id="{E07EB292-0108-DA85-DC56-66D74258E2EF}"/>
              </a:ext>
            </a:extLst>
          </p:cNvPr>
          <p:cNvSpPr txBox="1"/>
          <p:nvPr/>
        </p:nvSpPr>
        <p:spPr>
          <a:xfrm>
            <a:off x="6096000" y="3005237"/>
            <a:ext cx="6096000" cy="1446550"/>
          </a:xfrm>
          <a:prstGeom prst="rect">
            <a:avLst/>
          </a:prstGeom>
          <a:noFill/>
        </p:spPr>
        <p:txBody>
          <a:bodyPr wrap="square">
            <a:spAutoFit/>
          </a:bodyPr>
          <a:lstStyle/>
          <a:p>
            <a:pPr>
              <a:buNone/>
            </a:pPr>
            <a:r>
              <a:rPr lang="en-IN" sz="88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259398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62F167-20D3-3EB3-E35E-BDC55BA10E55}"/>
              </a:ext>
            </a:extLst>
          </p:cNvPr>
          <p:cNvSpPr txBox="1"/>
          <p:nvPr/>
        </p:nvSpPr>
        <p:spPr>
          <a:xfrm>
            <a:off x="-422788" y="110302"/>
            <a:ext cx="12880258" cy="707886"/>
          </a:xfrm>
          <a:prstGeom prst="rect">
            <a:avLst/>
          </a:prstGeom>
          <a:noFill/>
        </p:spPr>
        <p:txBody>
          <a:bodyPr wrap="square">
            <a:spAutoFit/>
          </a:bodyPr>
          <a:lstStyle/>
          <a:p>
            <a:pPr algn="ctr"/>
            <a:r>
              <a:rPr lang="en-US" sz="4000" b="1" dirty="0">
                <a:latin typeface="Times New Roman" pitchFamily="18" charset="0"/>
                <a:cs typeface="Times New Roman" pitchFamily="18" charset="0"/>
              </a:rPr>
              <a:t>ABSTRACT</a:t>
            </a:r>
            <a:endParaRPr lang="en-IN" sz="4000" b="1" dirty="0"/>
          </a:p>
        </p:txBody>
      </p:sp>
      <p:pic>
        <p:nvPicPr>
          <p:cNvPr id="5" name="Picture 4">
            <a:extLst>
              <a:ext uri="{FF2B5EF4-FFF2-40B4-BE49-F238E27FC236}">
                <a16:creationId xmlns:a16="http://schemas.microsoft.com/office/drawing/2014/main" id="{7668A429-AB23-CA09-A41E-DA11F6A8D0FB}"/>
              </a:ext>
            </a:extLst>
          </p:cNvPr>
          <p:cNvPicPr>
            <a:picLocks noChangeAspect="1"/>
          </p:cNvPicPr>
          <p:nvPr/>
        </p:nvPicPr>
        <p:blipFill>
          <a:blip r:embed="rId2"/>
          <a:stretch>
            <a:fillRect/>
          </a:stretch>
        </p:blipFill>
        <p:spPr>
          <a:xfrm>
            <a:off x="196646" y="1032387"/>
            <a:ext cx="3244645" cy="26273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4946C550-3CF1-E14B-1E38-6801819A2187}"/>
              </a:ext>
            </a:extLst>
          </p:cNvPr>
          <p:cNvPicPr>
            <a:picLocks noChangeAspect="1"/>
          </p:cNvPicPr>
          <p:nvPr/>
        </p:nvPicPr>
        <p:blipFill>
          <a:blip r:embed="rId3"/>
          <a:stretch>
            <a:fillRect/>
          </a:stretch>
        </p:blipFill>
        <p:spPr>
          <a:xfrm>
            <a:off x="4114800" y="1032387"/>
            <a:ext cx="3962400" cy="262732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D989300-9F2D-0AE2-41F4-C9685A8768FD}"/>
              </a:ext>
            </a:extLst>
          </p:cNvPr>
          <p:cNvPicPr>
            <a:picLocks noChangeAspect="1"/>
          </p:cNvPicPr>
          <p:nvPr/>
        </p:nvPicPr>
        <p:blipFill>
          <a:blip r:embed="rId4"/>
          <a:stretch>
            <a:fillRect/>
          </a:stretch>
        </p:blipFill>
        <p:spPr>
          <a:xfrm>
            <a:off x="8868695" y="1032387"/>
            <a:ext cx="2723536" cy="26946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5724B6F8-17EB-DA93-83C9-7170CD0B8706}"/>
              </a:ext>
            </a:extLst>
          </p:cNvPr>
          <p:cNvSpPr txBox="1"/>
          <p:nvPr/>
        </p:nvSpPr>
        <p:spPr>
          <a:xfrm>
            <a:off x="196645" y="4062935"/>
            <a:ext cx="3421625" cy="2585323"/>
          </a:xfrm>
          <a:prstGeom prst="rect">
            <a:avLst/>
          </a:prstGeom>
          <a:noFill/>
        </p:spPr>
        <p:txBody>
          <a:bodyPr wrap="square">
            <a:spAutoFit/>
          </a:bodyPr>
          <a:lstStyle/>
          <a:p>
            <a:pPr marL="0" indent="0">
              <a:buNone/>
            </a:pPr>
            <a:r>
              <a:rPr lang="en-US" b="1" dirty="0">
                <a:latin typeface="Times New Roman" panose="02020603050405020304" pitchFamily="18" charset="0"/>
                <a:cs typeface="Times New Roman" panose="02020603050405020304" pitchFamily="18" charset="0"/>
              </a:rPr>
              <a:t>Problem Statement:</a:t>
            </a:r>
          </a:p>
          <a:p>
            <a:pPr marL="0" indent="0">
              <a:buNone/>
            </a:pPr>
            <a:r>
              <a:rPr lang="en-US" dirty="0">
                <a:latin typeface="Times New Roman" panose="02020603050405020304" pitchFamily="18" charset="0"/>
                <a:cs typeface="Times New Roman" panose="02020603050405020304" pitchFamily="18" charset="0"/>
              </a:rPr>
              <a:t>Many patients face misdiagnosis or delayed treatment due to lack of access to their complete medical history.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Additionally, patients struggle to find trustworthy doctors due to unreliable or scattered recommendation sources.</a:t>
            </a:r>
          </a:p>
        </p:txBody>
      </p:sp>
      <p:sp>
        <p:nvSpPr>
          <p:cNvPr id="15" name="TextBox 14">
            <a:extLst>
              <a:ext uri="{FF2B5EF4-FFF2-40B4-BE49-F238E27FC236}">
                <a16:creationId xmlns:a16="http://schemas.microsoft.com/office/drawing/2014/main" id="{44F5A956-A6B2-EEF2-5C8D-C63C072440B7}"/>
              </a:ext>
            </a:extLst>
          </p:cNvPr>
          <p:cNvSpPr txBox="1"/>
          <p:nvPr/>
        </p:nvSpPr>
        <p:spPr>
          <a:xfrm>
            <a:off x="4112341" y="4207285"/>
            <a:ext cx="3809999" cy="2308324"/>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Affected Users:</a:t>
            </a:r>
          </a:p>
          <a:p>
            <a:pPr marL="0" indent="0">
              <a:buNone/>
            </a:pPr>
            <a:r>
              <a:rPr lang="en-US" sz="1800" dirty="0">
                <a:latin typeface="Times New Roman" panose="02020603050405020304" pitchFamily="18" charset="0"/>
                <a:cs typeface="Times New Roman" panose="02020603050405020304" pitchFamily="18" charset="0"/>
              </a:rPr>
              <a:t>Patients seeking accurate diagnosis and reliable medical consultation face the highest risk.</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Doctors and healthcare providers lack a streamlined tool to assess historical records efficiently during consultations.</a:t>
            </a:r>
          </a:p>
        </p:txBody>
      </p:sp>
      <p:sp>
        <p:nvSpPr>
          <p:cNvPr id="17" name="TextBox 16">
            <a:extLst>
              <a:ext uri="{FF2B5EF4-FFF2-40B4-BE49-F238E27FC236}">
                <a16:creationId xmlns:a16="http://schemas.microsoft.com/office/drawing/2014/main" id="{C97EB645-7774-C351-F890-55357F1438BF}"/>
              </a:ext>
            </a:extLst>
          </p:cNvPr>
          <p:cNvSpPr txBox="1"/>
          <p:nvPr/>
        </p:nvSpPr>
        <p:spPr>
          <a:xfrm>
            <a:off x="8737267" y="4134372"/>
            <a:ext cx="3293807" cy="2708434"/>
          </a:xfrm>
          <a:prstGeom prst="rect">
            <a:avLst/>
          </a:prstGeom>
          <a:noFill/>
        </p:spPr>
        <p:txBody>
          <a:bodyPr wrap="square">
            <a:spAutoFit/>
          </a:bodyPr>
          <a:lstStyle/>
          <a:p>
            <a:pPr marL="0" indent="0">
              <a:buNone/>
            </a:pPr>
            <a:r>
              <a:rPr lang="en-US" sz="1700" b="1" dirty="0">
                <a:latin typeface="Times New Roman" panose="02020603050405020304" pitchFamily="18" charset="0"/>
                <a:cs typeface="Times New Roman" panose="02020603050405020304" pitchFamily="18" charset="0"/>
              </a:rPr>
              <a:t>Supporting Data:</a:t>
            </a:r>
          </a:p>
          <a:p>
            <a:pPr marL="0" indent="0">
              <a:buNone/>
            </a:pPr>
            <a:r>
              <a:rPr lang="en-US" sz="1700" dirty="0">
                <a:latin typeface="Times New Roman" panose="02020603050405020304" pitchFamily="18" charset="0"/>
                <a:cs typeface="Times New Roman" panose="02020603050405020304" pitchFamily="18" charset="0"/>
              </a:rPr>
              <a:t>Studies show that </a:t>
            </a:r>
            <a:r>
              <a:rPr lang="en-US" sz="1700" b="1" dirty="0">
                <a:latin typeface="Times New Roman" panose="02020603050405020304" pitchFamily="18" charset="0"/>
                <a:cs typeface="Times New Roman" panose="02020603050405020304" pitchFamily="18" charset="0"/>
              </a:rPr>
              <a:t>medical errors affect over 12 million outpatients annually</a:t>
            </a:r>
            <a:r>
              <a:rPr lang="en-US" sz="1700" dirty="0">
                <a:latin typeface="Times New Roman" panose="02020603050405020304" pitchFamily="18" charset="0"/>
                <a:cs typeface="Times New Roman" panose="02020603050405020304" pitchFamily="18" charset="0"/>
              </a:rPr>
              <a:t>, largely due to incomplete history.</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Over </a:t>
            </a:r>
            <a:r>
              <a:rPr lang="en-US" sz="1700" b="1" dirty="0">
                <a:latin typeface="Times New Roman" panose="02020603050405020304" pitchFamily="18" charset="0"/>
                <a:cs typeface="Times New Roman" panose="02020603050405020304" pitchFamily="18" charset="0"/>
              </a:rPr>
              <a:t>70% of patients</a:t>
            </a:r>
            <a:r>
              <a:rPr lang="en-US" sz="1700" dirty="0">
                <a:latin typeface="Times New Roman" panose="02020603050405020304" pitchFamily="18" charset="0"/>
                <a:cs typeface="Times New Roman" panose="02020603050405020304" pitchFamily="18" charset="0"/>
              </a:rPr>
              <a:t> rely on online reviews, yet </a:t>
            </a:r>
            <a:r>
              <a:rPr lang="en-US" sz="1700" b="1" dirty="0">
                <a:latin typeface="Times New Roman" panose="02020603050405020304" pitchFamily="18" charset="0"/>
                <a:cs typeface="Times New Roman" panose="02020603050405020304" pitchFamily="18" charset="0"/>
              </a:rPr>
              <a:t>only 30% trust them fully</a:t>
            </a:r>
            <a:r>
              <a:rPr lang="en-US" sz="1700" dirty="0">
                <a:latin typeface="Times New Roman" panose="02020603050405020304" pitchFamily="18" charset="0"/>
                <a:cs typeface="Times New Roman" panose="02020603050405020304" pitchFamily="18" charset="0"/>
              </a:rPr>
              <a:t>, showing the need for verified doctor recommendation systems.</a:t>
            </a:r>
          </a:p>
        </p:txBody>
      </p:sp>
    </p:spTree>
    <p:extLst>
      <p:ext uri="{BB962C8B-B14F-4D97-AF65-F5344CB8AC3E}">
        <p14:creationId xmlns:p14="http://schemas.microsoft.com/office/powerpoint/2010/main" val="420522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80EFA09-6551-732D-6F80-E2CC41D25A81}"/>
              </a:ext>
            </a:extLst>
          </p:cNvPr>
          <p:cNvSpPr txBox="1"/>
          <p:nvPr/>
        </p:nvSpPr>
        <p:spPr>
          <a:xfrm>
            <a:off x="98322" y="2045560"/>
            <a:ext cx="6096000" cy="3108543"/>
          </a:xfrm>
          <a:prstGeom prst="rect">
            <a:avLst/>
          </a:prstGeom>
          <a:noFill/>
        </p:spPr>
        <p:txBody>
          <a:bodyPr wrap="square">
            <a:spAutoFit/>
          </a:bodyPr>
          <a:lstStyle/>
          <a:p>
            <a:pPr marL="0" indent="0">
              <a:buNone/>
            </a:pPr>
            <a:r>
              <a:rPr lang="en-IN" sz="2800">
                <a:solidFill>
                  <a:schemeClr val="accent1"/>
                </a:solidFill>
                <a:latin typeface="Times New Roman" panose="02020603050405020304" pitchFamily="18" charset="0"/>
                <a:cs typeface="Times New Roman" panose="02020603050405020304" pitchFamily="18" charset="0"/>
              </a:rPr>
              <a:t>SDG 3 :</a:t>
            </a:r>
            <a:r>
              <a:rPr lang="en-IN" sz="2800">
                <a:latin typeface="Times New Roman" panose="02020603050405020304" pitchFamily="18" charset="0"/>
                <a:cs typeface="Times New Roman" panose="02020603050405020304" pitchFamily="18" charset="0"/>
              </a:rPr>
              <a:t>Good Health and Well-being</a:t>
            </a:r>
          </a:p>
          <a:p>
            <a:pPr marL="0" indent="0">
              <a:buNone/>
            </a:pPr>
            <a:endParaRPr lang="en-IN" sz="2800">
              <a:latin typeface="Times New Roman" panose="02020603050405020304" pitchFamily="18" charset="0"/>
              <a:cs typeface="Times New Roman" panose="02020603050405020304" pitchFamily="18" charset="0"/>
            </a:endParaRPr>
          </a:p>
          <a:p>
            <a:pPr marL="0" indent="0">
              <a:buNone/>
            </a:pPr>
            <a:r>
              <a:rPr lang="en-IN" sz="2800">
                <a:solidFill>
                  <a:schemeClr val="accent1"/>
                </a:solidFill>
                <a:latin typeface="Times New Roman" panose="02020603050405020304" pitchFamily="18" charset="0"/>
                <a:cs typeface="Times New Roman" panose="02020603050405020304" pitchFamily="18" charset="0"/>
              </a:rPr>
              <a:t>SDG 9 : </a:t>
            </a:r>
            <a:r>
              <a:rPr lang="en-IN" sz="2800">
                <a:latin typeface="Times New Roman" panose="02020603050405020304" pitchFamily="18" charset="0"/>
                <a:cs typeface="Times New Roman" panose="02020603050405020304" pitchFamily="18" charset="0"/>
              </a:rPr>
              <a:t>Industry, Innovation, and Infrastructure</a:t>
            </a:r>
          </a:p>
          <a:p>
            <a:pPr marL="0" indent="0">
              <a:buNone/>
            </a:pPr>
            <a:endParaRPr lang="en-IN" sz="2800">
              <a:latin typeface="Times New Roman" panose="02020603050405020304" pitchFamily="18" charset="0"/>
              <a:cs typeface="Times New Roman" panose="02020603050405020304" pitchFamily="18" charset="0"/>
            </a:endParaRPr>
          </a:p>
          <a:p>
            <a:pPr marL="0" indent="0">
              <a:buNone/>
            </a:pPr>
            <a:r>
              <a:rPr lang="en-IN" sz="2800">
                <a:solidFill>
                  <a:schemeClr val="accent1"/>
                </a:solidFill>
                <a:latin typeface="Times New Roman" panose="02020603050405020304" pitchFamily="18" charset="0"/>
                <a:cs typeface="Times New Roman" panose="02020603050405020304" pitchFamily="18" charset="0"/>
              </a:rPr>
              <a:t>SDG 16 : </a:t>
            </a:r>
            <a:r>
              <a:rPr lang="en-IN" sz="2800">
                <a:latin typeface="Times New Roman" panose="02020603050405020304" pitchFamily="18" charset="0"/>
                <a:cs typeface="Times New Roman" panose="02020603050405020304" pitchFamily="18" charset="0"/>
              </a:rPr>
              <a:t>Peace, Justice and Strong Institutions</a:t>
            </a:r>
            <a:endParaRPr lang="en-IN" sz="28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1619B49-BE02-A19A-62F2-A245E181B716}"/>
              </a:ext>
            </a:extLst>
          </p:cNvPr>
          <p:cNvSpPr txBox="1"/>
          <p:nvPr/>
        </p:nvSpPr>
        <p:spPr>
          <a:xfrm>
            <a:off x="-179439" y="452284"/>
            <a:ext cx="6110748" cy="707886"/>
          </a:xfrm>
          <a:prstGeom prst="rect">
            <a:avLst/>
          </a:prstGeom>
          <a:noFill/>
        </p:spPr>
        <p:txBody>
          <a:bodyPr wrap="square">
            <a:spAutoFit/>
          </a:bodyPr>
          <a:lstStyle/>
          <a:p>
            <a:pPr marL="0" indent="0" algn="ctr">
              <a:buNone/>
            </a:pPr>
            <a:r>
              <a:rPr lang="en-IN" sz="4000" b="1" dirty="0">
                <a:latin typeface="Times New Roman" panose="02020603050405020304" pitchFamily="18" charset="0"/>
                <a:cs typeface="Times New Roman" panose="02020603050405020304" pitchFamily="18" charset="0"/>
              </a:rPr>
              <a:t>SDG GOALS:</a:t>
            </a:r>
          </a:p>
        </p:txBody>
      </p:sp>
    </p:spTree>
    <p:extLst>
      <p:ext uri="{BB962C8B-B14F-4D97-AF65-F5344CB8AC3E}">
        <p14:creationId xmlns:p14="http://schemas.microsoft.com/office/powerpoint/2010/main" val="39236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885" y="393691"/>
            <a:ext cx="11842229" cy="5970865"/>
          </a:xfrm>
          <a:prstGeom prst="rect">
            <a:avLst/>
          </a:prstGeom>
        </p:spPr>
        <p:txBody>
          <a:bodyPr wrap="square">
            <a:spAutoFit/>
          </a:bodyPr>
          <a:lstStyle/>
          <a:p>
            <a:pPr algn="ctr"/>
            <a:r>
              <a:rPr lang="en-IN" sz="4000" b="1" dirty="0">
                <a:latin typeface="Times New Roman" pitchFamily="18" charset="0"/>
                <a:cs typeface="Times New Roman" pitchFamily="18" charset="0"/>
              </a:rPr>
              <a:t>INTRODUCTION</a:t>
            </a:r>
            <a:r>
              <a:rPr lang="en-IN" sz="2800" b="1" dirty="0">
                <a:latin typeface="Times New Roman" pitchFamily="18" charset="0"/>
                <a:cs typeface="Times New Roman" pitchFamily="18" charset="0"/>
              </a:rPr>
              <a:t> </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In healthcare, incomplete patient history and difficulty in finding reliable doctors are major challenges.</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Lack of consolidated medical data leads to delays, repeated tests, and misdiagnosis.</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Patients often rely on scattered or unverified online reviews to choose doctors.</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AI and ML have been applied to disease prediction and recommendation systems, but most focus on single diseases or structured data only.</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err="1">
                <a:latin typeface="Times New Roman" pitchFamily="18" charset="0"/>
                <a:cs typeface="Times New Roman" pitchFamily="18" charset="0"/>
              </a:rPr>
              <a:t>DocWise</a:t>
            </a:r>
            <a:r>
              <a:rPr lang="en-IN" dirty="0">
                <a:latin typeface="Times New Roman" pitchFamily="18" charset="0"/>
                <a:cs typeface="Times New Roman" pitchFamily="18" charset="0"/>
              </a:rPr>
              <a:t> AI addresses these gaps by:</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Reading and </a:t>
            </a:r>
            <a:r>
              <a:rPr lang="en-IN" dirty="0" err="1">
                <a:latin typeface="Times New Roman" pitchFamily="18" charset="0"/>
                <a:cs typeface="Times New Roman" pitchFamily="18" charset="0"/>
              </a:rPr>
              <a:t>analyzing</a:t>
            </a:r>
            <a:r>
              <a:rPr lang="en-IN" dirty="0">
                <a:latin typeface="Times New Roman" pitchFamily="18" charset="0"/>
                <a:cs typeface="Times New Roman" pitchFamily="18" charset="0"/>
              </a:rPr>
              <a:t> both scanned and digital medical reports.</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Summarizing patient history for doctors.</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Predicting diseases with risk levels.</a:t>
            </a:r>
          </a:p>
          <a:p>
            <a:pPr marL="285750" indent="-285750">
              <a:buFont typeface="Wingdings" panose="05000000000000000000" pitchFamily="2" charset="2"/>
              <a:buChar char="Ø"/>
            </a:pPr>
            <a:endParaRPr lang="en-IN" dirty="0">
              <a:latin typeface="Times New Roman" pitchFamily="18" charset="0"/>
              <a:cs typeface="Times New Roman" pitchFamily="18" charset="0"/>
            </a:endParaRPr>
          </a:p>
          <a:p>
            <a:pPr marL="285750" indent="-285750">
              <a:buFont typeface="Wingdings" panose="05000000000000000000" pitchFamily="2" charset="2"/>
              <a:buChar char="Ø"/>
            </a:pPr>
            <a:r>
              <a:rPr lang="en-IN" dirty="0">
                <a:latin typeface="Times New Roman" pitchFamily="18" charset="0"/>
                <a:cs typeface="Times New Roman" pitchFamily="18" charset="0"/>
              </a:rPr>
              <a:t>Recommending verified specialists based on expertise, location, and availability.</a:t>
            </a:r>
          </a:p>
        </p:txBody>
      </p:sp>
    </p:spTree>
    <p:extLst>
      <p:ext uri="{BB962C8B-B14F-4D97-AF65-F5344CB8AC3E}">
        <p14:creationId xmlns:p14="http://schemas.microsoft.com/office/powerpoint/2010/main" val="260668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AE67-508B-84A8-42DF-C77300D4A71F}"/>
              </a:ext>
            </a:extLst>
          </p:cNvPr>
          <p:cNvSpPr>
            <a:spLocks noGrp="1"/>
          </p:cNvSpPr>
          <p:nvPr>
            <p:ph type="title"/>
          </p:nvPr>
        </p:nvSpPr>
        <p:spPr>
          <a:xfrm>
            <a:off x="1880419" y="266803"/>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SOFTWARE SPECIFICATIONS</a:t>
            </a:r>
          </a:p>
        </p:txBody>
      </p:sp>
      <p:sp>
        <p:nvSpPr>
          <p:cNvPr id="4" name="Rectangle 1">
            <a:extLst>
              <a:ext uri="{FF2B5EF4-FFF2-40B4-BE49-F238E27FC236}">
                <a16:creationId xmlns:a16="http://schemas.microsoft.com/office/drawing/2014/main" id="{49C1F97F-A292-2FBA-9EDD-546045328566}"/>
              </a:ext>
            </a:extLst>
          </p:cNvPr>
          <p:cNvSpPr>
            <a:spLocks noGrp="1" noChangeArrowheads="1"/>
          </p:cNvSpPr>
          <p:nvPr>
            <p:ph idx="1"/>
          </p:nvPr>
        </p:nvSpPr>
        <p:spPr bwMode="auto">
          <a:xfrm>
            <a:off x="574797" y="1941682"/>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Windows11</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3.9+</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 Frameworks: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a:t>
            </a:r>
            <a:r>
              <a:rPr lang="en-IN" dirty="0">
                <a:latin typeface="Times New Roman" panose="02020603050405020304" pitchFamily="18" charset="0"/>
                <a:cs typeface="Times New Roman" panose="02020603050405020304" pitchFamily="18" charset="0"/>
              </a:rPr>
              <a:t> TensorFlow, </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 Pandas, NumPy, NLTK, </a:t>
            </a:r>
            <a:r>
              <a:rPr lang="en-IN" dirty="0" err="1">
                <a:latin typeface="Times New Roman" panose="02020603050405020304" pitchFamily="18" charset="0"/>
                <a:cs typeface="Times New Roman" panose="02020603050405020304" pitchFamily="18" charset="0"/>
              </a:rPr>
              <a:t>SpaCy</a:t>
            </a:r>
            <a:r>
              <a:rPr lang="en-IN"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IN" dirty="0">
                <a:latin typeface="Times New Roman" panose="02020603050405020304" pitchFamily="18" charset="0"/>
                <a:cs typeface="Times New Roman" panose="02020603050405020304" pitchFamily="18" charset="0"/>
              </a:rPr>
              <a:t>Hugging Face Transformers, Matplotlib, Seaborn, Flask, Django,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PyPDF2, </a:t>
            </a:r>
            <a:r>
              <a:rPr lang="en-IN" dirty="0" err="1">
                <a:latin typeface="Times New Roman" panose="02020603050405020304" pitchFamily="18" charset="0"/>
                <a:cs typeface="Times New Roman" panose="02020603050405020304" pitchFamily="18" charset="0"/>
              </a:rPr>
              <a:t>pdfplumber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pytesseract</a:t>
            </a:r>
            <a:endParaRPr lang="en-IN"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 / Tools: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PyCharm,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Git, GitHub</a:t>
            </a:r>
          </a:p>
        </p:txBody>
      </p:sp>
    </p:spTree>
    <p:extLst>
      <p:ext uri="{BB962C8B-B14F-4D97-AF65-F5344CB8AC3E}">
        <p14:creationId xmlns:p14="http://schemas.microsoft.com/office/powerpoint/2010/main" val="182075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B7A8B-E998-6714-F913-F2C8C364927C}"/>
              </a:ext>
            </a:extLst>
          </p:cNvPr>
          <p:cNvSpPr txBox="1"/>
          <p:nvPr/>
        </p:nvSpPr>
        <p:spPr>
          <a:xfrm>
            <a:off x="412955" y="235973"/>
            <a:ext cx="10658167" cy="6247864"/>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PROPOSED SYSETM</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Description:</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proposed system is an AI-driven Doctor Recommendation platform that suggests the most suitable specialist for a patient based on symptoms, predicted disease, and personal medical history. Unlike generic search engines (like Google) that only give broad suggestions, this system uses intelligent algorithms and personalized mapping to connect the patient directly with the right doctor.</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integrates:</a:t>
            </a:r>
          </a:p>
          <a:p>
            <a:r>
              <a:rPr lang="en-IN" sz="2400" b="1" dirty="0">
                <a:latin typeface="Times New Roman" panose="02020603050405020304" pitchFamily="18" charset="0"/>
                <a:cs typeface="Times New Roman" panose="02020603050405020304" pitchFamily="18" charset="0"/>
              </a:rPr>
              <a:t>SMOTE</a:t>
            </a:r>
            <a:r>
              <a:rPr lang="en-IN" sz="2400" dirty="0">
                <a:latin typeface="Times New Roman" panose="02020603050405020304" pitchFamily="18" charset="0"/>
                <a:cs typeface="Times New Roman" panose="02020603050405020304" pitchFamily="18" charset="0"/>
              </a:rPr>
              <a:t> – to balance the training dataset for better model performance.</a:t>
            </a:r>
          </a:p>
          <a:p>
            <a:r>
              <a:rPr lang="en-IN" sz="2400" b="1" dirty="0">
                <a:latin typeface="Times New Roman" panose="02020603050405020304" pitchFamily="18" charset="0"/>
                <a:cs typeface="Times New Roman" panose="02020603050405020304" pitchFamily="18" charset="0"/>
              </a:rPr>
              <a:t>Rule-Based Mapping </a:t>
            </a:r>
            <a:r>
              <a:rPr lang="en-IN" sz="2400" dirty="0">
                <a:latin typeface="Times New Roman" panose="02020603050405020304" pitchFamily="18" charset="0"/>
                <a:cs typeface="Times New Roman" panose="02020603050405020304" pitchFamily="18" charset="0"/>
              </a:rPr>
              <a:t>– to match each disease with its correct specialist.</a:t>
            </a:r>
          </a:p>
          <a:p>
            <a:r>
              <a:rPr lang="en-IN" sz="2400" b="1" dirty="0">
                <a:latin typeface="Times New Roman" panose="02020603050405020304" pitchFamily="18" charset="0"/>
                <a:cs typeface="Times New Roman" panose="02020603050405020304" pitchFamily="18" charset="0"/>
              </a:rPr>
              <a:t>Content-Based Filtering </a:t>
            </a:r>
            <a:r>
              <a:rPr lang="en-IN" sz="2400" dirty="0">
                <a:latin typeface="Times New Roman" panose="02020603050405020304" pitchFamily="18" charset="0"/>
                <a:cs typeface="Times New Roman" panose="02020603050405020304" pitchFamily="18" charset="0"/>
              </a:rPr>
              <a:t>– to recommend doctors based on expertise and patient needs.</a:t>
            </a:r>
          </a:p>
          <a:p>
            <a:r>
              <a:rPr lang="en-IN" sz="2400" b="1" dirty="0">
                <a:latin typeface="Times New Roman" panose="02020603050405020304" pitchFamily="18" charset="0"/>
                <a:cs typeface="Times New Roman" panose="02020603050405020304" pitchFamily="18" charset="0"/>
              </a:rPr>
              <a:t>Collaborative Filtering </a:t>
            </a:r>
            <a:r>
              <a:rPr lang="en-IN" sz="2400" dirty="0">
                <a:latin typeface="Times New Roman" panose="02020603050405020304" pitchFamily="18" charset="0"/>
                <a:cs typeface="Times New Roman" panose="02020603050405020304" pitchFamily="18" charset="0"/>
              </a:rPr>
              <a:t>– to refine suggestions using feedback from similar patients.</a:t>
            </a:r>
          </a:p>
        </p:txBody>
      </p:sp>
    </p:spTree>
    <p:extLst>
      <p:ext uri="{BB962C8B-B14F-4D97-AF65-F5344CB8AC3E}">
        <p14:creationId xmlns:p14="http://schemas.microsoft.com/office/powerpoint/2010/main" val="29044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335B1-C24E-1D09-D2F5-D542B68C9D12}"/>
              </a:ext>
            </a:extLst>
          </p:cNvPr>
          <p:cNvSpPr txBox="1"/>
          <p:nvPr/>
        </p:nvSpPr>
        <p:spPr>
          <a:xfrm>
            <a:off x="2733368" y="84773"/>
            <a:ext cx="6096000"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MODULE</a:t>
            </a:r>
          </a:p>
        </p:txBody>
      </p:sp>
      <p:sp>
        <p:nvSpPr>
          <p:cNvPr id="5" name="TextBox 4">
            <a:extLst>
              <a:ext uri="{FF2B5EF4-FFF2-40B4-BE49-F238E27FC236}">
                <a16:creationId xmlns:a16="http://schemas.microsoft.com/office/drawing/2014/main" id="{BEB99B9F-4794-CCA6-26D5-164B95D16EC4}"/>
              </a:ext>
            </a:extLst>
          </p:cNvPr>
          <p:cNvSpPr txBox="1"/>
          <p:nvPr/>
        </p:nvSpPr>
        <p:spPr>
          <a:xfrm>
            <a:off x="894735" y="1034894"/>
            <a:ext cx="10717162" cy="1200329"/>
          </a:xfrm>
          <a:prstGeom prst="rect">
            <a:avLst/>
          </a:prstGeom>
          <a:noFill/>
        </p:spPr>
        <p:txBody>
          <a:bodyPr wrap="square">
            <a:spAutoFit/>
          </a:bodyPr>
          <a:lstStyle/>
          <a:p>
            <a:r>
              <a:rPr lang="en-IN" sz="2400">
                <a:latin typeface="Times New Roman" panose="02020603050405020304" pitchFamily="18" charset="0"/>
                <a:cs typeface="Times New Roman" panose="02020603050405020304" pitchFamily="18" charset="0"/>
              </a:rPr>
              <a:t>A module in a software project is a self-contained unit or component that performs a specific task in the application. Each module works like a building block and may interact with other modules to complete the overall functionality.</a:t>
            </a:r>
          </a:p>
        </p:txBody>
      </p:sp>
      <p:sp>
        <p:nvSpPr>
          <p:cNvPr id="7" name="TextBox 6">
            <a:extLst>
              <a:ext uri="{FF2B5EF4-FFF2-40B4-BE49-F238E27FC236}">
                <a16:creationId xmlns:a16="http://schemas.microsoft.com/office/drawing/2014/main" id="{1300FC3C-A958-0A5D-2700-F81CDDD130D3}"/>
              </a:ext>
            </a:extLst>
          </p:cNvPr>
          <p:cNvSpPr txBox="1"/>
          <p:nvPr/>
        </p:nvSpPr>
        <p:spPr>
          <a:xfrm>
            <a:off x="894735" y="2227250"/>
            <a:ext cx="6096000" cy="2862322"/>
          </a:xfrm>
          <a:prstGeom prst="rect">
            <a:avLst/>
          </a:prstGeom>
          <a:noFill/>
        </p:spPr>
        <p:txBody>
          <a:bodyPr wrap="square" lIns="91440" tIns="45720" rIns="91440" bIns="45720" anchor="t">
            <a:spAutoFit/>
          </a:bodyPr>
          <a:lstStyle/>
          <a:p>
            <a:r>
              <a:rPr lang="en-IN" sz="2000" b="1" dirty="0">
                <a:latin typeface="Times New Roman" panose="02020603050405020304" pitchFamily="18" charset="0"/>
                <a:cs typeface="Times New Roman" panose="02020603050405020304" pitchFamily="18" charset="0"/>
              </a:rPr>
              <a:t>MODULES IN DOCWISE AI:</a:t>
            </a:r>
          </a:p>
          <a:p>
            <a:pPr marL="457200" indent="-457200">
              <a:buFont typeface="+mj-lt"/>
              <a:buAutoNum type="arabicPeriod"/>
            </a:pPr>
            <a:r>
              <a:rPr lang="en-US" sz="2000" dirty="0">
                <a:latin typeface="Times New Roman"/>
                <a:cs typeface="Times New Roman"/>
              </a:rPr>
              <a:t>PDF Reporter Reader</a:t>
            </a:r>
          </a:p>
          <a:p>
            <a:pPr marL="457200" indent="-457200">
              <a:buFont typeface="+mj-lt"/>
              <a:buAutoNum type="arabicPeriod"/>
            </a:pPr>
            <a:r>
              <a:rPr lang="en-US" sz="2000" dirty="0">
                <a:latin typeface="Times New Roman"/>
                <a:cs typeface="Times New Roman"/>
              </a:rPr>
              <a:t>Disease Symptom/Disease Matcher</a:t>
            </a:r>
          </a:p>
          <a:p>
            <a:pPr marL="457200" indent="-457200">
              <a:buFont typeface="+mj-lt"/>
              <a:buAutoNum type="arabicPeriod"/>
            </a:pPr>
            <a:r>
              <a:rPr lang="en-US" sz="2000" dirty="0">
                <a:latin typeface="Times New Roman"/>
                <a:cs typeface="Times New Roman"/>
              </a:rPr>
              <a:t>Report Summarizer</a:t>
            </a:r>
          </a:p>
          <a:p>
            <a:pPr marL="457200" indent="-457200">
              <a:buFont typeface="+mj-lt"/>
              <a:buAutoNum type="arabicPeriod"/>
            </a:pPr>
            <a:r>
              <a:rPr lang="en-US" sz="2000" dirty="0">
                <a:latin typeface="Times New Roman"/>
                <a:cs typeface="Times New Roman"/>
              </a:rPr>
              <a:t>Suggested Action Generator</a:t>
            </a:r>
          </a:p>
          <a:p>
            <a:pPr marL="457200" indent="-457200">
              <a:buFont typeface="+mj-lt"/>
              <a:buAutoNum type="arabicPeriod"/>
            </a:pPr>
            <a:r>
              <a:rPr lang="en-US" sz="2000" dirty="0">
                <a:latin typeface="Times New Roman"/>
                <a:cs typeface="Times New Roman"/>
              </a:rPr>
              <a:t>Disease-to-Doctor Mapper</a:t>
            </a:r>
          </a:p>
          <a:p>
            <a:pPr marL="457200" indent="-457200">
              <a:buFont typeface="+mj-lt"/>
              <a:buAutoNum type="arabicPeriod"/>
            </a:pPr>
            <a:r>
              <a:rPr lang="en-US" sz="2000" dirty="0">
                <a:latin typeface="Times New Roman"/>
                <a:cs typeface="Times New Roman"/>
              </a:rPr>
              <a:t>Doctor Profile Database</a:t>
            </a:r>
          </a:p>
          <a:p>
            <a:pPr marL="457200" indent="-457200">
              <a:buFont typeface="+mj-lt"/>
              <a:buAutoNum type="arabicPeriod"/>
            </a:pPr>
            <a:r>
              <a:rPr lang="en-US" sz="2000" dirty="0">
                <a:latin typeface="Times New Roman"/>
                <a:cs typeface="Times New Roman"/>
              </a:rPr>
              <a:t>Matching &amp; Filtering Engine</a:t>
            </a:r>
          </a:p>
          <a:p>
            <a:pPr marL="457200" indent="-457200">
              <a:buFont typeface="+mj-lt"/>
              <a:buAutoNum type="arabicPeriod"/>
            </a:pPr>
            <a:r>
              <a:rPr lang="en-US" sz="2000" dirty="0">
                <a:latin typeface="Times New Roman"/>
                <a:cs typeface="Times New Roman"/>
              </a:rPr>
              <a:t>Recommendation Engine</a:t>
            </a:r>
          </a:p>
        </p:txBody>
      </p:sp>
    </p:spTree>
    <p:extLst>
      <p:ext uri="{BB962C8B-B14F-4D97-AF65-F5344CB8AC3E}">
        <p14:creationId xmlns:p14="http://schemas.microsoft.com/office/powerpoint/2010/main" val="87280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E8E1-F3A5-5AB0-0A73-8AE0F214D10B}"/>
              </a:ext>
            </a:extLst>
          </p:cNvPr>
          <p:cNvSpPr>
            <a:spLocks noGrp="1"/>
          </p:cNvSpPr>
          <p:nvPr>
            <p:ph type="title"/>
          </p:nvPr>
        </p:nvSpPr>
        <p:spPr/>
        <p:txBody>
          <a:bodyPr/>
          <a:lstStyle/>
          <a:p>
            <a:r>
              <a:rPr lang="en-US" b="1">
                <a:ea typeface="Calibri Light"/>
                <a:cs typeface="Calibri Light"/>
              </a:rPr>
              <a:t>1.</a:t>
            </a:r>
            <a:r>
              <a:rPr lang="en-US" b="1"/>
              <a:t>PDF Report Reader:</a:t>
            </a:r>
            <a:endParaRPr lang="en-US" b="1">
              <a:ea typeface="Calibri Light"/>
              <a:cs typeface="Calibri Light"/>
            </a:endParaRPr>
          </a:p>
        </p:txBody>
      </p:sp>
      <p:sp>
        <p:nvSpPr>
          <p:cNvPr id="4" name="Content Placeholder 3">
            <a:extLst>
              <a:ext uri="{FF2B5EF4-FFF2-40B4-BE49-F238E27FC236}">
                <a16:creationId xmlns:a16="http://schemas.microsoft.com/office/drawing/2014/main" id="{CB8860DF-4ECE-2E2E-238C-30017BB3729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400">
                <a:latin typeface="Times New Roman"/>
                <a:ea typeface="+mn-lt"/>
                <a:cs typeface="+mn-lt"/>
              </a:rPr>
              <a:t>Extracts text, tables, and medical entities from medical PDF files, including scanned and digital formats.</a:t>
            </a:r>
            <a:endParaRPr lang="en-US" sz="2400">
              <a:latin typeface="Times New Roman"/>
              <a:ea typeface="Calibri" panose="020F0502020204030204"/>
              <a:cs typeface="Calibri" panose="020F0502020204030204"/>
            </a:endParaRPr>
          </a:p>
          <a:p>
            <a:pPr marL="0" indent="0">
              <a:buNone/>
            </a:pPr>
            <a:r>
              <a:rPr lang="en-US" sz="2400" b="1">
                <a:latin typeface="Times New Roman"/>
                <a:ea typeface="Calibri" panose="020F0502020204030204"/>
                <a:cs typeface="Calibri" panose="020F0502020204030204"/>
              </a:rPr>
              <a:t>FUNCTIONS:</a:t>
            </a:r>
          </a:p>
          <a:p>
            <a:pPr>
              <a:buFont typeface="Arial" panose="020F0502020204030204" pitchFamily="34" charset="0"/>
              <a:buChar char="•"/>
            </a:pPr>
            <a:r>
              <a:rPr lang="en-US" sz="2400">
                <a:latin typeface="Times New Roman"/>
                <a:ea typeface="+mn-lt"/>
                <a:cs typeface="+mn-lt"/>
              </a:rPr>
              <a:t>Reads both scanned and digital PDFs using OCR and text extraction.</a:t>
            </a:r>
            <a:endParaRPr lang="en-US" sz="2400" b="1">
              <a:latin typeface="Times New Roman"/>
              <a:ea typeface="Calibri" panose="020F0502020204030204"/>
              <a:cs typeface="Calibri" panose="020F0502020204030204"/>
            </a:endParaRPr>
          </a:p>
          <a:p>
            <a:pPr>
              <a:buFont typeface="Arial" panose="020F0502020204030204" pitchFamily="34" charset="0"/>
              <a:buChar char="•"/>
            </a:pPr>
            <a:r>
              <a:rPr lang="en-US" sz="2400">
                <a:latin typeface="Times New Roman"/>
                <a:ea typeface="+mn-lt"/>
                <a:cs typeface="+mn-lt"/>
              </a:rPr>
              <a:t>Identifies and separates medical sections like vitals, tests, observations.</a:t>
            </a:r>
            <a:endParaRPr lang="en-US" sz="2400">
              <a:latin typeface="Times New Roman"/>
              <a:cs typeface="Times New Roman"/>
            </a:endParaRPr>
          </a:p>
          <a:p>
            <a:pPr>
              <a:buFont typeface="Arial" panose="020F0502020204030204" pitchFamily="34" charset="0"/>
              <a:buChar char="•"/>
            </a:pPr>
            <a:r>
              <a:rPr lang="en-US" sz="2400">
                <a:latin typeface="Times New Roman"/>
                <a:ea typeface="+mn-lt"/>
                <a:cs typeface="+mn-lt"/>
              </a:rPr>
              <a:t>Converts structured/unstructured data into analyzable text.</a:t>
            </a:r>
            <a:endParaRPr lang="en-US" sz="2400">
              <a:latin typeface="Times New Roman"/>
              <a:cs typeface="Times New Roman"/>
            </a:endParaRPr>
          </a:p>
          <a:p>
            <a:pPr>
              <a:buFont typeface="Arial" panose="020F0502020204030204" pitchFamily="34" charset="0"/>
              <a:buChar char="•"/>
            </a:pPr>
            <a:endParaRPr lang="en-US">
              <a:ea typeface="Calibri" panose="020F0502020204030204"/>
              <a:cs typeface="Calibri" panose="020F0502020204030204"/>
            </a:endParaRPr>
          </a:p>
          <a:p>
            <a:pPr>
              <a:buFont typeface="Arial" panose="020F0502020204030204" pitchFamily="34" charset="0"/>
              <a:buChar char="•"/>
            </a:pPr>
            <a:endParaRPr lang="en-US" sz="2400" b="1">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143418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1657</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SOFTWARE SPECIFICATIONS</vt:lpstr>
      <vt:lpstr>PowerPoint Presentation</vt:lpstr>
      <vt:lpstr>PowerPoint Presentation</vt:lpstr>
      <vt:lpstr>1.PDF Report Reader:</vt:lpstr>
      <vt:lpstr>2.Disease Symptom/Disease Matcher:</vt:lpstr>
      <vt:lpstr>3.Report Summarizer:</vt:lpstr>
      <vt:lpstr>4.Suggested Action Generator:</vt:lpstr>
      <vt:lpstr>5.Disease-to-Doctor Mapper:</vt:lpstr>
      <vt:lpstr>6.Doctor Profile Database:</vt:lpstr>
      <vt:lpstr>7.Matching &amp; Filtering Engine:</vt:lpstr>
      <vt:lpstr>PowerPoint Presentation</vt:lpstr>
      <vt:lpstr>PowerPoint Presentation</vt:lpstr>
      <vt:lpstr>PowerPoint Presentation</vt:lpstr>
      <vt:lpstr>CONCLUSION</vt:lpstr>
      <vt:lpstr>FUTURE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pavithrakarthigayan23@gmail.com</dc:creator>
  <cp:lastModifiedBy>pavithrakarthigayan23@gmail.com</cp:lastModifiedBy>
  <cp:revision>1</cp:revision>
  <dcterms:created xsi:type="dcterms:W3CDTF">2025-09-23T16:04:53Z</dcterms:created>
  <dcterms:modified xsi:type="dcterms:W3CDTF">2025-09-23T16:51:35Z</dcterms:modified>
</cp:coreProperties>
</file>