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27" autoAdjust="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DD8FE969-13C8-40F6-B344-9A055B1975ED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969-13C8-40F6-B344-9A055B1975ED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969-13C8-40F6-B344-9A055B1975ED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FE969-13C8-40F6-B344-9A055B1975ED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DD8FE969-13C8-40F6-B344-9A055B1975ED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969-13C8-40F6-B344-9A055B1975ED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969-13C8-40F6-B344-9A055B1975ED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FE969-13C8-40F6-B344-9A055B1975ED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FE969-13C8-40F6-B344-9A055B1975ED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DD8FE969-13C8-40F6-B344-9A055B1975ED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D8FE969-13C8-40F6-B344-9A055B1975ED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DD8FE969-13C8-40F6-B344-9A055B1975ED}" type="datetimeFigureOut">
              <a:rPr lang="en-US" smtClean="0"/>
              <a:pPr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0AAB4EC-2D66-435F-8767-13036088C38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2286000" y="1428736"/>
            <a:ext cx="5857900" cy="3714776"/>
          </a:xfrm>
        </p:spPr>
        <p:txBody>
          <a:bodyPr anchor="ctr">
            <a:normAutofit/>
          </a:bodyPr>
          <a:lstStyle/>
          <a:p>
            <a:r>
              <a:rPr lang="en-GB" sz="4400" dirty="0" smtClean="0">
                <a:latin typeface="Times New Roman" pitchFamily="18" charset="0"/>
                <a:cs typeface="Times New Roman" pitchFamily="18" charset="0"/>
              </a:rPr>
              <a:t>Data-Driven Insights for Cafe Operations</a:t>
            </a:r>
            <a:endParaRPr lang="en-US" sz="48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229600" cy="57689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The dashboard explores key metrics such as Profit, Discounts, Discontinued Products, and Delivery Performance across countries, product categories, and shipping companies.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It addresses key business questions such as:</a:t>
            </a:r>
            <a:br>
              <a:rPr lang="en-GB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▸ Which categories and regions generate the highest profit?</a:t>
            </a:r>
            <a:br>
              <a:rPr lang="en-GB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▸ Which shipping companies manage the most deliveries and freight?</a:t>
            </a:r>
            <a:br>
              <a:rPr lang="en-GB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▸ How do high discount rates affect profit margins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>
              <a:buNone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Tools  &amp; Technologies Used:</a:t>
            </a:r>
            <a:br>
              <a:rPr lang="en-GB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Python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(Pandas,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Matplotlib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Seaborn,Plotly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– Data preprocessing and initial visual analysis.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2.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Power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BI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Final dashboard creation with interactive visuals.</a:t>
            </a:r>
          </a:p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    3.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Notebook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– Data cleaning, transformation, and exploration.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52"/>
            <a:ext cx="8229600" cy="657229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Objective</a:t>
            </a:r>
          </a:p>
          <a:p>
            <a:pPr>
              <a:buNone/>
            </a:pP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Dashboard 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was created to provide a clear and interactive view of cafe business performance, focusing on sales, profit, discount trends, discontinued products, and delivery efficiency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It supports decision-making in the following areas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880110" lvl="1" indent="-514350">
              <a:buFont typeface="Wingdings" pitchFamily="2" charset="2"/>
              <a:buChar char="Ø"/>
            </a:pPr>
            <a:r>
              <a:rPr lang="en-GB" sz="1700" dirty="0" smtClean="0">
                <a:latin typeface="Times New Roman" pitchFamily="18" charset="0"/>
                <a:cs typeface="Times New Roman" pitchFamily="18" charset="0"/>
              </a:rPr>
              <a:t>Identifying top-performing product categories and countries.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GB" sz="1700" dirty="0" smtClean="0">
                <a:latin typeface="Times New Roman" pitchFamily="18" charset="0"/>
                <a:cs typeface="Times New Roman" pitchFamily="18" charset="0"/>
              </a:rPr>
              <a:t>Monitoring delivery performance by shipping partners.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GB" sz="1700" dirty="0" smtClean="0">
                <a:latin typeface="Times New Roman" pitchFamily="18" charset="0"/>
                <a:cs typeface="Times New Roman" pitchFamily="18" charset="0"/>
              </a:rPr>
              <a:t>Analyzing impact of discounts on overall profitability.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GB" sz="1700" dirty="0" smtClean="0">
                <a:latin typeface="Times New Roman" pitchFamily="18" charset="0"/>
                <a:cs typeface="Times New Roman" pitchFamily="18" charset="0"/>
              </a:rPr>
              <a:t>Tracking freight costs and optimizing logistics.</a:t>
            </a:r>
          </a:p>
          <a:p>
            <a:pPr marL="880110" lvl="1" indent="-514350">
              <a:buFont typeface="Wingdings" pitchFamily="2" charset="2"/>
              <a:buChar char="Ø"/>
            </a:pPr>
            <a:r>
              <a:rPr lang="en-GB" sz="1700" dirty="0" smtClean="0">
                <a:latin typeface="Times New Roman" pitchFamily="18" charset="0"/>
                <a:cs typeface="Times New Roman" pitchFamily="18" charset="0"/>
              </a:rPr>
              <a:t>Spotting discontinued items that affect inventory planning.</a:t>
            </a:r>
          </a:p>
          <a:p>
            <a:pPr>
              <a:buNone/>
            </a:pPr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8229600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Revenue and Profit by Category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Beverages, Meat &amp; Poultry, Grains &amp; Cereals, Condiments, and Produce contribute the highest profits, indicating strong margins and performance.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Seafood, Dairy Products, and some Condiments show lower profit levels, suggesting potential issues with cost, demand, or discounting.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Focus should be on high-margin categories for promotions and stock priority, while low-performing ones may need pricing or strategy adjustments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Revenue generated over a year(2014-2015) is $742K.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Profit generated between (2014-2015) is $709K.</a:t>
            </a:r>
          </a:p>
          <a:p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Freight Expenses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All shippers (United Package, Speedy Express, and Federal Shipping) show equal total freight costs over the analyzed period.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This suggests a balanced distribution of shipments or a standardized pricing model across shipping partners.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The uniform freight expense may reflect optimized logistics strategy, ensuring cost consistency regardless of the shipper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Freight expenses a year(2014-2015) is $15696K.</a:t>
            </a:r>
          </a:p>
          <a:p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GB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428604"/>
            <a:ext cx="8229600" cy="56975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Delivery Status</a:t>
            </a:r>
          </a:p>
          <a:p>
            <a:pPr>
              <a:buFont typeface="Courier New" pitchFamily="49" charset="0"/>
              <a:buChar char="o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The majority of orders are delivered earlier than the required date, reflecting a highly efficient and proactive logistics operation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United Package stands out by consistently achieving early deliveries, making it a top-performing shipper in terms of punctuality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Very few orders are marked as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on-time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late, 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indicating effective coordination with shipping partners and reliable supply chain execution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endParaRPr lang="en-GB" sz="1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Frequent Orders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Aniseed Syrup, Boston Crab Meat, and Camembert </a:t>
            </a:r>
            <a:r>
              <a:rPr lang="en-GB" sz="1800" dirty="0" err="1" smtClean="0">
                <a:latin typeface="Times New Roman" pitchFamily="18" charset="0"/>
                <a:cs typeface="Times New Roman" pitchFamily="18" charset="0"/>
              </a:rPr>
              <a:t>Pierrot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 are the most frequently ordered products across multiple countries, indicating strong global demand for these items.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Germany and the USA lead in terms of order volume, showing a high concentration of repeat orders and customer engagement in these markets.</a:t>
            </a:r>
          </a:p>
          <a:p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This insight supports targeted marketing, stock prioritization, and supply planning for high-demand regions and products.</a:t>
            </a:r>
            <a:endParaRPr lang="en-GB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14290"/>
            <a:ext cx="8472518" cy="664371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Highest Discount Offered per Country</a:t>
            </a:r>
          </a:p>
          <a:p>
            <a:r>
              <a:rPr lang="en-GB" sz="2900" dirty="0" smtClean="0">
                <a:latin typeface="Times New Roman" pitchFamily="18" charset="0"/>
                <a:cs typeface="Times New Roman" pitchFamily="18" charset="0"/>
              </a:rPr>
              <a:t>Most countries offer a uniform discount rate of </a:t>
            </a:r>
            <a:r>
              <a:rPr lang="en-GB" sz="2900" dirty="0" smtClean="0">
                <a:latin typeface="Times New Roman" pitchFamily="18" charset="0"/>
                <a:cs typeface="Times New Roman" pitchFamily="18" charset="0"/>
              </a:rPr>
              <a:t>25% </a:t>
            </a:r>
            <a:r>
              <a:rPr lang="en-GB" sz="2900" dirty="0" smtClean="0">
                <a:latin typeface="Times New Roman" pitchFamily="18" charset="0"/>
                <a:cs typeface="Times New Roman" pitchFamily="18" charset="0"/>
              </a:rPr>
              <a:t>across all product categories, suggesting a standardized global discounting strategy.</a:t>
            </a:r>
          </a:p>
          <a:p>
            <a:r>
              <a:rPr lang="en-GB" sz="2900" dirty="0" smtClean="0">
                <a:latin typeface="Times New Roman" pitchFamily="18" charset="0"/>
                <a:cs typeface="Times New Roman" pitchFamily="18" charset="0"/>
              </a:rPr>
              <a:t>A few countries apply lower discount rates such as </a:t>
            </a:r>
            <a:r>
              <a:rPr lang="en-GB" sz="2900" dirty="0" smtClean="0">
                <a:latin typeface="Times New Roman" pitchFamily="18" charset="0"/>
                <a:cs typeface="Times New Roman" pitchFamily="18" charset="0"/>
              </a:rPr>
              <a:t>20% </a:t>
            </a:r>
            <a:r>
              <a:rPr lang="en-GB" sz="29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GB" sz="2900" dirty="0" smtClean="0">
                <a:latin typeface="Times New Roman" pitchFamily="18" charset="0"/>
                <a:cs typeface="Times New Roman" pitchFamily="18" charset="0"/>
              </a:rPr>
              <a:t>15%, </a:t>
            </a:r>
            <a:r>
              <a:rPr lang="en-GB" sz="2900" dirty="0" smtClean="0">
                <a:latin typeface="Times New Roman" pitchFamily="18" charset="0"/>
                <a:cs typeface="Times New Roman" pitchFamily="18" charset="0"/>
              </a:rPr>
              <a:t>possibly to protect profit margins or due to stronger local demand.</a:t>
            </a:r>
          </a:p>
          <a:p>
            <a:r>
              <a:rPr lang="en-GB" sz="2900" dirty="0" smtClean="0">
                <a:latin typeface="Times New Roman" pitchFamily="18" charset="0"/>
                <a:cs typeface="Times New Roman" pitchFamily="18" charset="0"/>
              </a:rPr>
              <a:t>This consistent discount pattern helps simplify pricing models, but reviewing the performance impact of varying rates may uncover opportunities for optimization</a:t>
            </a:r>
            <a:r>
              <a:rPr lang="en-GB" sz="29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GB" sz="26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sz="3800" b="1" dirty="0" smtClean="0">
                <a:latin typeface="Times New Roman" pitchFamily="18" charset="0"/>
                <a:cs typeface="Times New Roman" pitchFamily="18" charset="0"/>
              </a:rPr>
              <a:t>Category Wise Discontinued Products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Several products across multiple categories have been discontinued, which may be due to low demand, high cost, or inventory inefficiencies.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Category-wise 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Discontinued Products:</a:t>
            </a: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Meat &amp; Poultry:</a:t>
            </a:r>
          </a:p>
          <a:p>
            <a:pPr lvl="1"/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Alice Mutton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i="1" dirty="0" err="1" smtClean="0">
                <a:latin typeface="Times New Roman" pitchFamily="18" charset="0"/>
                <a:cs typeface="Times New Roman" pitchFamily="18" charset="0"/>
              </a:rPr>
              <a:t>Mishi</a:t>
            </a:r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 Kobe </a:t>
            </a:r>
            <a:r>
              <a:rPr lang="en-US" sz="2900" i="1" dirty="0" err="1" smtClean="0">
                <a:latin typeface="Times New Roman" pitchFamily="18" charset="0"/>
                <a:cs typeface="Times New Roman" pitchFamily="18" charset="0"/>
              </a:rPr>
              <a:t>Niku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Perth </a:t>
            </a:r>
            <a:r>
              <a:rPr lang="en-US" sz="2900" i="1" dirty="0" err="1" smtClean="0">
                <a:latin typeface="Times New Roman" pitchFamily="18" charset="0"/>
                <a:cs typeface="Times New Roman" pitchFamily="18" charset="0"/>
              </a:rPr>
              <a:t>Pasteries</a:t>
            </a:r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900" i="1" dirty="0" err="1" smtClean="0">
                <a:latin typeface="Times New Roman" pitchFamily="18" charset="0"/>
                <a:cs typeface="Times New Roman" pitchFamily="18" charset="0"/>
              </a:rPr>
              <a:t>Thüringer</a:t>
            </a:r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i="1" dirty="0" err="1" smtClean="0">
                <a:latin typeface="Times New Roman" pitchFamily="18" charset="0"/>
                <a:cs typeface="Times New Roman" pitchFamily="18" charset="0"/>
              </a:rPr>
              <a:t>Rostbratwurst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Beverages:</a:t>
            </a:r>
          </a:p>
          <a:p>
            <a:pPr lvl="1"/>
            <a:r>
              <a:rPr lang="en-US" sz="2900" i="1" dirty="0" err="1" smtClean="0">
                <a:latin typeface="Times New Roman" pitchFamily="18" charset="0"/>
                <a:cs typeface="Times New Roman" pitchFamily="18" charset="0"/>
              </a:rPr>
              <a:t>Guaraná</a:t>
            </a:r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i="1" dirty="0" err="1" smtClean="0">
                <a:latin typeface="Times New Roman" pitchFamily="18" charset="0"/>
                <a:cs typeface="Times New Roman" pitchFamily="18" charset="0"/>
              </a:rPr>
              <a:t>Fantástica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Condiments:</a:t>
            </a:r>
          </a:p>
          <a:p>
            <a:pPr lvl="1"/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Chef Anton’s Gumbo Mix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Grains &amp; Cereals:</a:t>
            </a:r>
          </a:p>
          <a:p>
            <a:pPr lvl="1"/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Singaporean </a:t>
            </a:r>
            <a:r>
              <a:rPr lang="en-US" sz="2900" i="1" dirty="0" err="1" smtClean="0">
                <a:latin typeface="Times New Roman" pitchFamily="18" charset="0"/>
                <a:cs typeface="Times New Roman" pitchFamily="18" charset="0"/>
              </a:rPr>
              <a:t>Hokkien</a:t>
            </a:r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 Fried </a:t>
            </a:r>
            <a:r>
              <a:rPr lang="en-US" sz="2900" i="1" dirty="0" err="1" smtClean="0">
                <a:latin typeface="Times New Roman" pitchFamily="18" charset="0"/>
                <a:cs typeface="Times New Roman" pitchFamily="18" charset="0"/>
              </a:rPr>
              <a:t>Mee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900" dirty="0" smtClean="0">
                <a:latin typeface="Times New Roman" pitchFamily="18" charset="0"/>
                <a:cs typeface="Times New Roman" pitchFamily="18" charset="0"/>
              </a:rPr>
              <a:t>Produce:</a:t>
            </a:r>
          </a:p>
          <a:p>
            <a:pPr lvl="1"/>
            <a:r>
              <a:rPr lang="en-US" sz="2900" i="1" dirty="0" err="1" smtClean="0">
                <a:latin typeface="Times New Roman" pitchFamily="18" charset="0"/>
                <a:cs typeface="Times New Roman" pitchFamily="18" charset="0"/>
              </a:rPr>
              <a:t>Rössle</a:t>
            </a:r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900" i="1" dirty="0" smtClean="0">
                <a:latin typeface="Times New Roman" pitchFamily="18" charset="0"/>
                <a:cs typeface="Times New Roman" pitchFamily="18" charset="0"/>
              </a:rPr>
              <a:t>Sauerkraut</a:t>
            </a:r>
            <a:endParaRPr lang="en-US" sz="29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57166"/>
            <a:ext cx="7467600" cy="6116786"/>
          </a:xfrm>
        </p:spPr>
        <p:txBody>
          <a:bodyPr/>
          <a:lstStyle/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Recommendations</a:t>
            </a:r>
          </a:p>
          <a:p>
            <a:pPr>
              <a:buFont typeface="Courier New" pitchFamily="49" charset="0"/>
              <a:buChar char="o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Focus marketing and stock efforts on Beverages, Meat &amp; Poultry, Grains &amp; Cereals, and Produce due to their strong profit margins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Improve performance of Seafood and Dairy through revised pricing or bundling. Avoid restocking discontinued items without demand analysis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United Package excels in early deliveries—leverage their model and improve coordination with other shippers to maintain on-time performance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Uniform freight charges suggest a flat pricing model—negotiate better rates or apply volume-based discounts to cut logistics costs</a:t>
            </a: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Courier New" pitchFamily="49" charset="0"/>
              <a:buChar char="o"/>
            </a:pPr>
            <a:r>
              <a:rPr lang="en-GB" sz="1800" dirty="0" smtClean="0">
                <a:latin typeface="Times New Roman" pitchFamily="18" charset="0"/>
                <a:cs typeface="Times New Roman" pitchFamily="18" charset="0"/>
              </a:rPr>
              <a:t>Germany and USA show high order volumes—focus promotions here. Evaluate if reduced discount rates (20–15%) can still drive sales while improving margins.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1356</TotalTime>
  <Words>676</Words>
  <Application>Microsoft Office PowerPoint</Application>
  <PresentationFormat>On-screen Show (4:3)</PresentationFormat>
  <Paragraphs>64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Data-Driven Insights for Cafe Operations</vt:lpstr>
      <vt:lpstr>Slide 2</vt:lpstr>
      <vt:lpstr>Slide 3</vt:lpstr>
      <vt:lpstr>Slide 4</vt:lpstr>
      <vt:lpstr>Slide 5</vt:lpstr>
      <vt:lpstr>Slide 6</vt:lpstr>
      <vt:lpstr>Slide 7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Behaviour Analysis</dc:title>
  <dc:creator>Pavithra</dc:creator>
  <cp:lastModifiedBy>Pavithra</cp:lastModifiedBy>
  <cp:revision>20</cp:revision>
  <dcterms:created xsi:type="dcterms:W3CDTF">2025-03-28T12:08:02Z</dcterms:created>
  <dcterms:modified xsi:type="dcterms:W3CDTF">2025-07-21T12:48:46Z</dcterms:modified>
</cp:coreProperties>
</file>