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727" autoAdjust="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5C4D6E-06C9-4423-B301-082C8DB2B6FC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B181D4-3571-4D56-AAF7-F01C8CB4F9E7}">
      <dgm:prSet phldrT="[Text]"/>
      <dgm:spPr/>
      <dgm:t>
        <a:bodyPr/>
        <a:lstStyle/>
        <a:p>
          <a:r>
            <a:rPr lang="en-IN" dirty="0" smtClean="0"/>
            <a:t>4 &amp; 5 </a:t>
          </a:r>
          <a:endParaRPr lang="en-US" dirty="0"/>
        </a:p>
      </dgm:t>
    </dgm:pt>
    <dgm:pt modelId="{4DDF533D-CACC-49AB-A64D-860E741F0E7F}" type="parTrans" cxnId="{AD0817DC-275A-4EA5-AE39-0BAA8150601A}">
      <dgm:prSet/>
      <dgm:spPr/>
      <dgm:t>
        <a:bodyPr/>
        <a:lstStyle/>
        <a:p>
          <a:endParaRPr lang="en-US"/>
        </a:p>
      </dgm:t>
    </dgm:pt>
    <dgm:pt modelId="{DF8EBCB9-F72F-4B78-BF26-CD9B567161FF}" type="sibTrans" cxnId="{AD0817DC-275A-4EA5-AE39-0BAA8150601A}">
      <dgm:prSet/>
      <dgm:spPr/>
      <dgm:t>
        <a:bodyPr/>
        <a:lstStyle/>
        <a:p>
          <a:endParaRPr lang="en-US"/>
        </a:p>
      </dgm:t>
    </dgm:pt>
    <dgm:pt modelId="{318C4003-D238-46EB-9032-25D3885BD4EC}">
      <dgm:prSet phldrT="[Text]"/>
      <dgm:spPr/>
      <dgm:t>
        <a:bodyPr/>
        <a:lstStyle/>
        <a:p>
          <a:r>
            <a:rPr lang="en-IN" dirty="0" smtClean="0"/>
            <a:t>For few location five star have been got for the quick delivery. The quality of the product is top-notch.</a:t>
          </a:r>
          <a:endParaRPr lang="en-US" dirty="0"/>
        </a:p>
      </dgm:t>
    </dgm:pt>
    <dgm:pt modelId="{FDB73DDE-B200-46A1-B0DD-F6FE501C1941}" type="parTrans" cxnId="{48CFFFB9-AFCF-46EB-836A-C3A203310248}">
      <dgm:prSet/>
      <dgm:spPr/>
      <dgm:t>
        <a:bodyPr/>
        <a:lstStyle/>
        <a:p>
          <a:endParaRPr lang="en-US"/>
        </a:p>
      </dgm:t>
    </dgm:pt>
    <dgm:pt modelId="{925CDEB6-E8BF-4B4E-8A97-1C0318F82440}" type="sibTrans" cxnId="{48CFFFB9-AFCF-46EB-836A-C3A203310248}">
      <dgm:prSet/>
      <dgm:spPr/>
      <dgm:t>
        <a:bodyPr/>
        <a:lstStyle/>
        <a:p>
          <a:endParaRPr lang="en-US"/>
        </a:p>
      </dgm:t>
    </dgm:pt>
    <dgm:pt modelId="{A7757D7C-15F4-4725-99BE-8AEE2127D0D9}">
      <dgm:prSet phldrT="[Text]"/>
      <dgm:spPr/>
      <dgm:t>
        <a:bodyPr/>
        <a:lstStyle/>
        <a:p>
          <a:r>
            <a:rPr lang="en-IN" dirty="0" smtClean="0"/>
            <a:t>3</a:t>
          </a:r>
          <a:endParaRPr lang="en-US" dirty="0"/>
        </a:p>
      </dgm:t>
    </dgm:pt>
    <dgm:pt modelId="{639837D8-DFE3-46C2-BF79-DD9950979D77}" type="parTrans" cxnId="{CE3C7613-0D89-44D7-90FC-B43BCCA8DACD}">
      <dgm:prSet/>
      <dgm:spPr/>
      <dgm:t>
        <a:bodyPr/>
        <a:lstStyle/>
        <a:p>
          <a:endParaRPr lang="en-US"/>
        </a:p>
      </dgm:t>
    </dgm:pt>
    <dgm:pt modelId="{24F837C0-1122-466F-A3B3-4DAF712959B5}" type="sibTrans" cxnId="{CE3C7613-0D89-44D7-90FC-B43BCCA8DACD}">
      <dgm:prSet/>
      <dgm:spPr/>
      <dgm:t>
        <a:bodyPr/>
        <a:lstStyle/>
        <a:p>
          <a:endParaRPr lang="en-US"/>
        </a:p>
      </dgm:t>
    </dgm:pt>
    <dgm:pt modelId="{54CFCA84-390B-4A48-827F-64B712F6CC41}">
      <dgm:prSet phldrT="[Text]"/>
      <dgm:spPr/>
      <dgm:t>
        <a:bodyPr/>
        <a:lstStyle/>
        <a:p>
          <a:r>
            <a:rPr lang="en-IN" dirty="0" smtClean="0"/>
            <a:t>Customer either satisfied or dissatisfied with the product quality. They expecting the clear instructions for the product set-up. Some feels not worth for the money </a:t>
          </a:r>
          <a:endParaRPr lang="en-US" dirty="0"/>
        </a:p>
      </dgm:t>
    </dgm:pt>
    <dgm:pt modelId="{2484358D-5A1D-47AB-B367-8003D538F5BA}" type="parTrans" cxnId="{E68ADED1-DFAD-419F-A675-0ECF9B1D259B}">
      <dgm:prSet/>
      <dgm:spPr/>
      <dgm:t>
        <a:bodyPr/>
        <a:lstStyle/>
        <a:p>
          <a:endParaRPr lang="en-US"/>
        </a:p>
      </dgm:t>
    </dgm:pt>
    <dgm:pt modelId="{476BF04F-F835-48C4-8AA3-1007EC9D659D}" type="sibTrans" cxnId="{E68ADED1-DFAD-419F-A675-0ECF9B1D259B}">
      <dgm:prSet/>
      <dgm:spPr/>
      <dgm:t>
        <a:bodyPr/>
        <a:lstStyle/>
        <a:p>
          <a:endParaRPr lang="en-US"/>
        </a:p>
      </dgm:t>
    </dgm:pt>
    <dgm:pt modelId="{163CF87D-583B-4FAC-85C8-85D2DC1E53EF}">
      <dgm:prSet phldrT="[Text]"/>
      <dgm:spPr/>
      <dgm:t>
        <a:bodyPr/>
        <a:lstStyle/>
        <a:p>
          <a:r>
            <a:rPr lang="en-IN" dirty="0" smtClean="0"/>
            <a:t>2 &amp; 1</a:t>
          </a:r>
          <a:endParaRPr lang="en-US" dirty="0"/>
        </a:p>
      </dgm:t>
    </dgm:pt>
    <dgm:pt modelId="{4164B50A-2EA9-46F7-9403-37D6DC9DCC6E}" type="parTrans" cxnId="{42D635E3-AF00-4E99-877E-C2E2494B10C4}">
      <dgm:prSet/>
      <dgm:spPr/>
      <dgm:t>
        <a:bodyPr/>
        <a:lstStyle/>
        <a:p>
          <a:endParaRPr lang="en-US"/>
        </a:p>
      </dgm:t>
    </dgm:pt>
    <dgm:pt modelId="{600A439F-E128-4A34-B9C0-B46B7BD2CFAD}" type="sibTrans" cxnId="{42D635E3-AF00-4E99-877E-C2E2494B10C4}">
      <dgm:prSet/>
      <dgm:spPr/>
      <dgm:t>
        <a:bodyPr/>
        <a:lstStyle/>
        <a:p>
          <a:endParaRPr lang="en-US"/>
        </a:p>
      </dgm:t>
    </dgm:pt>
    <dgm:pt modelId="{701E2A5B-2037-4A7B-8CEA-0624B12EFEAF}">
      <dgm:prSet phldrT="[Text]"/>
      <dgm:spPr/>
      <dgm:t>
        <a:bodyPr/>
        <a:lstStyle/>
        <a:p>
          <a:r>
            <a:rPr lang="en-IN" dirty="0" smtClean="0"/>
            <a:t>After a month the product is not producing effective results. </a:t>
          </a:r>
          <a:endParaRPr lang="en-US" dirty="0"/>
        </a:p>
      </dgm:t>
    </dgm:pt>
    <dgm:pt modelId="{E668BD7F-687D-4E46-A8DF-1F0E1B069363}" type="parTrans" cxnId="{8632B7A0-DCC2-4034-B3E4-B79E6018B7DB}">
      <dgm:prSet/>
      <dgm:spPr/>
      <dgm:t>
        <a:bodyPr/>
        <a:lstStyle/>
        <a:p>
          <a:endParaRPr lang="en-US"/>
        </a:p>
      </dgm:t>
    </dgm:pt>
    <dgm:pt modelId="{C84CA7CC-5A0D-4908-9106-3E782359FFFB}" type="sibTrans" cxnId="{8632B7A0-DCC2-4034-B3E4-B79E6018B7DB}">
      <dgm:prSet/>
      <dgm:spPr/>
      <dgm:t>
        <a:bodyPr/>
        <a:lstStyle/>
        <a:p>
          <a:endParaRPr lang="en-US"/>
        </a:p>
      </dgm:t>
    </dgm:pt>
    <dgm:pt modelId="{B1FAD41B-18F5-4F6E-83D3-CE02A00716AC}">
      <dgm:prSet phldrT="[Text]"/>
      <dgm:spPr/>
      <dgm:t>
        <a:bodyPr/>
        <a:lstStyle/>
        <a:p>
          <a:r>
            <a:rPr lang="en-IN" dirty="0" smtClean="0"/>
            <a:t>Delay in delivery, Not satisfied with the product quality. </a:t>
          </a:r>
          <a:endParaRPr lang="en-US" dirty="0"/>
        </a:p>
      </dgm:t>
    </dgm:pt>
    <dgm:pt modelId="{74100F04-C5BC-498C-8794-83256CF86773}" type="parTrans" cxnId="{71726A08-7CB7-42F0-A93D-310BD8EAF9CA}">
      <dgm:prSet/>
      <dgm:spPr/>
      <dgm:t>
        <a:bodyPr/>
        <a:lstStyle/>
        <a:p>
          <a:endParaRPr lang="en-US"/>
        </a:p>
      </dgm:t>
    </dgm:pt>
    <dgm:pt modelId="{CA2BE13D-BD1D-4014-BB1B-558DD524B0F3}" type="sibTrans" cxnId="{71726A08-7CB7-42F0-A93D-310BD8EAF9CA}">
      <dgm:prSet/>
      <dgm:spPr/>
      <dgm:t>
        <a:bodyPr/>
        <a:lstStyle/>
        <a:p>
          <a:endParaRPr lang="en-US"/>
        </a:p>
      </dgm:t>
    </dgm:pt>
    <dgm:pt modelId="{67F11A99-D5E9-4760-B029-B9F9E6D11630}" type="pres">
      <dgm:prSet presAssocID="{7B5C4D6E-06C9-4423-B301-082C8DB2B6F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171500-41BB-42E0-94F7-927AD3CA07AC}" type="pres">
      <dgm:prSet presAssocID="{0CB181D4-3571-4D56-AAF7-F01C8CB4F9E7}" presName="composite" presStyleCnt="0"/>
      <dgm:spPr/>
    </dgm:pt>
    <dgm:pt modelId="{71EE42DF-D88F-4F2E-BE37-7CA28DA501F8}" type="pres">
      <dgm:prSet presAssocID="{0CB181D4-3571-4D56-AAF7-F01C8CB4F9E7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73013D-EA79-4624-AC83-39BA29F06C60}" type="pres">
      <dgm:prSet presAssocID="{0CB181D4-3571-4D56-AAF7-F01C8CB4F9E7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A5477F-F3A2-4F89-8C90-DB28D5A0DC59}" type="pres">
      <dgm:prSet presAssocID="{DF8EBCB9-F72F-4B78-BF26-CD9B567161FF}" presName="sp" presStyleCnt="0"/>
      <dgm:spPr/>
    </dgm:pt>
    <dgm:pt modelId="{1B90D546-CB2A-4CAF-9016-D1CE8801EA0A}" type="pres">
      <dgm:prSet presAssocID="{A7757D7C-15F4-4725-99BE-8AEE2127D0D9}" presName="composite" presStyleCnt="0"/>
      <dgm:spPr/>
    </dgm:pt>
    <dgm:pt modelId="{E41A8B9C-5F0F-4982-99C7-95AC58A52C57}" type="pres">
      <dgm:prSet presAssocID="{A7757D7C-15F4-4725-99BE-8AEE2127D0D9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AFE20C-46A3-4683-B0D4-5EF339D5306C}" type="pres">
      <dgm:prSet presAssocID="{A7757D7C-15F4-4725-99BE-8AEE2127D0D9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193227-9C81-4605-A3F2-3A93FAC7EE65}" type="pres">
      <dgm:prSet presAssocID="{24F837C0-1122-466F-A3B3-4DAF712959B5}" presName="sp" presStyleCnt="0"/>
      <dgm:spPr/>
    </dgm:pt>
    <dgm:pt modelId="{670EE23D-DCCB-4293-941E-D75B198226CF}" type="pres">
      <dgm:prSet presAssocID="{163CF87D-583B-4FAC-85C8-85D2DC1E53EF}" presName="composite" presStyleCnt="0"/>
      <dgm:spPr/>
    </dgm:pt>
    <dgm:pt modelId="{D4C05740-BBCD-4458-A4A3-A1F68AD26C11}" type="pres">
      <dgm:prSet presAssocID="{163CF87D-583B-4FAC-85C8-85D2DC1E53EF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E00C12-1924-42CE-A80C-70733BB6BEA3}" type="pres">
      <dgm:prSet presAssocID="{163CF87D-583B-4FAC-85C8-85D2DC1E53EF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D635E3-AF00-4E99-877E-C2E2494B10C4}" srcId="{7B5C4D6E-06C9-4423-B301-082C8DB2B6FC}" destId="{163CF87D-583B-4FAC-85C8-85D2DC1E53EF}" srcOrd="2" destOrd="0" parTransId="{4164B50A-2EA9-46F7-9403-37D6DC9DCC6E}" sibTransId="{600A439F-E128-4A34-B9C0-B46B7BD2CFAD}"/>
    <dgm:cxn modelId="{E68ADED1-DFAD-419F-A675-0ECF9B1D259B}" srcId="{A7757D7C-15F4-4725-99BE-8AEE2127D0D9}" destId="{54CFCA84-390B-4A48-827F-64B712F6CC41}" srcOrd="0" destOrd="0" parTransId="{2484358D-5A1D-47AB-B367-8003D538F5BA}" sibTransId="{476BF04F-F835-48C4-8AA3-1007EC9D659D}"/>
    <dgm:cxn modelId="{45472D56-2F62-4B79-ACDE-F67A9D21F0EB}" type="presOf" srcId="{B1FAD41B-18F5-4F6E-83D3-CE02A00716AC}" destId="{01E00C12-1924-42CE-A80C-70733BB6BEA3}" srcOrd="0" destOrd="1" presId="urn:microsoft.com/office/officeart/2005/8/layout/chevron2"/>
    <dgm:cxn modelId="{71726A08-7CB7-42F0-A93D-310BD8EAF9CA}" srcId="{163CF87D-583B-4FAC-85C8-85D2DC1E53EF}" destId="{B1FAD41B-18F5-4F6E-83D3-CE02A00716AC}" srcOrd="1" destOrd="0" parTransId="{74100F04-C5BC-498C-8794-83256CF86773}" sibTransId="{CA2BE13D-BD1D-4014-BB1B-558DD524B0F3}"/>
    <dgm:cxn modelId="{CE3C7613-0D89-44D7-90FC-B43BCCA8DACD}" srcId="{7B5C4D6E-06C9-4423-B301-082C8DB2B6FC}" destId="{A7757D7C-15F4-4725-99BE-8AEE2127D0D9}" srcOrd="1" destOrd="0" parTransId="{639837D8-DFE3-46C2-BF79-DD9950979D77}" sibTransId="{24F837C0-1122-466F-A3B3-4DAF712959B5}"/>
    <dgm:cxn modelId="{E2580840-099B-4E5E-B618-B399EC32E236}" type="presOf" srcId="{A7757D7C-15F4-4725-99BE-8AEE2127D0D9}" destId="{E41A8B9C-5F0F-4982-99C7-95AC58A52C57}" srcOrd="0" destOrd="0" presId="urn:microsoft.com/office/officeart/2005/8/layout/chevron2"/>
    <dgm:cxn modelId="{0912E37B-75BD-4C6E-9C01-1F404488A430}" type="presOf" srcId="{318C4003-D238-46EB-9032-25D3885BD4EC}" destId="{EE73013D-EA79-4624-AC83-39BA29F06C60}" srcOrd="0" destOrd="0" presId="urn:microsoft.com/office/officeart/2005/8/layout/chevron2"/>
    <dgm:cxn modelId="{EF0C3F33-EA05-4AAF-BD44-F529CD21F70C}" type="presOf" srcId="{7B5C4D6E-06C9-4423-B301-082C8DB2B6FC}" destId="{67F11A99-D5E9-4760-B029-B9F9E6D11630}" srcOrd="0" destOrd="0" presId="urn:microsoft.com/office/officeart/2005/8/layout/chevron2"/>
    <dgm:cxn modelId="{8632B7A0-DCC2-4034-B3E4-B79E6018B7DB}" srcId="{163CF87D-583B-4FAC-85C8-85D2DC1E53EF}" destId="{701E2A5B-2037-4A7B-8CEA-0624B12EFEAF}" srcOrd="0" destOrd="0" parTransId="{E668BD7F-687D-4E46-A8DF-1F0E1B069363}" sibTransId="{C84CA7CC-5A0D-4908-9106-3E782359FFFB}"/>
    <dgm:cxn modelId="{16814636-025E-4BE5-8170-B6BAF4D5F76A}" type="presOf" srcId="{0CB181D4-3571-4D56-AAF7-F01C8CB4F9E7}" destId="{71EE42DF-D88F-4F2E-BE37-7CA28DA501F8}" srcOrd="0" destOrd="0" presId="urn:microsoft.com/office/officeart/2005/8/layout/chevron2"/>
    <dgm:cxn modelId="{AD0817DC-275A-4EA5-AE39-0BAA8150601A}" srcId="{7B5C4D6E-06C9-4423-B301-082C8DB2B6FC}" destId="{0CB181D4-3571-4D56-AAF7-F01C8CB4F9E7}" srcOrd="0" destOrd="0" parTransId="{4DDF533D-CACC-49AB-A64D-860E741F0E7F}" sibTransId="{DF8EBCB9-F72F-4B78-BF26-CD9B567161FF}"/>
    <dgm:cxn modelId="{48CFFFB9-AFCF-46EB-836A-C3A203310248}" srcId="{0CB181D4-3571-4D56-AAF7-F01C8CB4F9E7}" destId="{318C4003-D238-46EB-9032-25D3885BD4EC}" srcOrd="0" destOrd="0" parTransId="{FDB73DDE-B200-46A1-B0DD-F6FE501C1941}" sibTransId="{925CDEB6-E8BF-4B4E-8A97-1C0318F82440}"/>
    <dgm:cxn modelId="{B55A6687-D62D-4D8D-8F7C-EBC2359FD19E}" type="presOf" srcId="{54CFCA84-390B-4A48-827F-64B712F6CC41}" destId="{E7AFE20C-46A3-4683-B0D4-5EF339D5306C}" srcOrd="0" destOrd="0" presId="urn:microsoft.com/office/officeart/2005/8/layout/chevron2"/>
    <dgm:cxn modelId="{613FAB8C-B29F-49C2-8D95-0EDE141A3297}" type="presOf" srcId="{163CF87D-583B-4FAC-85C8-85D2DC1E53EF}" destId="{D4C05740-BBCD-4458-A4A3-A1F68AD26C11}" srcOrd="0" destOrd="0" presId="urn:microsoft.com/office/officeart/2005/8/layout/chevron2"/>
    <dgm:cxn modelId="{A9E14D39-D1A3-4C44-99B5-1876CFD67348}" type="presOf" srcId="{701E2A5B-2037-4A7B-8CEA-0624B12EFEAF}" destId="{01E00C12-1924-42CE-A80C-70733BB6BEA3}" srcOrd="0" destOrd="0" presId="urn:microsoft.com/office/officeart/2005/8/layout/chevron2"/>
    <dgm:cxn modelId="{578E4BB1-5314-4C02-9818-1A77366A6777}" type="presParOf" srcId="{67F11A99-D5E9-4760-B029-B9F9E6D11630}" destId="{F8171500-41BB-42E0-94F7-927AD3CA07AC}" srcOrd="0" destOrd="0" presId="urn:microsoft.com/office/officeart/2005/8/layout/chevron2"/>
    <dgm:cxn modelId="{19908078-D488-4680-A71B-6B71527E3271}" type="presParOf" srcId="{F8171500-41BB-42E0-94F7-927AD3CA07AC}" destId="{71EE42DF-D88F-4F2E-BE37-7CA28DA501F8}" srcOrd="0" destOrd="0" presId="urn:microsoft.com/office/officeart/2005/8/layout/chevron2"/>
    <dgm:cxn modelId="{E783FA07-FD3F-4238-BDA1-34A95F56223D}" type="presParOf" srcId="{F8171500-41BB-42E0-94F7-927AD3CA07AC}" destId="{EE73013D-EA79-4624-AC83-39BA29F06C60}" srcOrd="1" destOrd="0" presId="urn:microsoft.com/office/officeart/2005/8/layout/chevron2"/>
    <dgm:cxn modelId="{1A805160-0C14-4303-B71C-801CE452CD22}" type="presParOf" srcId="{67F11A99-D5E9-4760-B029-B9F9E6D11630}" destId="{BFA5477F-F3A2-4F89-8C90-DB28D5A0DC59}" srcOrd="1" destOrd="0" presId="urn:microsoft.com/office/officeart/2005/8/layout/chevron2"/>
    <dgm:cxn modelId="{DDED6216-CC3C-4E2D-BE93-287AC197C5AF}" type="presParOf" srcId="{67F11A99-D5E9-4760-B029-B9F9E6D11630}" destId="{1B90D546-CB2A-4CAF-9016-D1CE8801EA0A}" srcOrd="2" destOrd="0" presId="urn:microsoft.com/office/officeart/2005/8/layout/chevron2"/>
    <dgm:cxn modelId="{05EE48B2-5E38-4152-97C9-D44E7D59C046}" type="presParOf" srcId="{1B90D546-CB2A-4CAF-9016-D1CE8801EA0A}" destId="{E41A8B9C-5F0F-4982-99C7-95AC58A52C57}" srcOrd="0" destOrd="0" presId="urn:microsoft.com/office/officeart/2005/8/layout/chevron2"/>
    <dgm:cxn modelId="{F821508B-4839-44A3-B70C-7772829D26A5}" type="presParOf" srcId="{1B90D546-CB2A-4CAF-9016-D1CE8801EA0A}" destId="{E7AFE20C-46A3-4683-B0D4-5EF339D5306C}" srcOrd="1" destOrd="0" presId="urn:microsoft.com/office/officeart/2005/8/layout/chevron2"/>
    <dgm:cxn modelId="{5DD6F124-A20A-4297-9C33-433D5CCA9541}" type="presParOf" srcId="{67F11A99-D5E9-4760-B029-B9F9E6D11630}" destId="{4E193227-9C81-4605-A3F2-3A93FAC7EE65}" srcOrd="3" destOrd="0" presId="urn:microsoft.com/office/officeart/2005/8/layout/chevron2"/>
    <dgm:cxn modelId="{262E0FD2-36EF-479A-8B6E-51928D7D4E82}" type="presParOf" srcId="{67F11A99-D5E9-4760-B029-B9F9E6D11630}" destId="{670EE23D-DCCB-4293-941E-D75B198226CF}" srcOrd="4" destOrd="0" presId="urn:microsoft.com/office/officeart/2005/8/layout/chevron2"/>
    <dgm:cxn modelId="{DA289133-17DB-4B66-8693-343215698052}" type="presParOf" srcId="{670EE23D-DCCB-4293-941E-D75B198226CF}" destId="{D4C05740-BBCD-4458-A4A3-A1F68AD26C11}" srcOrd="0" destOrd="0" presId="urn:microsoft.com/office/officeart/2005/8/layout/chevron2"/>
    <dgm:cxn modelId="{B496164C-934A-4D40-AA42-54F9F0796A97}" type="presParOf" srcId="{670EE23D-DCCB-4293-941E-D75B198226CF}" destId="{01E00C12-1924-42CE-A80C-70733BB6BEA3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D8FE969-13C8-40F6-B344-9A055B1975ED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0AAB4EC-2D66-435F-8767-13036088C3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E969-13C8-40F6-B344-9A055B1975ED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B4EC-2D66-435F-8767-13036088C3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E969-13C8-40F6-B344-9A055B1975ED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B4EC-2D66-435F-8767-13036088C3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D8FE969-13C8-40F6-B344-9A055B1975ED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0AAB4EC-2D66-435F-8767-13036088C3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D8FE969-13C8-40F6-B344-9A055B1975ED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0AAB4EC-2D66-435F-8767-13036088C3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E969-13C8-40F6-B344-9A055B1975ED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B4EC-2D66-435F-8767-13036088C3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E969-13C8-40F6-B344-9A055B1975ED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B4EC-2D66-435F-8767-13036088C3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D8FE969-13C8-40F6-B344-9A055B1975ED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0AAB4EC-2D66-435F-8767-13036088C3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E969-13C8-40F6-B344-9A055B1975ED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B4EC-2D66-435F-8767-13036088C3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D8FE969-13C8-40F6-B344-9A055B1975ED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0AAB4EC-2D66-435F-8767-13036088C3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D8FE969-13C8-40F6-B344-9A055B1975ED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0AAB4EC-2D66-435F-8767-13036088C3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D8FE969-13C8-40F6-B344-9A055B1975ED}" type="datetimeFigureOut">
              <a:rPr lang="en-US" smtClean="0"/>
              <a:pPr/>
              <a:t>3/30/2025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0AAB4EC-2D66-435F-8767-13036088C3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2286000" y="1428736"/>
            <a:ext cx="6172200" cy="2071702"/>
          </a:xfrm>
        </p:spPr>
        <p:txBody>
          <a:bodyPr>
            <a:normAutofit/>
          </a:bodyPr>
          <a:lstStyle/>
          <a:p>
            <a:r>
              <a:rPr lang="en-IN" sz="48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Customer Behaviour Analysis</a:t>
            </a:r>
            <a:endParaRPr lang="en-US" sz="4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Factors Influencing Customer Engagement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Content Type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: Blogs , Social media , Videos have the highest engagement rate where the likes, Views and clicks are high compared to Newsletter.</a:t>
            </a:r>
          </a:p>
          <a:p>
            <a:pPr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1600" b="1" u="sng" dirty="0" smtClean="0">
                <a:latin typeface="Times New Roman" pitchFamily="18" charset="0"/>
                <a:cs typeface="Times New Roman" pitchFamily="18" charset="0"/>
              </a:rPr>
              <a:t>Recommendations to improve:</a:t>
            </a:r>
            <a:endParaRPr lang="en-IN" sz="1600" u="sng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             &gt;  Older products needs promotion.</a:t>
            </a:r>
          </a:p>
          <a:p>
            <a:pPr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            &gt;  Promote the products with the help of influencers. 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Customer Dropping Stage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Check-out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stage ,the customers are dropping off with average time duration of 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0 sec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IN" sz="1600" b="1" u="sng" dirty="0" smtClean="0">
                <a:latin typeface="Times New Roman" pitchFamily="18" charset="0"/>
                <a:cs typeface="Times New Roman" pitchFamily="18" charset="0"/>
              </a:rPr>
              <a:t>Recommendations to improve:</a:t>
            </a:r>
          </a:p>
          <a:p>
            <a:pPr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         &gt;  Provide coupons/ Loyalty points for the frequent customer.</a:t>
            </a:r>
          </a:p>
          <a:p>
            <a:pPr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        &gt;  For first order, Provide Free shipping.</a:t>
            </a:r>
          </a:p>
          <a:p>
            <a:pPr>
              <a:buNone/>
            </a:pP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        &gt;  Simplify the checkout process.</a:t>
            </a:r>
          </a:p>
          <a:p>
            <a:pPr>
              <a:buNone/>
            </a:pP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             &gt;  Use </a:t>
            </a:r>
            <a:r>
              <a:rPr lang="en-IN" sz="1600" dirty="0" err="1" smtClean="0">
                <a:latin typeface="Times New Roman" pitchFamily="18" charset="0"/>
                <a:cs typeface="Times New Roman" pitchFamily="18" charset="0"/>
              </a:rPr>
              <a:t>Whatsapp</a:t>
            </a:r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/ Email/ Social media remainders with Exclusive offer.</a:t>
            </a:r>
          </a:p>
          <a:p>
            <a:pPr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IN" sz="1800" dirty="0" smtClean="0"/>
              <a:t>  </a:t>
            </a:r>
          </a:p>
          <a:p>
            <a:pPr>
              <a:buNone/>
            </a:pPr>
            <a:r>
              <a:rPr lang="en-IN" sz="1800" dirty="0"/>
              <a:t> </a:t>
            </a:r>
            <a:r>
              <a:rPr lang="en-IN" sz="1800" dirty="0" smtClean="0"/>
              <a:t>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2852"/>
            <a:ext cx="8229600" cy="6572296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Customer Reviews Impact Purchasing Behaviour</a:t>
            </a:r>
          </a:p>
          <a:p>
            <a:pPr>
              <a:buNone/>
            </a:pPr>
            <a:r>
              <a:rPr lang="en-GB" sz="1800" dirty="0" smtClean="0"/>
              <a:t>  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Based on the feedback, the </a:t>
            </a: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average drop-off rate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from the portal is </a:t>
            </a: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28.6%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.                  Below is the breakdown:</a:t>
            </a:r>
          </a:p>
          <a:p>
            <a:pPr>
              <a:buNone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GB" sz="1800" b="1" u="sng" dirty="0" smtClean="0">
                <a:latin typeface="Times New Roman" pitchFamily="18" charset="0"/>
                <a:cs typeface="Times New Roman" pitchFamily="18" charset="0"/>
              </a:rPr>
              <a:t>View Drop-offs:</a:t>
            </a:r>
          </a:p>
          <a:p>
            <a:pPr>
              <a:buNone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              &gt; Homepage: </a:t>
            </a: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41.0%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drop-off</a:t>
            </a:r>
          </a:p>
          <a:p>
            <a:pPr>
              <a:buNone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              &gt; Product Page: </a:t>
            </a: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16.0%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drop-off</a:t>
            </a:r>
          </a:p>
          <a:p>
            <a:pPr>
              <a:buNone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GB" sz="1800" b="1" u="sng" dirty="0" smtClean="0">
                <a:latin typeface="Times New Roman" pitchFamily="18" charset="0"/>
                <a:cs typeface="Times New Roman" pitchFamily="18" charset="0"/>
              </a:rPr>
              <a:t>Click Drop-offs:</a:t>
            </a:r>
          </a:p>
          <a:p>
            <a:pPr>
              <a:buNone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               &gt; Homepage: </a:t>
            </a: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12.0%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drop-off</a:t>
            </a:r>
          </a:p>
          <a:p>
            <a:pPr>
              <a:buNone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GB" sz="1800" b="1" u="sng" dirty="0" smtClean="0">
                <a:latin typeface="Times New Roman" pitchFamily="18" charset="0"/>
                <a:cs typeface="Times New Roman" pitchFamily="18" charset="0"/>
              </a:rPr>
              <a:t>Checkout Stage:</a:t>
            </a:r>
          </a:p>
          <a:p>
            <a:pPr>
              <a:buNone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                 &gt; Drop-off Rate: </a:t>
            </a: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57%</a:t>
            </a:r>
          </a:p>
          <a:p>
            <a:pPr>
              <a:buNone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                 &gt; Conversion to Purchase: </a:t>
            </a: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17.0%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Which product, locations, and customer segments are performing well?</a:t>
            </a:r>
          </a:p>
          <a:p>
            <a:pPr>
              <a:buNone/>
            </a:pPr>
            <a:r>
              <a:rPr lang="en-IN" sz="1600" b="1" dirty="0" smtClean="0">
                <a:latin typeface="Times New Roman" pitchFamily="18" charset="0"/>
                <a:cs typeface="Times New Roman" pitchFamily="18" charset="0"/>
              </a:rPr>
              <a:t>                  &gt;  </a:t>
            </a:r>
            <a:r>
              <a:rPr lang="en-GB" sz="1600" b="1" u="sng" dirty="0" smtClean="0">
                <a:latin typeface="Times New Roman" pitchFamily="18" charset="0"/>
                <a:cs typeface="Times New Roman" pitchFamily="18" charset="0"/>
              </a:rPr>
              <a:t>Yoga Mat: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Accounts for </a:t>
            </a:r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12% of total sales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, primarily in </a:t>
            </a:r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Paris, France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, with an </a:t>
            </a:r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average customer age of  37.6 years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sz="1600" b="1" u="sng" dirty="0" smtClean="0">
                <a:latin typeface="Times New Roman" pitchFamily="18" charset="0"/>
                <a:cs typeface="Times New Roman" pitchFamily="18" charset="0"/>
              </a:rPr>
              <a:t>Basketball, Running Shoes, and Fitness Trackers: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Contribute to </a:t>
            </a:r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11% of total sales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, with strong performance in </a:t>
            </a:r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Brussels, London, and Berlin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. The </a:t>
            </a:r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average customer ages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GB" sz="1600" b="1" dirty="0" smtClean="0">
                <a:latin typeface="Times New Roman" pitchFamily="18" charset="0"/>
                <a:cs typeface="Times New Roman" pitchFamily="18" charset="0"/>
              </a:rPr>
              <a:t>44.3, 45.2, and 48 years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, respectively.</a:t>
            </a:r>
          </a:p>
          <a:p>
            <a:pPr>
              <a:buNone/>
            </a:pP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GB" sz="1600" b="1" u="sng" dirty="0" smtClean="0">
                <a:latin typeface="Times New Roman" pitchFamily="18" charset="0"/>
                <a:cs typeface="Times New Roman" pitchFamily="18" charset="0"/>
              </a:rPr>
              <a:t>Recommendations to improve:</a:t>
            </a:r>
            <a:endParaRPr lang="en-GB" sz="1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                       &gt;  Collaborate with the local fitness influencers to boost engagement.</a:t>
            </a:r>
          </a:p>
          <a:p>
            <a:pPr>
              <a:buNone/>
            </a:pPr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600" dirty="0" smtClean="0">
                <a:latin typeface="Times New Roman" pitchFamily="18" charset="0"/>
                <a:cs typeface="Times New Roman" pitchFamily="18" charset="0"/>
              </a:rPr>
              <a:t>                       &gt;   Introduce Age – Specific product variation.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Analysis the Customer Sentiment from the Review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Based on the Analysis, Customer sentiment with the help of 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Rating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categories by:</a:t>
            </a:r>
          </a:p>
          <a:p>
            <a:pPr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IN" sz="1800" b="1" u="sng" dirty="0" smtClean="0">
                <a:latin typeface="Times New Roman" pitchFamily="18" charset="0"/>
                <a:cs typeface="Times New Roman" pitchFamily="18" charset="0"/>
              </a:rPr>
              <a:t>Recommendations to improve: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   </a:t>
            </a:r>
          </a:p>
          <a:p>
            <a:pPr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             &gt;  Highlight the positive reviews to attract the customers.</a:t>
            </a:r>
          </a:p>
          <a:p>
            <a:pPr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             &gt;  Tie-up with the local delivery agent for the quick delivery.</a:t>
            </a:r>
          </a:p>
          <a:p>
            <a:pPr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             &gt;  Implement proactive support system to address the quality concerns and complaints.    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Diagram 5"/>
          <p:cNvGraphicFramePr/>
          <p:nvPr/>
        </p:nvGraphicFramePr>
        <p:xfrm>
          <a:off x="1142976" y="1571612"/>
          <a:ext cx="7024694" cy="2286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Pattern between Negative Reviews and Product Performance</a:t>
            </a:r>
          </a:p>
          <a:p>
            <a:pPr>
              <a:buNone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            Based on the analysis, most customer feedback highlights concerns about product quality not matching its price.</a:t>
            </a:r>
          </a:p>
          <a:p>
            <a:pPr>
              <a:buNone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               &gt; Customers experience </a:t>
            </a: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delayed delivery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, even when the product quality meets expectations.</a:t>
            </a:r>
          </a:p>
          <a:p>
            <a:pPr>
              <a:buNone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               &gt; Many customers find the product quality </a:t>
            </a: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average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and feel it lacks uniqueness, leading to disappointment.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IN" sz="1800" b="1" u="sng" dirty="0" smtClean="0">
                <a:latin typeface="Times New Roman" pitchFamily="18" charset="0"/>
                <a:cs typeface="Times New Roman" pitchFamily="18" charset="0"/>
              </a:rPr>
              <a:t>Recommendations to improve:</a:t>
            </a:r>
          </a:p>
          <a:p>
            <a:pPr>
              <a:buNone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&gt; Address the top-most highest negative feedback and work on it.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Recommend Strategies to Enhance Customer Satisfaction</a:t>
            </a: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=&gt;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Implement the AI </a:t>
            </a:r>
            <a:r>
              <a:rPr lang="en-IN" sz="1800" dirty="0" err="1" smtClean="0"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for quicker response.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    =&gt; Make the portal user-friendly, provide the proper guidelines for the product.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     =&gt; Promotes the product in the social media.</a:t>
            </a:r>
          </a:p>
          <a:p>
            <a:pPr>
              <a:buNone/>
            </a:pPr>
            <a:r>
              <a:rPr lang="en-IN" sz="1800" dirty="0" smtClean="0">
                <a:latin typeface="Times New Roman" pitchFamily="18" charset="0"/>
                <a:cs typeface="Times New Roman" pitchFamily="18" charset="0"/>
              </a:rPr>
              <a:t>           =&gt; Notify them with the exclusive offers with the limited time period.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85728"/>
            <a:ext cx="8043890" cy="6188224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Highest-Rated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Lowest-Rated Products</a:t>
            </a:r>
          </a:p>
          <a:p>
            <a:pPr>
              <a:buNone/>
            </a:pP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               =&gt; </a:t>
            </a:r>
            <a:r>
              <a:rPr lang="en-US" sz="1800" b="1" u="sng" dirty="0" smtClean="0">
                <a:latin typeface="Times New Roman" pitchFamily="18" charset="0"/>
                <a:cs typeface="Times New Roman" pitchFamily="18" charset="0"/>
              </a:rPr>
              <a:t>Highest Rated Product:</a:t>
            </a:r>
          </a:p>
          <a:p>
            <a:pPr>
              <a:buNone/>
            </a:pP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en-GB" sz="18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) Cycling Helmet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– Highest-rated product with a price of </a:t>
            </a: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$472.32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GB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            ii) Climbing Rope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– Rated </a:t>
            </a: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5 stars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, priced at </a:t>
            </a: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$410.17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br>
              <a:rPr lang="en-GB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iii)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Baseball </a:t>
            </a: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Glove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– Second highest-rated product with </a:t>
            </a: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4 stars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, priced at </a:t>
            </a: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$327.36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</a:p>
          <a:p>
            <a:pPr>
              <a:buNone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                 =&gt;</a:t>
            </a:r>
            <a:r>
              <a:rPr lang="en-IN" sz="1800" b="1" u="sng" dirty="0" smtClean="0">
                <a:latin typeface="Times New Roman" pitchFamily="18" charset="0"/>
                <a:cs typeface="Times New Roman" pitchFamily="18" charset="0"/>
              </a:rPr>
              <a:t>Lowest Rated Product:</a:t>
            </a:r>
          </a:p>
          <a:p>
            <a:pPr>
              <a:buNone/>
            </a:pP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en-IN" sz="1800" b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1800" b="1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Dumbbells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– Lowest-rated product with </a:t>
            </a: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1-star rating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, priced at </a:t>
            </a: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$26.21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GB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GB" sz="1800" b="1" u="sng" dirty="0" smtClean="0">
                <a:latin typeface="Times New Roman" pitchFamily="18" charset="0"/>
                <a:cs typeface="Times New Roman" pitchFamily="18" charset="0"/>
              </a:rPr>
              <a:t>Recommendations to improve:</a:t>
            </a:r>
          </a:p>
          <a:p>
            <a:pPr>
              <a:buNone/>
            </a:pP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b="1" dirty="0" smtClean="0">
                <a:latin typeface="Times New Roman" pitchFamily="18" charset="0"/>
                <a:cs typeface="Times New Roman" pitchFamily="18" charset="0"/>
              </a:rPr>
              <a:t>              =&gt;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high ratings to highlight premium quality in marketing campaigns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             =&gt; 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Ensure top-rated products are well-stocked and available across regions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             =&gt;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Analyze reviews to identify common complaints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             =&gt; Price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is a concern, explore discounts or value bundles.</a:t>
            </a:r>
            <a:endParaRPr lang="en-US" sz="1800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1147</TotalTime>
  <Words>617</Words>
  <Application>Microsoft Office PowerPoint</Application>
  <PresentationFormat>On-screen Show (4:3)</PresentationFormat>
  <Paragraphs>73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Customer Behaviour Analysis</vt:lpstr>
      <vt:lpstr>Slide 2</vt:lpstr>
      <vt:lpstr>Slide 3</vt:lpstr>
      <vt:lpstr>Slide 4</vt:lpstr>
      <vt:lpstr>Slide 5</vt:lpstr>
      <vt:lpstr>Slide 6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Behaviour Analysis</dc:title>
  <dc:creator>Pavithra</dc:creator>
  <cp:lastModifiedBy>Pavithra</cp:lastModifiedBy>
  <cp:revision>12</cp:revision>
  <dcterms:created xsi:type="dcterms:W3CDTF">2025-03-28T12:08:02Z</dcterms:created>
  <dcterms:modified xsi:type="dcterms:W3CDTF">2025-03-30T10:05:42Z</dcterms:modified>
</cp:coreProperties>
</file>