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170" name="Shape 2097170"/>
        <p:cNvGrpSpPr/>
        <p:nvPr/>
      </p:nvGrpSpPr>
      <p:grpSpPr>
        <a:xfrm>
          <a:off x="0" y="0"/>
          <a:ext cx="0" cy="0"/>
          <a:chOff x="0" y="0"/>
          <a:chExt cx="0" cy="0"/>
        </a:xfrm>
      </p:grpSpPr>
      <p:grpSp>
        <p:nvGrpSpPr>
          <p:cNvPr id="2097171" name="Google Shape;2097171;p1"/>
          <p:cNvGrpSpPr/>
          <p:nvPr/>
        </p:nvGrpSpPr>
        <p:grpSpPr>
          <a:xfrm>
            <a:off x="876299" y="990600"/>
            <a:ext cx="1743075" cy="1333500"/>
            <a:chOff x="742950" y="1104900"/>
            <a:chExt cx="1743075" cy="1333500"/>
          </a:xfrm>
        </p:grpSpPr>
        <p:sp>
          <p:nvSpPr>
            <p:cNvPr id="2097172" name="Google Shape;2097172;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97173" name="Google Shape;2097173;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097174" name="Google Shape;2097174;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97175" name="Google Shape;2097175;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97176" name="Google Shape;2097176;p1"/>
          <p:cNvSpPr txBox="1"/>
          <p:nvPr>
            <p:ph type="ctrTitle"/>
          </p:nvPr>
        </p:nvSpPr>
        <p:spPr>
          <a:xfrm>
            <a:off x="-2880122" y="280544"/>
            <a:ext cx="15389400" cy="7554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SzPts val="1400"/>
              <a:buNone/>
            </a:pPr>
            <a:r>
              <a:rPr b="1" lang="en-US" sz="4800">
                <a:solidFill>
                  <a:srgbClr val="0F0F0F"/>
                </a:solidFill>
                <a:latin typeface="Roboto"/>
                <a:ea typeface="Roboto"/>
                <a:cs typeface="Roboto"/>
                <a:sym typeface="Roboto"/>
              </a:rPr>
              <a:t>EMPLOYEE DATA ANALYSIS USING EXCEL </a:t>
            </a:r>
            <a:endParaRPr b="1" i="0" sz="4800">
              <a:solidFill>
                <a:srgbClr val="0F0F0F"/>
              </a:solidFill>
              <a:latin typeface="Roboto"/>
              <a:ea typeface="Roboto"/>
              <a:cs typeface="Roboto"/>
              <a:sym typeface="Roboto"/>
            </a:endParaRPr>
          </a:p>
        </p:txBody>
      </p:sp>
      <p:pic>
        <p:nvPicPr>
          <p:cNvPr id="2097177" name="Google Shape;2097177;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2097178" name="Google Shape;2097178;p1"/>
          <p:cNvSpPr txBox="1"/>
          <p:nvPr>
            <p:ph idx="12" type="sldNum"/>
          </p:nvPr>
        </p:nvSpPr>
        <p:spPr>
          <a:xfrm>
            <a:off x="11353418" y="6473337"/>
            <a:ext cx="151200" cy="146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2097179" name="Google Shape;2097179;p1"/>
          <p:cNvSpPr txBox="1"/>
          <p:nvPr/>
        </p:nvSpPr>
        <p:spPr>
          <a:xfrm>
            <a:off x="428625" y="3259625"/>
            <a:ext cx="9982200" cy="192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STUDENT NAME: </a:t>
            </a:r>
            <a:r>
              <a:rPr lang="en-US" sz="2400">
                <a:solidFill>
                  <a:schemeClr val="dk1"/>
                </a:solidFill>
                <a:latin typeface="Calibri"/>
                <a:ea typeface="Calibri"/>
                <a:cs typeface="Calibri"/>
                <a:sym typeface="Calibri"/>
              </a:rPr>
              <a:t>S.PAVITHRA</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REGISTER NO</a:t>
            </a:r>
            <a:r>
              <a:rPr b="0" i="0" lang="en-US" sz="2400" u="none" cap="none" strike="noStrike">
                <a:solidFill>
                  <a:schemeClr val="dk1"/>
                </a:solidFill>
                <a:latin typeface="Calibri"/>
                <a:ea typeface="Calibri"/>
                <a:cs typeface="Calibri"/>
                <a:sym typeface="Calibri"/>
              </a:rPr>
              <a:t>      </a:t>
            </a:r>
            <a:r>
              <a:rPr b="1" i="0" lang="en-US" sz="2400" u="none" cap="none" strike="noStrike">
                <a:solidFill>
                  <a:schemeClr val="dk1"/>
                </a:solidFill>
                <a:latin typeface="Calibri"/>
                <a:ea typeface="Calibri"/>
                <a:cs typeface="Calibri"/>
                <a:sym typeface="Calibri"/>
              </a:rPr>
              <a:t>:</a:t>
            </a:r>
            <a:r>
              <a:rPr b="0" i="0" lang="en-US" sz="2400" u="none" cap="none" strike="noStrike">
                <a:solidFill>
                  <a:schemeClr val="dk1"/>
                </a:solidFill>
                <a:latin typeface="Calibri"/>
                <a:ea typeface="Calibri"/>
                <a:cs typeface="Calibri"/>
                <a:sym typeface="Calibri"/>
              </a:rPr>
              <a:t> 3122156</a:t>
            </a:r>
            <a:r>
              <a:rPr lang="en-US" sz="2400">
                <a:solidFill>
                  <a:schemeClr val="dk1"/>
                </a:solidFill>
                <a:latin typeface="Calibri"/>
                <a:ea typeface="Calibri"/>
                <a:cs typeface="Calibri"/>
                <a:sym typeface="Calibri"/>
              </a:rPr>
              <a:t>21</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DEPARTMENT</a:t>
            </a:r>
            <a:r>
              <a:rPr b="0" i="0" lang="en-US" sz="2400" u="none" cap="none" strike="noStrike">
                <a:solidFill>
                  <a:schemeClr val="dk1"/>
                </a:solidFill>
                <a:latin typeface="Calibri"/>
                <a:ea typeface="Calibri"/>
                <a:cs typeface="Calibri"/>
                <a:sym typeface="Calibri"/>
              </a:rPr>
              <a:t>     </a:t>
            </a:r>
            <a:r>
              <a:rPr b="1" i="0" lang="en-US" sz="2400" u="none" cap="none" strike="noStrike">
                <a:solidFill>
                  <a:schemeClr val="dk1"/>
                </a:solidFill>
                <a:latin typeface="Calibri"/>
                <a:ea typeface="Calibri"/>
                <a:cs typeface="Calibri"/>
                <a:sym typeface="Calibri"/>
              </a:rPr>
              <a:t>:</a:t>
            </a:r>
            <a:r>
              <a:rPr b="0" i="0" lang="en-US" sz="2400" u="none" cap="none" strike="noStrike">
                <a:solidFill>
                  <a:schemeClr val="dk1"/>
                </a:solidFill>
                <a:latin typeface="Calibri"/>
                <a:ea typeface="Calibri"/>
                <a:cs typeface="Calibri"/>
                <a:sym typeface="Calibri"/>
              </a:rPr>
              <a:t> B.COM (GENERAL)3</a:t>
            </a:r>
            <a:r>
              <a:rPr b="0" baseline="30000" i="0" lang="en-US" sz="2400" u="none" cap="none" strike="noStrike">
                <a:solidFill>
                  <a:schemeClr val="dk1"/>
                </a:solidFill>
                <a:latin typeface="Calibri"/>
                <a:ea typeface="Calibri"/>
                <a:cs typeface="Calibri"/>
                <a:sym typeface="Calibri"/>
              </a:rPr>
              <a:t>RD</a:t>
            </a:r>
            <a:r>
              <a:rPr b="0" i="0" lang="en-US" sz="2400" u="none" cap="none" strike="noStrike">
                <a:solidFill>
                  <a:schemeClr val="dk1"/>
                </a:solidFill>
                <a:latin typeface="Calibri"/>
                <a:ea typeface="Calibri"/>
                <a:cs typeface="Calibri"/>
                <a:sym typeface="Calibri"/>
              </a:rPr>
              <a:t> YEAR</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COLLEGE</a:t>
            </a:r>
            <a:r>
              <a:rPr b="0" i="0" lang="en-US" sz="2400" u="none" cap="none" strike="noStrike">
                <a:solidFill>
                  <a:schemeClr val="dk1"/>
                </a:solidFill>
                <a:latin typeface="Calibri"/>
                <a:ea typeface="Calibri"/>
                <a:cs typeface="Calibri"/>
                <a:sym typeface="Calibri"/>
              </a:rPr>
              <a:t>              </a:t>
            </a:r>
            <a:r>
              <a:rPr b="1" i="0" lang="en-US" sz="2400" u="none" cap="none" strike="noStrike">
                <a:solidFill>
                  <a:schemeClr val="dk1"/>
                </a:solidFill>
                <a:latin typeface="Calibri"/>
                <a:ea typeface="Calibri"/>
                <a:cs typeface="Calibri"/>
                <a:sym typeface="Calibri"/>
              </a:rPr>
              <a:t>:</a:t>
            </a:r>
            <a:r>
              <a:rPr b="0" i="0" lang="en-US" sz="2400" u="none" cap="none" strike="noStrike">
                <a:solidFill>
                  <a:schemeClr val="dk1"/>
                </a:solidFill>
                <a:latin typeface="Calibri"/>
                <a:ea typeface="Calibri"/>
                <a:cs typeface="Calibri"/>
                <a:sym typeface="Calibri"/>
              </a:rPr>
              <a:t> PATRICIAN COLLEGE OF ARTS NAD SCIENCE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6"/>
            <a:ext cx="3303904" cy="752119"/>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dirty="0">
                <a:solidFill>
                  <a:schemeClr val="accent4">
                    <a:lumMod val="75000"/>
                  </a:schemeClr>
                </a:solidFill>
                <a:latin typeface="Trebuchet MS"/>
                <a:ea typeface="Trebuchet MS"/>
                <a:cs typeface="Trebuchet MS"/>
                <a:sym typeface="Trebuchet MS"/>
              </a:rPr>
              <a:t>MODELLING</a:t>
            </a:r>
            <a:endParaRPr sz="4800" b="1" dirty="0">
              <a:solidFill>
                <a:schemeClr val="accent4">
                  <a:lumMod val="75000"/>
                </a:schemeClr>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57803"/>
            <a:ext cx="6102070" cy="4401205"/>
          </a:xfrm>
          <a:prstGeom prst="rect">
            <a:avLst/>
          </a:prstGeom>
          <a:noFill/>
          <a:ln>
            <a:noFill/>
          </a:ln>
        </p:spPr>
        <p:txBody>
          <a:bodyPr spcFirstLastPara="1" wrap="square" lIns="91425" tIns="45700" rIns="91425" bIns="45700" anchor="t" anchorCtr="0">
            <a:spAutoFit/>
          </a:bodyPr>
          <a:lstStyle/>
          <a:p>
            <a:pPr marR="0" lvl="0" algn="l">
              <a:spcBef>
                <a:spcPts val="0"/>
              </a:spcBef>
              <a:spcAft>
                <a:spcPts val="0"/>
              </a:spcAft>
            </a:pPr>
            <a:r>
              <a:rPr lang="en-US" sz="2000" b="1" i="1" dirty="0">
                <a:solidFill>
                  <a:schemeClr val="dk1"/>
                </a:solidFill>
                <a:latin typeface="Calibri"/>
                <a:ea typeface="Calibri"/>
                <a:cs typeface="Calibri"/>
                <a:sym typeface="Calibri"/>
              </a:rPr>
              <a:t>Data Preparation</a:t>
            </a:r>
            <a:r>
              <a:rPr lang="en-US" sz="2000" dirty="0">
                <a:solidFill>
                  <a:schemeClr val="dk1"/>
                </a:solidFill>
                <a:latin typeface="Calibri"/>
                <a:ea typeface="Calibri"/>
                <a:cs typeface="Calibri"/>
                <a:sym typeface="Calibri"/>
              </a:rPr>
              <a:t>: Clean and organize data, ensuring accuracy and consistency.</a:t>
            </a: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i="1" dirty="0">
                <a:solidFill>
                  <a:schemeClr val="dk1"/>
                </a:solidFill>
                <a:latin typeface="Calibri"/>
                <a:ea typeface="Calibri"/>
                <a:cs typeface="Calibri"/>
                <a:sym typeface="Calibri"/>
              </a:rPr>
              <a:t>Trend Analysis:</a:t>
            </a:r>
            <a:r>
              <a:rPr lang="en-US" sz="2000" dirty="0">
                <a:solidFill>
                  <a:schemeClr val="dk1"/>
                </a:solidFill>
                <a:latin typeface="Calibri"/>
                <a:ea typeface="Calibri"/>
                <a:cs typeface="Calibri"/>
                <a:sym typeface="Calibri"/>
              </a:rPr>
              <a:t> Apply charts and graphs (e.g., line charts, bar graphs) to visualize trends over time, such as employee performance or turnover rates.</a:t>
            </a: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i="1" dirty="0">
                <a:solidFill>
                  <a:schemeClr val="dk1"/>
                </a:solidFill>
                <a:latin typeface="Calibri"/>
                <a:ea typeface="Calibri"/>
                <a:cs typeface="Calibri"/>
                <a:sym typeface="Calibri"/>
              </a:rPr>
              <a:t>Pivot Tables</a:t>
            </a:r>
            <a:r>
              <a:rPr lang="en-US" sz="2000" dirty="0">
                <a:solidFill>
                  <a:schemeClr val="dk1"/>
                </a:solidFill>
                <a:latin typeface="Calibri"/>
                <a:ea typeface="Calibri"/>
                <a:cs typeface="Calibri"/>
                <a:sym typeface="Calibri"/>
              </a:rPr>
              <a:t>: Create pivot tables to aggregate and analyze data across different dimensions, such as department, tenure, or job role.</a:t>
            </a: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i="1" dirty="0">
                <a:solidFill>
                  <a:schemeClr val="dk1"/>
                </a:solidFill>
                <a:latin typeface="Calibri"/>
                <a:ea typeface="Calibri"/>
                <a:cs typeface="Calibri"/>
                <a:sym typeface="Calibri"/>
              </a:rPr>
              <a:t>Regression Analysis: </a:t>
            </a:r>
            <a:r>
              <a:rPr lang="en-US" sz="2000" dirty="0">
                <a:solidFill>
                  <a:schemeClr val="dk1"/>
                </a:solidFill>
                <a:latin typeface="Calibri"/>
                <a:ea typeface="Calibri"/>
                <a:cs typeface="Calibri"/>
                <a:sym typeface="Calibri"/>
              </a:rPr>
              <a:t>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1666875" y="442255"/>
            <a:ext cx="8368665" cy="752119"/>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a:t>
            </a:r>
            <a:r>
              <a:rPr lang="en-GB" dirty="0"/>
              <a:t>S</a:t>
            </a:r>
            <a:endParaRPr lang="en-US" dirty="0"/>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327355" y="160496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864552" y="102320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03231" y="2567781"/>
            <a:ext cx="8593228"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i="1" dirty="0">
                <a:solidFill>
                  <a:srgbClr val="0F0F0F"/>
                </a:solidFill>
                <a:latin typeface="Arial Black" panose="020B0604020202020204" pitchFamily="34" charset="0"/>
                <a:ea typeface="Times New Roman"/>
                <a:cs typeface="Arial Black" panose="020B0604020202020204" pitchFamily="34" charset="0"/>
                <a:sym typeface="Times New Roman"/>
              </a:rPr>
              <a:t>Employee Performance Analysis using Excel</a:t>
            </a:r>
            <a:endParaRPr sz="4800" b="1" i="1" dirty="0">
              <a:solidFill>
                <a:srgbClr val="7030A0"/>
              </a:solidFill>
              <a:latin typeface="Arial Black" panose="020B0604020202020204" pitchFamily="34" charset="0"/>
              <a:ea typeface="Times New Roman"/>
              <a:cs typeface="Arial Black" panose="020B0604020202020204" pitchFamily="34" charset="0"/>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781050" y="502101"/>
            <a:ext cx="5636895" cy="67068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solidFill>
                  <a:srgbClr val="FF0000"/>
                </a:solidFill>
              </a:rPr>
              <a:t>PROBLEM</a:t>
            </a:r>
            <a:r>
              <a:rPr lang="en-GB" sz="4250" dirty="0">
                <a:solidFill>
                  <a:srgbClr val="FF0000"/>
                </a:solidFill>
              </a:rPr>
              <a:t> </a:t>
            </a:r>
            <a:r>
              <a:rPr lang="en-US" sz="4250" dirty="0">
                <a:solidFill>
                  <a:srgbClr val="FF0000"/>
                </a:solidFill>
              </a:rPr>
              <a:t>STATEMENT</a:t>
            </a:r>
            <a:endParaRPr sz="4250" dirty="0">
              <a:solidFill>
                <a:srgbClr val="FF0000"/>
              </a:solidFill>
            </a:endParaRPr>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dirty="0">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676275" y="829627"/>
            <a:ext cx="5263515" cy="69377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400" dirty="0">
                <a:solidFill>
                  <a:srgbClr val="0070C0"/>
                </a:solidFill>
              </a:rPr>
              <a:t>PROJECT</a:t>
            </a:r>
            <a:r>
              <a:rPr lang="en-GB" sz="4400" dirty="0">
                <a:solidFill>
                  <a:srgbClr val="0070C0"/>
                </a:solidFill>
              </a:rPr>
              <a:t> </a:t>
            </a:r>
            <a:r>
              <a:rPr lang="en-US" sz="4400" dirty="0">
                <a:solidFill>
                  <a:srgbClr val="0070C0"/>
                </a:solidFill>
              </a:rPr>
              <a:t>OVERVIEW</a:t>
            </a:r>
            <a:endParaRPr sz="4400" dirty="0">
              <a:solidFill>
                <a:srgbClr val="0070C0"/>
              </a:solidFill>
            </a:endParaRPr>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922324" y="1093278"/>
            <a:ext cx="8527669" cy="56322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b="1" dirty="0">
                <a:solidFill>
                  <a:schemeClr val="dk1"/>
                </a:solidFill>
                <a:latin typeface="Calibri"/>
                <a:ea typeface="Calibri"/>
                <a:cs typeface="Calibri"/>
                <a:sym typeface="Calibri"/>
              </a:rPr>
              <a:t>Data Organization</a:t>
            </a:r>
            <a:r>
              <a:rPr lang="en-US" sz="2400" dirty="0">
                <a:solidFill>
                  <a:schemeClr val="dk1"/>
                </a:solidFill>
                <a:latin typeface="Calibri"/>
                <a:ea typeface="Calibri"/>
                <a:cs typeface="Calibri"/>
                <a:sym typeface="Calibri"/>
              </a:rPr>
              <a:t>:</a:t>
            </a:r>
            <a:r>
              <a:rPr lang="en-GB" sz="2400" dirty="0">
                <a:solidFill>
                  <a:schemeClr val="dk1"/>
                </a:solidFill>
                <a:latin typeface="Calibri"/>
                <a:ea typeface="Calibri"/>
                <a:cs typeface="Calibri"/>
                <a:sym typeface="Calibri"/>
              </a:rPr>
              <a:t> </a:t>
            </a:r>
            <a:r>
              <a:rPr lang="en-US" sz="2400" dirty="0">
                <a:solidFill>
                  <a:schemeClr val="dk1"/>
                </a:solidFill>
                <a:latin typeface="Calibri"/>
                <a:ea typeface="Calibri"/>
                <a:cs typeface="Calibri"/>
                <a:sym typeface="Calibri"/>
              </a:rPr>
              <a:t>Importing, cleaning, and structuring employee data for clarity and consistency.</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2. </a:t>
            </a:r>
            <a:r>
              <a:rPr lang="en-US" sz="2400" b="1" dirty="0">
                <a:solidFill>
                  <a:schemeClr val="dk1"/>
                </a:solidFill>
                <a:latin typeface="Calibri"/>
                <a:ea typeface="Calibri"/>
                <a:cs typeface="Calibri"/>
                <a:sym typeface="Calibri"/>
              </a:rPr>
              <a:t>Analysis</a:t>
            </a:r>
            <a:r>
              <a:rPr lang="en-US" sz="2400" dirty="0">
                <a:solidFill>
                  <a:schemeClr val="dk1"/>
                </a:solidFill>
                <a:latin typeface="Calibri"/>
                <a:ea typeface="Calibri"/>
                <a:cs typeface="Calibri"/>
                <a:sym typeface="Calibri"/>
              </a:rPr>
              <a:t>:</a:t>
            </a:r>
            <a:r>
              <a:rPr lang="en-GB" sz="2400" dirty="0">
                <a:solidFill>
                  <a:schemeClr val="dk1"/>
                </a:solidFill>
                <a:latin typeface="Calibri"/>
                <a:ea typeface="Calibri"/>
                <a:cs typeface="Calibri"/>
                <a:sym typeface="Calibri"/>
              </a:rPr>
              <a:t> </a:t>
            </a:r>
            <a:r>
              <a:rPr lang="en-US" sz="2400" dirty="0">
                <a:solidFill>
                  <a:schemeClr val="dk1"/>
                </a:solidFill>
                <a:latin typeface="Calibri"/>
                <a:ea typeface="Calibri"/>
                <a:cs typeface="Calibri"/>
                <a:sym typeface="Calibri"/>
              </a:rPr>
              <a:t>Applying Excel functions and formulas to assess performance metrics, filling missing values , and other key indicators.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3. </a:t>
            </a:r>
            <a:r>
              <a:rPr lang="en-US" sz="2400" b="1" dirty="0">
                <a:solidFill>
                  <a:schemeClr val="dk1"/>
                </a:solidFill>
                <a:latin typeface="Calibri"/>
                <a:ea typeface="Calibri"/>
                <a:cs typeface="Calibri"/>
                <a:sym typeface="Calibri"/>
              </a:rPr>
              <a:t>Visualization</a:t>
            </a:r>
            <a:r>
              <a:rPr lang="en-US" sz="2400" dirty="0">
                <a:solidFill>
                  <a:schemeClr val="dk1"/>
                </a:solidFill>
                <a:latin typeface="Calibri"/>
                <a:ea typeface="Calibri"/>
                <a:cs typeface="Calibri"/>
                <a:sym typeface="Calibri"/>
              </a:rPr>
              <a:t>: Creating charts, graphs, and pivot tables to visualize trends and patterns.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4. </a:t>
            </a:r>
            <a:r>
              <a:rPr lang="en-US" sz="2400" b="1" dirty="0">
                <a:solidFill>
                  <a:schemeClr val="dk1"/>
                </a:solidFill>
                <a:latin typeface="Calibri"/>
                <a:ea typeface="Calibri"/>
                <a:cs typeface="Calibri"/>
                <a:sym typeface="Calibri"/>
              </a:rPr>
              <a:t>Reporting</a:t>
            </a:r>
            <a:r>
              <a:rPr lang="en-US" sz="2400" dirty="0">
                <a:solidFill>
                  <a:schemeClr val="dk1"/>
                </a:solidFill>
                <a:latin typeface="Calibri"/>
                <a:ea typeface="Calibri"/>
                <a:cs typeface="Calibri"/>
                <a:sym typeface="Calibri"/>
              </a:rPr>
              <a:t>:</a:t>
            </a:r>
            <a:r>
              <a:rPr lang="en-GB" sz="2400" dirty="0">
                <a:solidFill>
                  <a:schemeClr val="dk1"/>
                </a:solidFill>
                <a:latin typeface="Calibri"/>
                <a:ea typeface="Calibri"/>
                <a:cs typeface="Calibri"/>
                <a:sym typeface="Calibri"/>
              </a:rPr>
              <a:t> </a:t>
            </a:r>
            <a:r>
              <a:rPr lang="en-US" sz="2400" dirty="0">
                <a:solidFill>
                  <a:schemeClr val="dk1"/>
                </a:solidFill>
                <a:latin typeface="Calibri"/>
                <a:ea typeface="Calibri"/>
                <a:cs typeface="Calibri"/>
                <a:sym typeface="Calibri"/>
              </a:rPr>
              <a:t>Summarizing findings to inform HR strategies and decision-making.</a:t>
            </a:r>
            <a:endParaRPr sz="24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723900" y="780849"/>
            <a:ext cx="6349008" cy="632214"/>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000" dirty="0">
                <a:solidFill>
                  <a:schemeClr val="accent3">
                    <a:lumMod val="50000"/>
                  </a:schemeClr>
                </a:solidFill>
              </a:rPr>
              <a:t>WHO ARE THE END</a:t>
            </a:r>
            <a:r>
              <a:rPr lang="en-GB" sz="4000" dirty="0">
                <a:solidFill>
                  <a:schemeClr val="accent3">
                    <a:lumMod val="50000"/>
                  </a:schemeClr>
                </a:solidFill>
              </a:rPr>
              <a:t> USERS?</a:t>
            </a:r>
            <a:endParaRPr sz="4000" dirty="0">
              <a:solidFill>
                <a:schemeClr val="accent3">
                  <a:lumMod val="50000"/>
                </a:schemeClr>
              </a:solidFill>
            </a:endParaRPr>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alibri"/>
                <a:ea typeface="Calibri"/>
                <a:cs typeface="Calibri"/>
                <a:sym typeface="Calibri"/>
              </a:rPr>
              <a:t>The end users in employee performance analysis typically include:</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   1.</a:t>
            </a:r>
            <a:r>
              <a:rPr lang="en-US" sz="2000" b="1" dirty="0">
                <a:solidFill>
                  <a:schemeClr val="dk1"/>
                </a:solidFill>
                <a:latin typeface="Calibri"/>
                <a:ea typeface="Calibri"/>
                <a:cs typeface="Calibri"/>
                <a:sym typeface="Calibri"/>
              </a:rPr>
              <a:t>Human Resources (HR) Managers: </a:t>
            </a:r>
            <a:r>
              <a:rPr lang="en-US" sz="2000" dirty="0">
                <a:solidFill>
                  <a:schemeClr val="dk1"/>
                </a:solidFill>
                <a:latin typeface="Calibri"/>
                <a:ea typeface="Calibri"/>
                <a:cs typeface="Calibri"/>
                <a:sym typeface="Calibri"/>
              </a:rPr>
              <a:t>They use the insights to make informed decisions about promotions, training, and development.</a:t>
            </a: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   2.</a:t>
            </a:r>
            <a:r>
              <a:rPr lang="en-US" sz="2000" b="1" dirty="0">
                <a:solidFill>
                  <a:schemeClr val="dk1"/>
                </a:solidFill>
                <a:latin typeface="Calibri"/>
                <a:ea typeface="Calibri"/>
                <a:cs typeface="Calibri"/>
                <a:sym typeface="Calibri"/>
              </a:rPr>
              <a:t>Team Leaders and Supervisors:</a:t>
            </a:r>
            <a:r>
              <a:rPr lang="en-GB" sz="2000" b="1" dirty="0">
                <a:solidFill>
                  <a:schemeClr val="dk1"/>
                </a:solidFill>
                <a:latin typeface="Calibri"/>
                <a:ea typeface="Calibri"/>
                <a:cs typeface="Calibri"/>
                <a:sym typeface="Calibri"/>
              </a:rPr>
              <a:t> </a:t>
            </a:r>
            <a:r>
              <a:rPr lang="en-GB" sz="2000" dirty="0">
                <a:solidFill>
                  <a:schemeClr val="dk1"/>
                </a:solidFill>
                <a:latin typeface="Calibri"/>
                <a:ea typeface="Calibri"/>
                <a:cs typeface="Calibri"/>
                <a:sym typeface="Calibri"/>
              </a:rPr>
              <a:t>They apply performance </a:t>
            </a:r>
            <a:r>
              <a:rPr lang="en-US" sz="2000" dirty="0">
                <a:solidFill>
                  <a:schemeClr val="dk1"/>
                </a:solidFill>
                <a:latin typeface="Calibri"/>
                <a:ea typeface="Calibri"/>
                <a:cs typeface="Calibri"/>
                <a:sym typeface="Calibri"/>
              </a:rPr>
              <a:t> data to provide feedback, set goals, and manage team performance.</a:t>
            </a: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   3. </a:t>
            </a:r>
            <a:r>
              <a:rPr lang="en-US" sz="2000" b="1" dirty="0">
                <a:solidFill>
                  <a:schemeClr val="dk1"/>
                </a:solidFill>
                <a:latin typeface="Calibri"/>
                <a:ea typeface="Calibri"/>
                <a:cs typeface="Calibri"/>
                <a:sym typeface="Calibri"/>
              </a:rPr>
              <a:t>Employees:</a:t>
            </a:r>
            <a:r>
              <a:rPr lang="en-GB" sz="2000" dirty="0">
                <a:solidFill>
                  <a:schemeClr val="dk1"/>
                </a:solidFill>
                <a:latin typeface="Calibri"/>
                <a:ea typeface="Calibri"/>
                <a:cs typeface="Calibri"/>
                <a:sym typeface="Calibri"/>
              </a:rPr>
              <a:t>T</a:t>
            </a:r>
            <a:r>
              <a:rPr lang="en-US" sz="2000" dirty="0">
                <a:solidFill>
                  <a:schemeClr val="dk1"/>
                </a:solidFill>
                <a:latin typeface="Calibri"/>
                <a:ea typeface="Calibri"/>
                <a:cs typeface="Calibri"/>
                <a:sym typeface="Calibri"/>
              </a:rPr>
              <a: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42342" y="2432568"/>
            <a:ext cx="6102070" cy="20620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dk1"/>
                </a:solidFill>
                <a:latin typeface="Calibri"/>
                <a:ea typeface="Calibri"/>
                <a:cs typeface="Calibri"/>
                <a:sym typeface="Calibri"/>
              </a:rPr>
              <a:t>Filtering</a:t>
            </a:r>
            <a:r>
              <a:rPr lang="en-US" sz="3200" dirty="0">
                <a:solidFill>
                  <a:schemeClr val="dk1"/>
                </a:solidFill>
                <a:latin typeface="Calibri"/>
                <a:ea typeface="Calibri"/>
                <a:cs typeface="Calibri"/>
                <a:sym typeface="Calibri"/>
              </a:rPr>
              <a:t> – to fill the missing values.</a:t>
            </a:r>
          </a:p>
          <a:p>
            <a:pPr marL="0" marR="0" lvl="0" indent="0" algn="l" rtl="0">
              <a:spcBef>
                <a:spcPts val="0"/>
              </a:spcBef>
              <a:spcAft>
                <a:spcPts val="0"/>
              </a:spcAft>
              <a:buNone/>
            </a:pPr>
            <a:r>
              <a:rPr lang="en-US" sz="3200" b="1" dirty="0">
                <a:solidFill>
                  <a:schemeClr val="dk1"/>
                </a:solidFill>
                <a:latin typeface="Calibri"/>
                <a:ea typeface="Calibri"/>
                <a:cs typeface="Calibri"/>
                <a:sym typeface="Calibri"/>
              </a:rPr>
              <a:t>Conditional </a:t>
            </a:r>
            <a:r>
              <a:rPr lang="en-US" sz="3200" b="1" dirty="0" err="1">
                <a:solidFill>
                  <a:schemeClr val="dk1"/>
                </a:solidFill>
                <a:latin typeface="Calibri"/>
                <a:ea typeface="Calibri"/>
                <a:cs typeface="Calibri"/>
                <a:sym typeface="Calibri"/>
              </a:rPr>
              <a:t>formating</a:t>
            </a:r>
            <a:r>
              <a:rPr lang="en-US" sz="3200" dirty="0">
                <a:solidFill>
                  <a:schemeClr val="dk1"/>
                </a:solidFill>
                <a:latin typeface="Calibri"/>
                <a:ea typeface="Calibri"/>
                <a:cs typeface="Calibri"/>
                <a:sym typeface="Calibri"/>
              </a:rPr>
              <a:t>- blank values.</a:t>
            </a:r>
          </a:p>
          <a:p>
            <a:pPr marL="0" marR="0" lvl="0" indent="0" algn="l" rtl="0">
              <a:spcBef>
                <a:spcPts val="0"/>
              </a:spcBef>
              <a:spcAft>
                <a:spcPts val="0"/>
              </a:spcAft>
              <a:buNone/>
            </a:pPr>
            <a:r>
              <a:rPr lang="en-US" sz="3200" b="1" dirty="0">
                <a:solidFill>
                  <a:schemeClr val="dk1"/>
                </a:solidFill>
                <a:latin typeface="Calibri"/>
                <a:ea typeface="Calibri"/>
                <a:cs typeface="Calibri"/>
                <a:sym typeface="Calibri"/>
              </a:rPr>
              <a:t>Using-</a:t>
            </a:r>
            <a:r>
              <a:rPr lang="en-US" sz="3200" dirty="0">
                <a:solidFill>
                  <a:schemeClr val="dk1"/>
                </a:solidFill>
                <a:latin typeface="Calibri"/>
                <a:ea typeface="Calibri"/>
                <a:cs typeface="Calibri"/>
                <a:sym typeface="Calibri"/>
              </a:rPr>
              <a:t> Pivot table &amp; Chart.</a:t>
            </a:r>
            <a:endParaRPr sz="320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1125070" y="1143634"/>
            <a:ext cx="8142166" cy="60016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Employee data set- </a:t>
            </a:r>
            <a:r>
              <a:rPr lang="en-US" sz="2400" dirty="0" err="1">
                <a:solidFill>
                  <a:schemeClr val="dk1"/>
                </a:solidFill>
                <a:latin typeface="Calibri"/>
                <a:ea typeface="Calibri"/>
                <a:cs typeface="Calibri"/>
                <a:sym typeface="Calibri"/>
              </a:rPr>
              <a:t>Kaggle</a:t>
            </a:r>
            <a:endParaRPr lang="en-GB"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There are 26 features</a:t>
            </a:r>
            <a:endParaRPr lang="en-GB"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*Current employee rating</a:t>
            </a:r>
            <a:r>
              <a:rPr lang="en-GB" sz="2400" dirty="0">
                <a:solidFill>
                  <a:schemeClr val="dk1"/>
                </a:solidFill>
                <a:latin typeface="Calibri"/>
                <a:ea typeface="Calibri"/>
                <a:cs typeface="Calibri"/>
                <a:sym typeface="Calibri"/>
              </a:rPr>
              <a:t>.   </a:t>
            </a:r>
          </a:p>
          <a:p>
            <a:pPr marL="0" marR="0" lvl="0" indent="0" algn="l" rtl="0">
              <a:spcBef>
                <a:spcPts val="0"/>
              </a:spcBef>
              <a:spcAft>
                <a:spcPts val="0"/>
              </a:spcAft>
              <a:buNone/>
            </a:pPr>
            <a:r>
              <a:rPr lang="en-GB" sz="2400" dirty="0">
                <a:solidFill>
                  <a:schemeClr val="dk1"/>
                </a:solidFill>
                <a:latin typeface="Calibri"/>
                <a:ea typeface="Calibri"/>
                <a:cs typeface="Calibri"/>
                <a:sym typeface="Calibri"/>
              </a:rPr>
              <a:t>        *</a:t>
            </a:r>
            <a:r>
              <a:rPr lang="en-US" sz="2400" dirty="0">
                <a:solidFill>
                  <a:schemeClr val="dk1"/>
                </a:solidFill>
                <a:latin typeface="Calibri"/>
                <a:ea typeface="Calibri"/>
                <a:cs typeface="Calibri"/>
                <a:sym typeface="Calibri"/>
              </a:rPr>
              <a:t>Business units</a:t>
            </a: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