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2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[Employee_Dataset.xlsx]Sheet5!PivotTable2</c:name>
    <c:fmtId val="4"/>
  </c:pivotSource>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IN" sz="2000" baseline="0">
                <a:solidFill>
                  <a:schemeClr val="tx1"/>
                </a:solidFill>
              </a:rPr>
              <a:t>Employee Category</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Sheet5!$B$3:$B$4</c:f>
              <c:strCache>
                <c:ptCount val="1"/>
                <c:pt idx="0">
                  <c:v>Fixed Term</c:v>
                </c:pt>
              </c:strCache>
            </c:strRef>
          </c:tx>
          <c:spPr>
            <a:solidFill>
              <a:srgbClr val="00206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FA85-4DB7-8DD5-EAD6F51D22B5}"/>
            </c:ext>
          </c:extLst>
        </c:ser>
        <c:ser>
          <c:idx val="1"/>
          <c:order val="1"/>
          <c:tx>
            <c:strRef>
              <c:f>Sheet5!$C$3:$C$4</c:f>
              <c:strCache>
                <c:ptCount val="1"/>
                <c:pt idx="0">
                  <c:v>Permanent</c:v>
                </c:pt>
              </c:strCache>
            </c:strRef>
          </c:tx>
          <c:spPr>
            <a:solidFill>
              <a:srgbClr val="FF000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extLst>
            <c:ext xmlns:c16="http://schemas.microsoft.com/office/drawing/2014/chart" uri="{C3380CC4-5D6E-409C-BE32-E72D297353CC}">
              <c16:uniqueId val="{00000001-FA85-4DB7-8DD5-EAD6F51D22B5}"/>
            </c:ext>
          </c:extLst>
        </c:ser>
        <c:ser>
          <c:idx val="2"/>
          <c:order val="2"/>
          <c:tx>
            <c:strRef>
              <c:f>Sheet5!$D$3:$D$4</c:f>
              <c:strCache>
                <c:ptCount val="1"/>
                <c:pt idx="0">
                  <c:v>Temporary</c:v>
                </c:pt>
              </c:strCache>
            </c:strRef>
          </c:tx>
          <c:spPr>
            <a:solidFill>
              <a:srgbClr val="00FF00"/>
            </a:solidFill>
            <a:ln>
              <a:noFill/>
            </a:ln>
            <a:effectLst/>
          </c:spPr>
          <c:invertIfNegative val="0"/>
          <c:cat>
            <c:strRef>
              <c:f>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FA85-4DB7-8DD5-EAD6F51D22B5}"/>
            </c:ext>
          </c:extLst>
        </c:ser>
        <c:dLbls>
          <c:showLegendKey val="0"/>
          <c:showVal val="0"/>
          <c:showCatName val="0"/>
          <c:showSerName val="0"/>
          <c:showPercent val="0"/>
          <c:showBubbleSize val="0"/>
        </c:dLbls>
        <c:gapWidth val="219"/>
        <c:overlap val="-27"/>
        <c:axId val="2117939184"/>
        <c:axId val="2117941584"/>
      </c:barChart>
      <c:catAx>
        <c:axId val="2117939184"/>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IN" sz="1800" baseline="0">
                    <a:solidFill>
                      <a:schemeClr val="tx1"/>
                    </a:solidFill>
                  </a:rPr>
                  <a:t>Department</a:t>
                </a:r>
              </a:p>
            </c:rich>
          </c:tx>
          <c:layout>
            <c:manualLayout>
              <c:xMode val="edge"/>
              <c:yMode val="edge"/>
              <c:x val="0.44876995844269457"/>
              <c:y val="0.910351706036745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117941584"/>
        <c:crosses val="autoZero"/>
        <c:auto val="1"/>
        <c:lblAlgn val="ctr"/>
        <c:lblOffset val="100"/>
        <c:noMultiLvlLbl val="0"/>
      </c:catAx>
      <c:valAx>
        <c:axId val="21179415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IN" sz="2000" baseline="0">
                    <a:solidFill>
                      <a:schemeClr val="tx1"/>
                    </a:solidFill>
                  </a:rPr>
                  <a:t>Employee Count</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solidFill>
            <a:schemeClr val="bg1"/>
          </a:solid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17939184"/>
        <c:crosses val="autoZero"/>
        <c:crossBetween val="between"/>
      </c:valAx>
      <c:spPr>
        <a:noFill/>
        <a:ln>
          <a:noFill/>
        </a:ln>
        <a:effectLst/>
      </c:spPr>
    </c:plotArea>
    <c:legend>
      <c:legendPos val="r"/>
      <c:layout>
        <c:manualLayout>
          <c:xMode val="edge"/>
          <c:yMode val="edge"/>
          <c:x val="0.83578869239705689"/>
          <c:y val="0.45403775489602249"/>
          <c:w val="0.14645174476141301"/>
          <c:h val="0.2135015142337977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450732"/>
            <a:ext cx="8610600" cy="3046988"/>
          </a:xfrm>
          <a:prstGeom prst="rect">
            <a:avLst/>
          </a:prstGeom>
          <a:noFill/>
        </p:spPr>
        <p:txBody>
          <a:bodyPr wrap="square" rtlCol="0">
            <a:spAutoFit/>
          </a:bodyPr>
          <a:lstStyle/>
          <a:p>
            <a:r>
              <a:rPr lang="en-US" sz="2400" dirty="0"/>
              <a:t>STUDENT NAME: PAVITHRA V</a:t>
            </a:r>
          </a:p>
          <a:p>
            <a:endParaRPr lang="en-US" sz="2400" dirty="0"/>
          </a:p>
          <a:p>
            <a:r>
              <a:rPr lang="en-US" sz="2400" dirty="0"/>
              <a:t>REGISTER NO: 312210846</a:t>
            </a:r>
          </a:p>
          <a:p>
            <a:endParaRPr lang="en-US" sz="2400" dirty="0"/>
          </a:p>
          <a:p>
            <a:r>
              <a:rPr lang="en-US" sz="2400" dirty="0"/>
              <a:t>DEPARTMENT: B. COM [GENERAL]</a:t>
            </a:r>
          </a:p>
          <a:p>
            <a:endParaRPr lang="en-US" sz="2400" dirty="0"/>
          </a:p>
          <a:p>
            <a:r>
              <a:rPr lang="en-US" sz="2400" dirty="0"/>
              <a:t>COLLEGE</a:t>
            </a:r>
            <a:r>
              <a:rPr lang="en-US" sz="2400"/>
              <a:t>: BHAKTAVATSALAM </a:t>
            </a:r>
            <a:r>
              <a:rPr lang="en-US" sz="2400" dirty="0"/>
              <a:t>MEMORIAL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9A5BC8B-3B48-1152-453C-13D245C61216}"/>
              </a:ext>
            </a:extLst>
          </p:cNvPr>
          <p:cNvSpPr txBox="1"/>
          <p:nvPr/>
        </p:nvSpPr>
        <p:spPr>
          <a:xfrm>
            <a:off x="757264" y="1701358"/>
            <a:ext cx="8794750" cy="3539430"/>
          </a:xfrm>
          <a:prstGeom prst="rect">
            <a:avLst/>
          </a:prstGeom>
          <a:noFill/>
        </p:spPr>
        <p:txBody>
          <a:bodyPr wrap="square" rtlCol="0">
            <a:spAutoFit/>
          </a:bodyPr>
          <a:lstStyle/>
          <a:p>
            <a:r>
              <a:rPr lang="en-US" sz="2800" dirty="0"/>
              <a:t>The analysis will be conducted using the following steps:</a:t>
            </a:r>
          </a:p>
          <a:p>
            <a:endParaRPr lang="en-US" sz="2800" dirty="0"/>
          </a:p>
          <a:p>
            <a:pPr marL="457200" indent="-457200">
              <a:buClr>
                <a:schemeClr val="tx2">
                  <a:lumMod val="50000"/>
                </a:schemeClr>
              </a:buClr>
              <a:buFont typeface="Wingdings" panose="05000000000000000000" pitchFamily="2" charset="2"/>
              <a:buChar char="v"/>
            </a:pPr>
            <a:r>
              <a:rPr lang="en-US" sz="2800" b="1" dirty="0"/>
              <a:t>Data Cleaning</a:t>
            </a:r>
          </a:p>
          <a:p>
            <a:pPr marL="457200" indent="-457200">
              <a:buClr>
                <a:schemeClr val="tx2">
                  <a:lumMod val="50000"/>
                </a:schemeClr>
              </a:buClr>
              <a:buFont typeface="Wingdings" panose="05000000000000000000" pitchFamily="2" charset="2"/>
              <a:buChar char="v"/>
            </a:pPr>
            <a:r>
              <a:rPr lang="en-US" sz="2800" b="1" dirty="0"/>
              <a:t>Exploratory Data Analysis (EDA)</a:t>
            </a:r>
          </a:p>
          <a:p>
            <a:pPr marL="457200" indent="-457200">
              <a:buClr>
                <a:schemeClr val="tx2">
                  <a:lumMod val="50000"/>
                </a:schemeClr>
              </a:buClr>
              <a:buFont typeface="Wingdings" panose="05000000000000000000" pitchFamily="2" charset="2"/>
              <a:buChar char="v"/>
            </a:pPr>
            <a:r>
              <a:rPr lang="en-US" sz="2800" b="1" dirty="0"/>
              <a:t>Filtering by Gender and Employment Type</a:t>
            </a:r>
          </a:p>
          <a:p>
            <a:pPr marL="457200" indent="-457200">
              <a:buClr>
                <a:schemeClr val="tx2">
                  <a:lumMod val="50000"/>
                </a:schemeClr>
              </a:buClr>
              <a:buFont typeface="Wingdings" panose="05000000000000000000" pitchFamily="2" charset="2"/>
              <a:buChar char="v"/>
            </a:pPr>
            <a:r>
              <a:rPr lang="en-US" sz="2800" b="1" dirty="0"/>
              <a:t>Pivot Table Analysis</a:t>
            </a:r>
          </a:p>
          <a:p>
            <a:pPr marL="457200" indent="-457200">
              <a:buClr>
                <a:schemeClr val="tx2">
                  <a:lumMod val="50000"/>
                </a:schemeClr>
              </a:buClr>
              <a:buFont typeface="Wingdings" panose="05000000000000000000" pitchFamily="2" charset="2"/>
              <a:buChar char="v"/>
            </a:pPr>
            <a:r>
              <a:rPr lang="en-US" sz="2800" b="1" dirty="0"/>
              <a:t>Statistical Analysis</a:t>
            </a:r>
          </a:p>
          <a:p>
            <a:pPr marL="457200" indent="-457200">
              <a:buClr>
                <a:schemeClr val="tx2">
                  <a:lumMod val="50000"/>
                </a:schemeClr>
              </a:buClr>
              <a:buFont typeface="Wingdings" panose="05000000000000000000" pitchFamily="2" charset="2"/>
              <a:buChar char="v"/>
            </a:pPr>
            <a:r>
              <a:rPr lang="en-US" sz="2800" b="1" dirty="0"/>
              <a:t>Visualization</a:t>
            </a:r>
            <a:endParaRPr lang="en-IN" sz="2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0CB602-E5EC-10E7-728D-FB16CD747D9C}"/>
              </a:ext>
            </a:extLst>
          </p:cNvPr>
          <p:cNvGraphicFramePr>
            <a:graphicFrameLocks/>
          </p:cNvGraphicFramePr>
          <p:nvPr>
            <p:extLst>
              <p:ext uri="{D42A27DB-BD31-4B8C-83A1-F6EECF244321}">
                <p14:modId xmlns:p14="http://schemas.microsoft.com/office/powerpoint/2010/main" val="1909744720"/>
              </p:ext>
            </p:extLst>
          </p:nvPr>
        </p:nvGraphicFramePr>
        <p:xfrm>
          <a:off x="686182" y="1716781"/>
          <a:ext cx="92964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458FBB2-921F-1160-920D-61778BA6981D}"/>
              </a:ext>
            </a:extLst>
          </p:cNvPr>
          <p:cNvSpPr txBox="1"/>
          <p:nvPr/>
        </p:nvSpPr>
        <p:spPr>
          <a:xfrm>
            <a:off x="755332" y="2090172"/>
            <a:ext cx="8534400" cy="2677656"/>
          </a:xfrm>
          <a:prstGeom prst="rect">
            <a:avLst/>
          </a:prstGeom>
          <a:noFill/>
        </p:spPr>
        <p:txBody>
          <a:bodyPr wrap="square" rtlCol="0">
            <a:spAutoFit/>
          </a:bodyPr>
          <a:lstStyle/>
          <a:p>
            <a:r>
              <a:rPr lang="en-US" sz="2800" dirty="0"/>
              <a:t>Summarize the key takeaways from the analysis, emphasizing the importance of equitable representation across all employee types. Provide recommendations for the company to improve gender balance and ensure fair treatment for all employees, regardless of their employment status. </a:t>
            </a: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Category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0666" y="1592744"/>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Problem Statement</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Project Overview</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End Users</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Our Solution and Proposition</a:t>
            </a:r>
          </a:p>
          <a:p>
            <a:pPr algn="l">
              <a:buFont typeface="+mj-lt"/>
              <a:buAutoNum type="arabicPeriod"/>
            </a:pPr>
            <a:r>
              <a:rPr lang="en-US" sz="2800" dirty="0">
                <a:solidFill>
                  <a:srgbClr val="0D0D0D"/>
                </a:solidFill>
                <a:ea typeface="Calibri Light" panose="020F0302020204030204" pitchFamily="34" charset="0"/>
                <a:cs typeface="Calibri Light" panose="020F0302020204030204" pitchFamily="34" charset="0"/>
              </a:rPr>
              <a:t>Dataset Description</a:t>
            </a:r>
            <a:endParaRPr lang="en-US" sz="2800" b="0" i="0" dirty="0">
              <a:solidFill>
                <a:srgbClr val="0D0D0D"/>
              </a:solidFill>
              <a:effectLst/>
              <a:ea typeface="Calibri Light" panose="020F0302020204030204" pitchFamily="34" charset="0"/>
              <a:cs typeface="Calibri Light" panose="020F0302020204030204" pitchFamily="34"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Modelling Approach</a:t>
            </a: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Results and </a:t>
            </a:r>
            <a:r>
              <a:rPr lang="en-US" sz="2800" dirty="0">
                <a:solidFill>
                  <a:srgbClr val="0D0D0D"/>
                </a:solidFill>
                <a:ea typeface="Calibri Light" panose="020F0302020204030204" pitchFamily="34" charset="0"/>
                <a:cs typeface="Calibri Light" panose="020F0302020204030204" pitchFamily="34" charset="0"/>
              </a:rPr>
              <a:t>Discussion</a:t>
            </a:r>
            <a:endParaRPr lang="en-US" sz="2800" b="0" i="0" dirty="0">
              <a:solidFill>
                <a:srgbClr val="0D0D0D"/>
              </a:solidFill>
              <a:effectLst/>
              <a:ea typeface="Calibri Light" panose="020F0302020204030204" pitchFamily="34" charset="0"/>
              <a:cs typeface="Calibri Light" panose="020F0302020204030204" pitchFamily="34" charset="0"/>
            </a:endParaRPr>
          </a:p>
          <a:p>
            <a:pPr algn="l">
              <a:buFont typeface="+mj-lt"/>
              <a:buAutoNum type="arabicPeriod"/>
            </a:pPr>
            <a:r>
              <a:rPr lang="en-US" sz="2800" b="0" i="0" dirty="0">
                <a:solidFill>
                  <a:srgbClr val="0D0D0D"/>
                </a:solidFill>
                <a:effectLst/>
                <a:ea typeface="Calibri Light" panose="020F0302020204030204" pitchFamily="34" charset="0"/>
                <a:cs typeface="Calibri Light" panose="020F0302020204030204" pitchFamily="34"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D163BCF-D95C-3776-2872-05331BAEFB48}"/>
              </a:ext>
            </a:extLst>
          </p:cNvPr>
          <p:cNvSpPr txBox="1"/>
          <p:nvPr/>
        </p:nvSpPr>
        <p:spPr>
          <a:xfrm>
            <a:off x="834072" y="1740264"/>
            <a:ext cx="7620000" cy="4401205"/>
          </a:xfrm>
          <a:prstGeom prst="rect">
            <a:avLst/>
          </a:prstGeom>
          <a:noFill/>
        </p:spPr>
        <p:txBody>
          <a:bodyPr wrap="square" rtlCol="0">
            <a:spAutoFit/>
          </a:bodyPr>
          <a:lstStyle/>
          <a:p>
            <a:r>
              <a:rPr lang="en-US" sz="2800" dirty="0"/>
              <a:t>The analysis aims to understand the distribution and representation of different employee types (permanent, temporary, full-time) in a company, filtered by gender. </a:t>
            </a:r>
          </a:p>
          <a:p>
            <a:endParaRPr lang="en-US" sz="2800" dirty="0"/>
          </a:p>
          <a:p>
            <a:r>
              <a:rPr lang="en-US" sz="2800" dirty="0"/>
              <a:t>The goal is to identify any disparities or patterns that might indicate bias or unequal treatment based on gender. This understanding can help in making informed decisions to promote a more equitable workspace</a:t>
            </a:r>
            <a:r>
              <a:rPr lang="en-US" sz="2000" dirty="0"/>
              <a:t>. </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ED9D6F8-C9E1-FF12-4AA1-139A89E6218F}"/>
              </a:ext>
            </a:extLst>
          </p:cNvPr>
          <p:cNvSpPr txBox="1"/>
          <p:nvPr/>
        </p:nvSpPr>
        <p:spPr>
          <a:xfrm>
            <a:off x="739775" y="2102649"/>
            <a:ext cx="8480425" cy="3539430"/>
          </a:xfrm>
          <a:prstGeom prst="rect">
            <a:avLst/>
          </a:prstGeom>
          <a:noFill/>
        </p:spPr>
        <p:txBody>
          <a:bodyPr wrap="square" rtlCol="0">
            <a:spAutoFit/>
          </a:bodyPr>
          <a:lstStyle/>
          <a:p>
            <a:r>
              <a:rPr lang="en-US" sz="2800" dirty="0"/>
              <a:t>This project involves analyzing the composition of employees within a company based on their employment type and gender. By filtering and segmenting data, the analysis seeks to uncover trends or imbalances that could inform diversity and inclusion strategies. The analysis will also explore whether certain employee types are more predominantly associated with a specific gender and will suggest actionable insights to address any disparities.  </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5B93B1-EAAE-3F15-6E33-D77F8DC53C92}"/>
              </a:ext>
            </a:extLst>
          </p:cNvPr>
          <p:cNvSpPr txBox="1"/>
          <p:nvPr/>
        </p:nvSpPr>
        <p:spPr>
          <a:xfrm>
            <a:off x="723900" y="2113300"/>
            <a:ext cx="8343900" cy="3970318"/>
          </a:xfrm>
          <a:prstGeom prst="rect">
            <a:avLst/>
          </a:prstGeom>
          <a:noFill/>
        </p:spPr>
        <p:txBody>
          <a:bodyPr wrap="square" rtlCol="0">
            <a:spAutoFit/>
          </a:bodyPr>
          <a:lstStyle/>
          <a:p>
            <a:r>
              <a:rPr lang="en-US" sz="2800" dirty="0"/>
              <a:t>The primary end users of this analysis are:</a:t>
            </a:r>
          </a:p>
          <a:p>
            <a:endParaRPr lang="en-US" sz="2800" dirty="0"/>
          </a:p>
          <a:p>
            <a:r>
              <a:rPr lang="en-US" sz="2800" b="1" dirty="0"/>
              <a:t>HR Professionals</a:t>
            </a:r>
          </a:p>
          <a:p>
            <a:endParaRPr lang="en-US" sz="2800" dirty="0"/>
          </a:p>
          <a:p>
            <a:r>
              <a:rPr lang="en-US" sz="2800" b="1" dirty="0"/>
              <a:t>Company Leadership</a:t>
            </a:r>
          </a:p>
          <a:p>
            <a:endParaRPr lang="en-US" sz="2800" dirty="0"/>
          </a:p>
          <a:p>
            <a:r>
              <a:rPr lang="en-US" sz="2800" b="1" dirty="0"/>
              <a:t>Diversity and Inclusion Teams</a:t>
            </a:r>
          </a:p>
          <a:p>
            <a:endParaRPr lang="en-US" sz="2800" dirty="0"/>
          </a:p>
          <a:p>
            <a:r>
              <a:rPr lang="en-US" sz="2800" b="1" dirty="0"/>
              <a:t>Compliance and Legal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C252F6-80FD-B067-1EA3-4C4E20FBBA6E}"/>
              </a:ext>
            </a:extLst>
          </p:cNvPr>
          <p:cNvSpPr txBox="1"/>
          <p:nvPr/>
        </p:nvSpPr>
        <p:spPr>
          <a:xfrm>
            <a:off x="2711813" y="1777216"/>
            <a:ext cx="6455138" cy="3970318"/>
          </a:xfrm>
          <a:prstGeom prst="rect">
            <a:avLst/>
          </a:prstGeom>
          <a:noFill/>
        </p:spPr>
        <p:txBody>
          <a:bodyPr wrap="square" rtlCol="0">
            <a:spAutoFit/>
          </a:bodyPr>
          <a:lstStyle/>
          <a:p>
            <a:r>
              <a:rPr lang="en-US" sz="2800" dirty="0"/>
              <a:t>Our solution involves a detailed analysis of employee data segmented by gender and employment type. We propose creating a comprehensive report that highlights key findings, including gender distribution across different employment types, potential areas of concern, and recommendations for fostering a more balanced and equitable workforce.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F48CA44-72AD-2B89-641A-11747CE28194}"/>
              </a:ext>
            </a:extLst>
          </p:cNvPr>
          <p:cNvSpPr txBox="1"/>
          <p:nvPr/>
        </p:nvSpPr>
        <p:spPr>
          <a:xfrm>
            <a:off x="914400" y="1371600"/>
            <a:ext cx="8686800" cy="4832092"/>
          </a:xfrm>
          <a:prstGeom prst="rect">
            <a:avLst/>
          </a:prstGeom>
          <a:noFill/>
        </p:spPr>
        <p:txBody>
          <a:bodyPr wrap="square" rtlCol="0">
            <a:spAutoFit/>
          </a:bodyPr>
          <a:lstStyle/>
          <a:p>
            <a:r>
              <a:rPr lang="en-US" sz="2800" dirty="0"/>
              <a:t>The dataset includes:</a:t>
            </a:r>
          </a:p>
          <a:p>
            <a:endParaRPr lang="en-US" sz="2800" dirty="0"/>
          </a:p>
          <a:p>
            <a:pPr marL="457200" indent="-457200">
              <a:buClr>
                <a:schemeClr val="tx2"/>
              </a:buClr>
              <a:buFont typeface="Calibri" panose="020F0502020204030204" pitchFamily="34" charset="0"/>
              <a:buChar char="•"/>
            </a:pPr>
            <a:r>
              <a:rPr lang="en-US" sz="2800" b="1" dirty="0"/>
              <a:t>Employee ID</a:t>
            </a:r>
            <a:r>
              <a:rPr lang="en-US" sz="2800" dirty="0"/>
              <a:t>: </a:t>
            </a:r>
            <a:r>
              <a:rPr lang="en-IN" sz="2800" dirty="0"/>
              <a:t>A unique identifier for each employee</a:t>
            </a:r>
          </a:p>
          <a:p>
            <a:pPr marL="457200" indent="-457200">
              <a:buClr>
                <a:schemeClr val="tx2"/>
              </a:buClr>
              <a:buFont typeface="Calibri" panose="020F0502020204030204" pitchFamily="34" charset="0"/>
              <a:buChar char="•"/>
            </a:pPr>
            <a:r>
              <a:rPr lang="en-IN" sz="2800" b="1" dirty="0"/>
              <a:t>Gender</a:t>
            </a:r>
            <a:r>
              <a:rPr lang="en-IN" sz="2800" dirty="0"/>
              <a:t>: Male, Female, Non-Binary, etc.</a:t>
            </a:r>
          </a:p>
          <a:p>
            <a:pPr marL="457200" indent="-457200">
              <a:buClr>
                <a:schemeClr val="tx2"/>
              </a:buClr>
              <a:buFont typeface="Calibri" panose="020F0502020204030204" pitchFamily="34" charset="0"/>
              <a:buChar char="•"/>
            </a:pPr>
            <a:r>
              <a:rPr lang="en-IN" sz="2800" b="1" dirty="0"/>
              <a:t>Employment Type</a:t>
            </a:r>
            <a:r>
              <a:rPr lang="en-IN" sz="2800" dirty="0"/>
              <a:t>: </a:t>
            </a:r>
            <a:r>
              <a:rPr lang="en-US" sz="2800" dirty="0"/>
              <a:t>Permanent, Temporary, Full-Time, Part-Time, Contract, etc.</a:t>
            </a:r>
          </a:p>
          <a:p>
            <a:pPr marL="457200" indent="-457200">
              <a:buClr>
                <a:schemeClr val="tx2"/>
              </a:buClr>
              <a:buFont typeface="Calibri" panose="020F0502020204030204" pitchFamily="34" charset="0"/>
              <a:buChar char="•"/>
            </a:pPr>
            <a:r>
              <a:rPr lang="en-US" sz="2800" b="1" dirty="0"/>
              <a:t>Department</a:t>
            </a:r>
            <a:r>
              <a:rPr lang="en-US" sz="2800" dirty="0"/>
              <a:t>: The department within the company where the employee works.</a:t>
            </a:r>
          </a:p>
          <a:p>
            <a:pPr marL="457200" indent="-457200">
              <a:buClr>
                <a:schemeClr val="tx2"/>
              </a:buClr>
              <a:buFont typeface="Calibri" panose="020F0502020204030204" pitchFamily="34" charset="0"/>
              <a:buChar char="•"/>
            </a:pPr>
            <a:r>
              <a:rPr lang="en-IN" sz="2800" b="1" dirty="0"/>
              <a:t>Hire Date</a:t>
            </a:r>
            <a:r>
              <a:rPr lang="en-IN" sz="2800" dirty="0"/>
              <a:t>: The date the employee was hired.</a:t>
            </a:r>
          </a:p>
          <a:p>
            <a:pPr marL="457200" indent="-457200">
              <a:buClr>
                <a:schemeClr val="tx2"/>
              </a:buClr>
              <a:buFont typeface="Calibri" panose="020F0502020204030204" pitchFamily="34" charset="0"/>
              <a:buChar char="•"/>
            </a:pPr>
            <a:r>
              <a:rPr lang="en-IN" sz="2800" b="1" dirty="0"/>
              <a:t>Position</a:t>
            </a:r>
            <a:r>
              <a:rPr lang="en-IN" sz="2800" dirty="0"/>
              <a:t>: The employee’s role or job title.</a:t>
            </a:r>
          </a:p>
          <a:p>
            <a:pPr marL="457200" indent="-457200">
              <a:buClr>
                <a:schemeClr val="tx2"/>
              </a:buClr>
              <a:buFont typeface="Calibri" panose="020F0502020204030204" pitchFamily="34" charset="0"/>
              <a:buChar char="•"/>
            </a:pPr>
            <a:r>
              <a:rPr lang="en-IN" sz="2800" b="1" dirty="0"/>
              <a:t>Salary</a:t>
            </a:r>
            <a:r>
              <a:rPr lang="en-IN" sz="2800" dirty="0"/>
              <a:t>: The employee’s compensation.</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FB0F24A-A866-ACB6-2F8A-073FD057D8E0}"/>
              </a:ext>
            </a:extLst>
          </p:cNvPr>
          <p:cNvSpPr txBox="1"/>
          <p:nvPr/>
        </p:nvSpPr>
        <p:spPr>
          <a:xfrm>
            <a:off x="1639252" y="1591757"/>
            <a:ext cx="6827520" cy="4401205"/>
          </a:xfrm>
          <a:prstGeom prst="rect">
            <a:avLst/>
          </a:prstGeom>
          <a:noFill/>
        </p:spPr>
        <p:txBody>
          <a:bodyPr wrap="square" rtlCol="0">
            <a:spAutoFit/>
          </a:bodyPr>
          <a:lstStyle/>
          <a:p>
            <a:r>
              <a:rPr lang="en-US" sz="2800" dirty="0"/>
              <a:t>Our solution goes a step further by offering </a:t>
            </a:r>
            <a:r>
              <a:rPr lang="en-US" sz="2800" b="1" dirty="0"/>
              <a:t>Predictive analytics </a:t>
            </a:r>
            <a:r>
              <a:rPr lang="en-US" sz="2800" dirty="0"/>
              <a:t>and </a:t>
            </a:r>
            <a:r>
              <a:rPr lang="en-US" sz="2800" b="1" dirty="0"/>
              <a:t>recommendation</a:t>
            </a:r>
            <a:r>
              <a:rPr lang="en-US" sz="2800" dirty="0"/>
              <a:t> </a:t>
            </a:r>
            <a:r>
              <a:rPr lang="en-US" sz="2800" b="1" dirty="0"/>
              <a:t>systems</a:t>
            </a:r>
            <a:r>
              <a:rPr lang="en-US" sz="2800" dirty="0"/>
              <a:t> that help the company proactively address these issues.</a:t>
            </a:r>
          </a:p>
          <a:p>
            <a:pPr marL="1428750" lvl="2" indent="-514350" algn="just">
              <a:buAutoNum type="arabicPeriod"/>
            </a:pPr>
            <a:r>
              <a:rPr lang="en-US" sz="2800" dirty="0"/>
              <a:t>Predictive Insights</a:t>
            </a:r>
          </a:p>
          <a:p>
            <a:pPr marL="1428750" lvl="2" indent="-514350" algn="just">
              <a:buAutoNum type="arabicPeriod"/>
            </a:pPr>
            <a:r>
              <a:rPr lang="en-US" sz="2800" dirty="0"/>
              <a:t>Custom Recommendations</a:t>
            </a:r>
          </a:p>
          <a:p>
            <a:pPr marL="1428750" lvl="2" indent="-514350" algn="just">
              <a:buAutoNum type="arabicPeriod"/>
            </a:pPr>
            <a:r>
              <a:rPr lang="en-US" sz="2800" dirty="0"/>
              <a:t>Interactive Dashboards</a:t>
            </a:r>
          </a:p>
          <a:p>
            <a:pPr marL="1428750" lvl="2" indent="-514350" algn="just">
              <a:buAutoNum type="arabicPeriod"/>
            </a:pPr>
            <a:r>
              <a:rPr lang="en-IN" sz="2800" dirty="0"/>
              <a:t>Benchmarking and Best Practices</a:t>
            </a:r>
          </a:p>
          <a:p>
            <a:pPr lvl="2" algn="just"/>
            <a:r>
              <a:rPr lang="en-IN" sz="2800" dirty="0"/>
              <a:t>   </a:t>
            </a:r>
          </a:p>
          <a:p>
            <a:pPr lvl="2" algn="just"/>
            <a:r>
              <a:rPr lang="en-IN" sz="28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494</Words>
  <Application>Microsoft Office PowerPoint</Application>
  <PresentationFormat>Widescreen</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Purity Williams</cp:lastModifiedBy>
  <cp:revision>15</cp:revision>
  <dcterms:created xsi:type="dcterms:W3CDTF">2024-03-29T15:07:22Z</dcterms:created>
  <dcterms:modified xsi:type="dcterms:W3CDTF">2024-08-30T17:10:15Z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